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 id="2147484072" r:id="rId2"/>
  </p:sldMasterIdLst>
  <p:notesMasterIdLst>
    <p:notesMasterId r:id="rId24"/>
  </p:notesMasterIdLst>
  <p:sldIdLst>
    <p:sldId id="256" r:id="rId3"/>
    <p:sldId id="544" r:id="rId4"/>
    <p:sldId id="567" r:id="rId5"/>
    <p:sldId id="568" r:id="rId6"/>
    <p:sldId id="569" r:id="rId7"/>
    <p:sldId id="570" r:id="rId8"/>
    <p:sldId id="571" r:id="rId9"/>
    <p:sldId id="572" r:id="rId10"/>
    <p:sldId id="573" r:id="rId11"/>
    <p:sldId id="574" r:id="rId12"/>
    <p:sldId id="575" r:id="rId13"/>
    <p:sldId id="576" r:id="rId14"/>
    <p:sldId id="577" r:id="rId15"/>
    <p:sldId id="578" r:id="rId16"/>
    <p:sldId id="580" r:id="rId17"/>
    <p:sldId id="581" r:id="rId18"/>
    <p:sldId id="582" r:id="rId19"/>
    <p:sldId id="583" r:id="rId20"/>
    <p:sldId id="584" r:id="rId21"/>
    <p:sldId id="585" r:id="rId22"/>
    <p:sldId id="586" r:id="rId23"/>
  </p:sldIdLst>
  <p:sldSz cx="9144000" cy="5143500" type="screen16x9"/>
  <p:notesSz cx="6858000" cy="9144000"/>
  <p:defaultTextStyle>
    <a:defPPr>
      <a:defRPr lang="en-US"/>
    </a:defPPr>
    <a:lvl1pPr algn="l" rtl="0" fontAlgn="base">
      <a:spcBef>
        <a:spcPct val="0"/>
      </a:spcBef>
      <a:spcAft>
        <a:spcPct val="0"/>
      </a:spcAft>
      <a:defRPr sz="2200" kern="1200">
        <a:solidFill>
          <a:schemeClr val="hlink"/>
        </a:solidFill>
        <a:latin typeface="Arial" charset="0"/>
        <a:ea typeface="ＭＳ Ｐゴシック" charset="-128"/>
        <a:cs typeface="+mn-cs"/>
      </a:defRPr>
    </a:lvl1pPr>
    <a:lvl2pPr marL="457200" algn="l" rtl="0" fontAlgn="base">
      <a:spcBef>
        <a:spcPct val="0"/>
      </a:spcBef>
      <a:spcAft>
        <a:spcPct val="0"/>
      </a:spcAft>
      <a:defRPr sz="2200" kern="1200">
        <a:solidFill>
          <a:schemeClr val="hlink"/>
        </a:solidFill>
        <a:latin typeface="Arial" charset="0"/>
        <a:ea typeface="ＭＳ Ｐゴシック" charset="-128"/>
        <a:cs typeface="+mn-cs"/>
      </a:defRPr>
    </a:lvl2pPr>
    <a:lvl3pPr marL="914400" algn="l" rtl="0" fontAlgn="base">
      <a:spcBef>
        <a:spcPct val="0"/>
      </a:spcBef>
      <a:spcAft>
        <a:spcPct val="0"/>
      </a:spcAft>
      <a:defRPr sz="2200" kern="1200">
        <a:solidFill>
          <a:schemeClr val="hlink"/>
        </a:solidFill>
        <a:latin typeface="Arial" charset="0"/>
        <a:ea typeface="ＭＳ Ｐゴシック" charset="-128"/>
        <a:cs typeface="+mn-cs"/>
      </a:defRPr>
    </a:lvl3pPr>
    <a:lvl4pPr marL="1371600" algn="l" rtl="0" fontAlgn="base">
      <a:spcBef>
        <a:spcPct val="0"/>
      </a:spcBef>
      <a:spcAft>
        <a:spcPct val="0"/>
      </a:spcAft>
      <a:defRPr sz="2200" kern="1200">
        <a:solidFill>
          <a:schemeClr val="hlink"/>
        </a:solidFill>
        <a:latin typeface="Arial" charset="0"/>
        <a:ea typeface="ＭＳ Ｐゴシック" charset="-128"/>
        <a:cs typeface="+mn-cs"/>
      </a:defRPr>
    </a:lvl4pPr>
    <a:lvl5pPr marL="1828800" algn="l" rtl="0" fontAlgn="base">
      <a:spcBef>
        <a:spcPct val="0"/>
      </a:spcBef>
      <a:spcAft>
        <a:spcPct val="0"/>
      </a:spcAft>
      <a:defRPr sz="2200" kern="1200">
        <a:solidFill>
          <a:schemeClr val="hlink"/>
        </a:solidFill>
        <a:latin typeface="Arial" charset="0"/>
        <a:ea typeface="ＭＳ Ｐゴシック" charset="-128"/>
        <a:cs typeface="+mn-cs"/>
      </a:defRPr>
    </a:lvl5pPr>
    <a:lvl6pPr marL="2286000" algn="l" defTabSz="914400" rtl="0" eaLnBrk="1" latinLnBrk="0" hangingPunct="1">
      <a:defRPr sz="2200" kern="1200">
        <a:solidFill>
          <a:schemeClr val="hlink"/>
        </a:solidFill>
        <a:latin typeface="Arial" charset="0"/>
        <a:ea typeface="ＭＳ Ｐゴシック" charset="-128"/>
        <a:cs typeface="+mn-cs"/>
      </a:defRPr>
    </a:lvl6pPr>
    <a:lvl7pPr marL="2743200" algn="l" defTabSz="914400" rtl="0" eaLnBrk="1" latinLnBrk="0" hangingPunct="1">
      <a:defRPr sz="2200" kern="1200">
        <a:solidFill>
          <a:schemeClr val="hlink"/>
        </a:solidFill>
        <a:latin typeface="Arial" charset="0"/>
        <a:ea typeface="ＭＳ Ｐゴシック" charset="-128"/>
        <a:cs typeface="+mn-cs"/>
      </a:defRPr>
    </a:lvl7pPr>
    <a:lvl8pPr marL="3200400" algn="l" defTabSz="914400" rtl="0" eaLnBrk="1" latinLnBrk="0" hangingPunct="1">
      <a:defRPr sz="2200" kern="1200">
        <a:solidFill>
          <a:schemeClr val="hlink"/>
        </a:solidFill>
        <a:latin typeface="Arial" charset="0"/>
        <a:ea typeface="ＭＳ Ｐゴシック" charset="-128"/>
        <a:cs typeface="+mn-cs"/>
      </a:defRPr>
    </a:lvl8pPr>
    <a:lvl9pPr marL="3657600" algn="l" defTabSz="914400" rtl="0" eaLnBrk="1" latinLnBrk="0" hangingPunct="1">
      <a:defRPr sz="2200" kern="1200">
        <a:solidFill>
          <a:schemeClr val="hlink"/>
        </a:solidFill>
        <a:latin typeface="Arial" charset="0"/>
        <a:ea typeface="ＭＳ Ｐゴシック" charset="-128"/>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1643" userDrawn="1">
          <p15:clr>
            <a:srgbClr val="A4A3A4"/>
          </p15:clr>
        </p15:guide>
        <p15:guide id="2" pos="181" userDrawn="1">
          <p15:clr>
            <a:srgbClr val="A4A3A4"/>
          </p15:clr>
        </p15:guide>
        <p15:guide id="3" orient="horz" pos="667" userDrawn="1">
          <p15:clr>
            <a:srgbClr val="A4A3A4"/>
          </p15:clr>
        </p15:guide>
        <p15:guide id="4" pos="55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145"/>
    <a:srgbClr val="3ABAFF"/>
    <a:srgbClr val="656FFF"/>
    <a:srgbClr val="3F469E"/>
    <a:srgbClr val="FFFFFF"/>
    <a:srgbClr val="159E91"/>
    <a:srgbClr val="FEC721"/>
    <a:srgbClr val="EA4235"/>
    <a:srgbClr val="14A4D0"/>
    <a:srgbClr val="127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61"/>
  </p:normalViewPr>
  <p:slideViewPr>
    <p:cSldViewPr snapToGrid="0">
      <p:cViewPr>
        <p:scale>
          <a:sx n="112" d="100"/>
          <a:sy n="112" d="100"/>
        </p:scale>
        <p:origin x="-120" y="-1096"/>
      </p:cViewPr>
      <p:guideLst>
        <p:guide orient="horz" pos="1643"/>
        <p:guide orient="horz" pos="667"/>
        <p:guide pos="181"/>
        <p:guide pos="55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AFD64F9-08F2-E642-980A-909BB847D400}" type="slidenum">
              <a:rPr lang="en-US" altLang="en-US"/>
              <a:pPr/>
              <a:t>‹#›</a:t>
            </a:fld>
            <a:endParaRPr lang="en-US" altLang="en-US"/>
          </a:p>
        </p:txBody>
      </p:sp>
    </p:spTree>
    <p:extLst>
      <p:ext uri="{BB962C8B-B14F-4D97-AF65-F5344CB8AC3E}">
        <p14:creationId xmlns:p14="http://schemas.microsoft.com/office/powerpoint/2010/main" val="165337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5C36CC8A-7EB1-074B-BAEC-C2A437740FCF}" type="slidenum">
              <a:rPr lang="en-US" altLang="en-US" sz="1200">
                <a:solidFill>
                  <a:schemeClr val="tx1"/>
                </a:solidFill>
              </a:rPr>
              <a:pPr eaLnBrk="1" hangingPunct="1"/>
              <a:t>1</a:t>
            </a:fld>
            <a:endParaRPr lang="en-US" altLang="en-US" sz="1200">
              <a:solidFill>
                <a:schemeClr val="tx1"/>
              </a:solidFill>
            </a:endParaRPr>
          </a:p>
        </p:txBody>
      </p:sp>
    </p:spTree>
    <p:extLst>
      <p:ext uri="{BB962C8B-B14F-4D97-AF65-F5344CB8AC3E}">
        <p14:creationId xmlns:p14="http://schemas.microsoft.com/office/powerpoint/2010/main" val="85948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The signs are everywhere. To us, it’s clear that we live in a time of incredible opportunity and transformation, enabled by a convergence of technologies.</a:t>
            </a:r>
          </a:p>
          <a:p>
            <a:endParaRPr lang="en-US" altLang="en-US">
              <a:ea typeface="ＭＳ Ｐゴシック" charset="-128"/>
            </a:endParaRPr>
          </a:p>
          <a:p>
            <a:r>
              <a:rPr lang="en-US" altLang="en-US">
                <a:ea typeface="ＭＳ Ｐゴシック" charset="-128"/>
              </a:rPr>
              <a:t>Cloud has become the growth engine for business. Data is the new basis for competitive advantage. And mobile and social engagement technologies promise stronger relationships, greater productivity, and higher brand value.</a:t>
            </a:r>
          </a:p>
          <a:p>
            <a:endParaRPr lang="en-US" altLang="en-US">
              <a:ea typeface="ＭＳ Ｐゴシック" charset="-128"/>
            </a:endParaRPr>
          </a:p>
          <a:p>
            <a:endParaRPr lang="en-US" altLang="en-US">
              <a:ea typeface="ＭＳ Ｐゴシック" charset="-128"/>
            </a:endParaRPr>
          </a:p>
          <a:p>
            <a:endParaRPr lang="en-US" altLang="en-US">
              <a:ea typeface="ＭＳ Ｐゴシック"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098425E6-D808-3048-8EDE-EBBD7D298D2B}" type="slidenum">
              <a:rPr lang="en-US" altLang="en-US" sz="1200">
                <a:solidFill>
                  <a:schemeClr val="tx1"/>
                </a:solidFill>
              </a:rPr>
              <a:pPr eaLnBrk="1" hangingPunct="1"/>
              <a:t>2</a:t>
            </a:fld>
            <a:endParaRPr lang="en-US" altLang="en-US" sz="1200">
              <a:solidFill>
                <a:schemeClr val="tx1"/>
              </a:solidFill>
            </a:endParaRPr>
          </a:p>
        </p:txBody>
      </p:sp>
    </p:spTree>
    <p:extLst>
      <p:ext uri="{BB962C8B-B14F-4D97-AF65-F5344CB8AC3E}">
        <p14:creationId xmlns:p14="http://schemas.microsoft.com/office/powerpoint/2010/main" val="1914544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2" name="Picture 1" descr="Front_graph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6"/>
          <p:cNvSpPr>
            <a:spLocks noChangeArrowheads="1"/>
          </p:cNvSpPr>
          <p:nvPr/>
        </p:nvSpPr>
        <p:spPr bwMode="black">
          <a:xfrm>
            <a:off x="7757160" y="4880928"/>
            <a:ext cx="13716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r"/>
            <a:r>
              <a:rPr lang="en-US" altLang="en-US" sz="800" dirty="0">
                <a:solidFill>
                  <a:schemeClr val="bg1"/>
                </a:solidFill>
              </a:rPr>
              <a:t>© 2015 IBM Corporation</a:t>
            </a:r>
            <a:endParaRPr lang="en-US" altLang="en-US" sz="1800" dirty="0">
              <a:solidFill>
                <a:schemeClr val="bg1"/>
              </a:solidFill>
            </a:endParaRPr>
          </a:p>
        </p:txBody>
      </p:sp>
      <p:sp>
        <p:nvSpPr>
          <p:cNvPr id="68610" name="Rectangle 2"/>
          <p:cNvSpPr>
            <a:spLocks noGrp="1" noChangeArrowheads="1"/>
          </p:cNvSpPr>
          <p:nvPr>
            <p:ph type="ctrTitle"/>
          </p:nvPr>
        </p:nvSpPr>
        <p:spPr>
          <a:xfrm>
            <a:off x="2963745" y="2380976"/>
            <a:ext cx="5965391" cy="783936"/>
          </a:xfrm>
        </p:spPr>
        <p:txBody>
          <a:bodyPr anchor="b"/>
          <a:lstStyle>
            <a:lvl1pPr>
              <a:defRPr sz="3500">
                <a:solidFill>
                  <a:schemeClr val="bg1"/>
                </a:solidFill>
              </a:defRPr>
            </a:lvl1pPr>
          </a:lstStyle>
          <a:p>
            <a:pPr lvl="0"/>
            <a:r>
              <a:rPr lang="en-US" noProof="0" dirty="0" smtClean="0"/>
              <a:t>Click to edit Master title style</a:t>
            </a:r>
          </a:p>
        </p:txBody>
      </p:sp>
      <p:sp>
        <p:nvSpPr>
          <p:cNvPr id="68611" name="Rectangle 3"/>
          <p:cNvSpPr>
            <a:spLocks noGrp="1" noChangeArrowheads="1"/>
          </p:cNvSpPr>
          <p:nvPr>
            <p:ph type="subTitle" idx="1"/>
          </p:nvPr>
        </p:nvSpPr>
        <p:spPr>
          <a:xfrm>
            <a:off x="2963745" y="1572166"/>
            <a:ext cx="4817223" cy="398094"/>
          </a:xfrm>
        </p:spPr>
        <p:txBody>
          <a:bodyPr anchor="b"/>
          <a:lstStyle>
            <a:lvl1pPr marL="0" indent="0">
              <a:buFont typeface="Wingdings" pitchFamily="2" charset="2"/>
              <a:buNone/>
              <a:defRPr sz="1100">
                <a:solidFill>
                  <a:schemeClr val="bg1"/>
                </a:solidFill>
              </a:defRPr>
            </a:lvl1pPr>
          </a:lstStyle>
          <a:p>
            <a:pPr lvl="0"/>
            <a:r>
              <a:rPr lang="en-US" noProof="0" dirty="0" smtClean="0"/>
              <a:t>Click to edit Master subtitle style</a:t>
            </a:r>
          </a:p>
        </p:txBody>
      </p:sp>
      <p:pic>
        <p:nvPicPr>
          <p:cNvPr id="3" name="Picture 2" descr="IBM_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8536" y="163100"/>
            <a:ext cx="1000927" cy="558959"/>
          </a:xfrm>
          <a:prstGeom prst="rect">
            <a:avLst/>
          </a:prstGeom>
        </p:spPr>
      </p:pic>
    </p:spTree>
    <p:extLst>
      <p:ext uri="{BB962C8B-B14F-4D97-AF65-F5344CB8AC3E}">
        <p14:creationId xmlns:p14="http://schemas.microsoft.com/office/powerpoint/2010/main" val="843538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5"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042C2AAE-867D-7348-AF24-735A63E2B8E0}" type="datetime3">
              <a:rPr lang="en-US" altLang="en-US"/>
              <a:pPr/>
              <a:t>12 October 2015</a:t>
            </a:fld>
            <a:endParaRPr lang="en-US" altLang="en-US"/>
          </a:p>
        </p:txBody>
      </p:sp>
      <p:sp>
        <p:nvSpPr>
          <p:cNvPr id="6" name="Rectangle 7"/>
          <p:cNvSpPr>
            <a:spLocks noGrp="1" noChangeArrowheads="1"/>
          </p:cNvSpPr>
          <p:nvPr>
            <p:ph type="sldNum" sz="quarter" idx="12"/>
          </p:nvPr>
        </p:nvSpPr>
        <p:spPr/>
        <p:txBody>
          <a:bodyPr/>
          <a:lstStyle>
            <a:lvl1pPr>
              <a:defRPr/>
            </a:lvl1pPr>
          </a:lstStyle>
          <a:p>
            <a:fld id="{AC6A6101-2974-B749-8BE4-65A190AA46B6}" type="slidenum">
              <a:rPr lang="en-US" altLang="en-US"/>
              <a:pPr/>
              <a:t>‹#›</a:t>
            </a:fld>
            <a:endParaRPr lang="en-US" altLang="en-US"/>
          </a:p>
        </p:txBody>
      </p:sp>
    </p:spTree>
    <p:extLst>
      <p:ext uri="{BB962C8B-B14F-4D97-AF65-F5344CB8AC3E}">
        <p14:creationId xmlns:p14="http://schemas.microsoft.com/office/powerpoint/2010/main" val="14771710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445676"/>
            <a:ext cx="2171700" cy="4001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445676"/>
            <a:ext cx="6362700" cy="4001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5"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4E8957C2-EF52-764F-97D0-4E0E02B1DB47}" type="datetime3">
              <a:rPr lang="en-US" altLang="en-US"/>
              <a:pPr/>
              <a:t>12 October 2015</a:t>
            </a:fld>
            <a:endParaRPr lang="en-US" altLang="en-US"/>
          </a:p>
        </p:txBody>
      </p:sp>
      <p:sp>
        <p:nvSpPr>
          <p:cNvPr id="6" name="Rectangle 7"/>
          <p:cNvSpPr>
            <a:spLocks noGrp="1" noChangeArrowheads="1"/>
          </p:cNvSpPr>
          <p:nvPr>
            <p:ph type="sldNum" sz="quarter" idx="12"/>
          </p:nvPr>
        </p:nvSpPr>
        <p:spPr/>
        <p:txBody>
          <a:bodyPr/>
          <a:lstStyle>
            <a:lvl1pPr>
              <a:defRPr/>
            </a:lvl1pPr>
          </a:lstStyle>
          <a:p>
            <a:fld id="{7E6ADE0F-CC9C-AC49-8616-0DB2CE23E437}" type="slidenum">
              <a:rPr lang="en-US" altLang="en-US"/>
              <a:pPr/>
              <a:t>‹#›</a:t>
            </a:fld>
            <a:endParaRPr lang="en-US" altLang="en-US"/>
          </a:p>
        </p:txBody>
      </p:sp>
    </p:spTree>
    <p:extLst>
      <p:ext uri="{BB962C8B-B14F-4D97-AF65-F5344CB8AC3E}">
        <p14:creationId xmlns:p14="http://schemas.microsoft.com/office/powerpoint/2010/main" val="3564268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of contents/Agenda">
    <p:spTree>
      <p:nvGrpSpPr>
        <p:cNvPr id="1" name=""/>
        <p:cNvGrpSpPr/>
        <p:nvPr/>
      </p:nvGrpSpPr>
      <p:grpSpPr>
        <a:xfrm>
          <a:off x="0" y="0"/>
          <a:ext cx="0" cy="0"/>
          <a:chOff x="0" y="0"/>
          <a:chExt cx="0" cy="0"/>
        </a:xfrm>
      </p:grpSpPr>
      <p:sp>
        <p:nvSpPr>
          <p:cNvPr id="2" name="Title 1"/>
          <p:cNvSpPr>
            <a:spLocks noGrp="1"/>
          </p:cNvSpPr>
          <p:nvPr>
            <p:ph type="title"/>
          </p:nvPr>
        </p:nvSpPr>
        <p:spPr>
          <a:xfrm>
            <a:off x="328613" y="219075"/>
            <a:ext cx="8686800" cy="394980"/>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r>
              <a:rPr lang="en-AU" smtClean="0"/>
              <a:t>Click to edit Master title style</a:t>
            </a:r>
            <a:endParaRPr lang="en-US" dirty="0"/>
          </a:p>
        </p:txBody>
      </p:sp>
      <p:sp>
        <p:nvSpPr>
          <p:cNvPr id="8" name="Text Placeholder 6"/>
          <p:cNvSpPr>
            <a:spLocks noGrp="1"/>
          </p:cNvSpPr>
          <p:nvPr>
            <p:ph type="body" sz="quarter" idx="12"/>
          </p:nvPr>
        </p:nvSpPr>
        <p:spPr>
          <a:xfrm>
            <a:off x="3163824" y="1371600"/>
            <a:ext cx="5687845" cy="3086100"/>
          </a:xfrm>
        </p:spPr>
        <p:txBody>
          <a:bodyPr lIns="0" tIns="91440" bIns="0"/>
          <a:lstStyle>
            <a:lvl1pPr marL="0" indent="0">
              <a:lnSpc>
                <a:spcPts val="1300"/>
              </a:lnSpc>
              <a:spcBef>
                <a:spcPts val="1080"/>
              </a:spcBef>
              <a:buNone/>
              <a:defRPr sz="1200"/>
            </a:lvl1pPr>
          </a:lstStyle>
          <a:p>
            <a:pPr lvl="0"/>
            <a:r>
              <a:rPr lang="en-AU" smtClean="0"/>
              <a:t>Click to edit Master text styles</a:t>
            </a:r>
          </a:p>
          <a:p>
            <a:pPr lvl="1"/>
            <a:r>
              <a:rPr lang="en-AU" smtClean="0"/>
              <a:t>Second level</a:t>
            </a:r>
          </a:p>
          <a:p>
            <a:pPr lvl="2"/>
            <a:r>
              <a:rPr lang="en-AU" smtClean="0"/>
              <a:t>Third level</a:t>
            </a:r>
          </a:p>
        </p:txBody>
      </p:sp>
      <p:sp>
        <p:nvSpPr>
          <p:cNvPr id="13" name="Text Placeholder 12"/>
          <p:cNvSpPr>
            <a:spLocks noGrp="1"/>
          </p:cNvSpPr>
          <p:nvPr>
            <p:ph type="body" sz="quarter" idx="13"/>
          </p:nvPr>
        </p:nvSpPr>
        <p:spPr>
          <a:xfrm>
            <a:off x="329184" y="1371600"/>
            <a:ext cx="2743200" cy="3086100"/>
          </a:xfrm>
        </p:spPr>
        <p:txBody>
          <a:bodyPr/>
          <a:lstStyle>
            <a:lvl1pPr marL="0" indent="0">
              <a:buNone/>
              <a:defRPr sz="1800"/>
            </a:lvl1pPr>
          </a:lstStyle>
          <a:p>
            <a:pPr lvl="0"/>
            <a:r>
              <a:rPr lang="en-AU" smtClean="0"/>
              <a:t>Click to edit Master text styles</a:t>
            </a:r>
          </a:p>
        </p:txBody>
      </p:sp>
      <p:sp>
        <p:nvSpPr>
          <p:cNvPr id="5" name="Slide Number Placeholder 2"/>
          <p:cNvSpPr>
            <a:spLocks noGrp="1"/>
          </p:cNvSpPr>
          <p:nvPr>
            <p:ph type="sldNum" sz="quarter" idx="14"/>
          </p:nvPr>
        </p:nvSpPr>
        <p:spPr/>
        <p:txBody>
          <a:bodyPr/>
          <a:lstStyle>
            <a:lvl1pPr>
              <a:defRPr/>
            </a:lvl1pPr>
          </a:lstStyle>
          <a:p>
            <a:fld id="{429CBAC5-D2FB-F240-B1AC-942B4B721F25}" type="slidenum">
              <a:rPr lang="en-US" altLang="en-US"/>
              <a:pPr/>
              <a:t>‹#›</a:t>
            </a:fld>
            <a:endParaRPr lang="en-US" altLang="en-US"/>
          </a:p>
        </p:txBody>
      </p:sp>
    </p:spTree>
    <p:extLst>
      <p:ext uri="{BB962C8B-B14F-4D97-AF65-F5344CB8AC3E}">
        <p14:creationId xmlns:p14="http://schemas.microsoft.com/office/powerpoint/2010/main" val="94511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01D180-23E0-3242-9598-279279CD1C94}"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320C7CE-7005-974A-974A-938979C45820}" type="slidenum">
              <a:rPr lang="en-US" altLang="en-US"/>
              <a:pPr/>
              <a:t>‹#›</a:t>
            </a:fld>
            <a:endParaRPr lang="en-US" altLang="en-US"/>
          </a:p>
        </p:txBody>
      </p:sp>
    </p:spTree>
    <p:extLst>
      <p:ext uri="{BB962C8B-B14F-4D97-AF65-F5344CB8AC3E}">
        <p14:creationId xmlns:p14="http://schemas.microsoft.com/office/powerpoint/2010/main" val="51170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836B30-0738-8E49-9173-FA9BCDAFB7BC}"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3BC999-B091-C647-BC3E-552504EF6F73}" type="slidenum">
              <a:rPr lang="en-US" altLang="en-US"/>
              <a:pPr/>
              <a:t>‹#›</a:t>
            </a:fld>
            <a:endParaRPr lang="en-US" altLang="en-US"/>
          </a:p>
        </p:txBody>
      </p:sp>
    </p:spTree>
    <p:extLst>
      <p:ext uri="{BB962C8B-B14F-4D97-AF65-F5344CB8AC3E}">
        <p14:creationId xmlns:p14="http://schemas.microsoft.com/office/powerpoint/2010/main" val="208442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72A7CD6-2049-DD45-ABFF-5F3EB01E0037}"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E49B4B-DACE-164B-9D64-E99F0EB773A6}" type="slidenum">
              <a:rPr lang="en-US" altLang="en-US"/>
              <a:pPr/>
              <a:t>‹#›</a:t>
            </a:fld>
            <a:endParaRPr lang="en-US" altLang="en-US"/>
          </a:p>
        </p:txBody>
      </p:sp>
    </p:spTree>
    <p:extLst>
      <p:ext uri="{BB962C8B-B14F-4D97-AF65-F5344CB8AC3E}">
        <p14:creationId xmlns:p14="http://schemas.microsoft.com/office/powerpoint/2010/main" val="1937477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D1111FA-0AB1-B44D-B6A5-8B9EF943E3BE}" type="datetimeFigureOut">
              <a:rPr lang="en-US" altLang="en-US"/>
              <a:pPr/>
              <a:t>12/10/15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666AA2F-5DBC-D446-8781-D38F037341FA}" type="slidenum">
              <a:rPr lang="en-US" altLang="en-US"/>
              <a:pPr/>
              <a:t>‹#›</a:t>
            </a:fld>
            <a:endParaRPr lang="en-US" altLang="en-US"/>
          </a:p>
        </p:txBody>
      </p:sp>
    </p:spTree>
    <p:extLst>
      <p:ext uri="{BB962C8B-B14F-4D97-AF65-F5344CB8AC3E}">
        <p14:creationId xmlns:p14="http://schemas.microsoft.com/office/powerpoint/2010/main" val="1827336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ABD4F6D-83A1-4F4B-80C3-0A0DBFBF9161}" type="datetimeFigureOut">
              <a:rPr lang="en-US" altLang="en-US"/>
              <a:pPr/>
              <a:t>12/10/15</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2A38DB03-BB8A-864F-8537-DA1AFE7BC145}" type="slidenum">
              <a:rPr lang="en-US" altLang="en-US"/>
              <a:pPr/>
              <a:t>‹#›</a:t>
            </a:fld>
            <a:endParaRPr lang="en-US" altLang="en-US"/>
          </a:p>
        </p:txBody>
      </p:sp>
    </p:spTree>
    <p:extLst>
      <p:ext uri="{BB962C8B-B14F-4D97-AF65-F5344CB8AC3E}">
        <p14:creationId xmlns:p14="http://schemas.microsoft.com/office/powerpoint/2010/main" val="572660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CFFF2BF-019B-9945-96F3-F6979CE11981}" type="datetimeFigureOut">
              <a:rPr lang="en-US" altLang="en-US"/>
              <a:pPr/>
              <a:t>12/10/15</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9D0320C9-0E78-A84B-B69D-D0218A43D756}" type="slidenum">
              <a:rPr lang="en-US" altLang="en-US"/>
              <a:pPr/>
              <a:t>‹#›</a:t>
            </a:fld>
            <a:endParaRPr lang="en-US" altLang="en-US"/>
          </a:p>
        </p:txBody>
      </p:sp>
    </p:spTree>
    <p:extLst>
      <p:ext uri="{BB962C8B-B14F-4D97-AF65-F5344CB8AC3E}">
        <p14:creationId xmlns:p14="http://schemas.microsoft.com/office/powerpoint/2010/main" val="115912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7481558-DC7E-CF49-8E48-DB6F4C39F5CE}" type="datetimeFigureOut">
              <a:rPr lang="en-US" altLang="en-US"/>
              <a:pPr/>
              <a:t>12/10/15</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88949BEA-38CA-7C49-BA7C-55C279A62CFB}" type="slidenum">
              <a:rPr lang="en-US" altLang="en-US"/>
              <a:pPr/>
              <a:t>‹#›</a:t>
            </a:fld>
            <a:endParaRPr lang="en-US" altLang="en-US"/>
          </a:p>
        </p:txBody>
      </p:sp>
    </p:spTree>
    <p:extLst>
      <p:ext uri="{BB962C8B-B14F-4D97-AF65-F5344CB8AC3E}">
        <p14:creationId xmlns:p14="http://schemas.microsoft.com/office/powerpoint/2010/main" val="80575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5"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78A9019B-D28D-9748-B32C-9B054589AE0F}" type="datetime3">
              <a:rPr lang="en-US" altLang="en-US"/>
              <a:pPr/>
              <a:t>12 October 2015</a:t>
            </a:fld>
            <a:endParaRPr lang="en-US" altLang="en-US"/>
          </a:p>
        </p:txBody>
      </p:sp>
      <p:sp>
        <p:nvSpPr>
          <p:cNvPr id="6" name="Rectangle 7"/>
          <p:cNvSpPr>
            <a:spLocks noGrp="1" noChangeArrowheads="1"/>
          </p:cNvSpPr>
          <p:nvPr>
            <p:ph type="sldNum" sz="quarter" idx="12"/>
          </p:nvPr>
        </p:nvSpPr>
        <p:spPr/>
        <p:txBody>
          <a:bodyPr/>
          <a:lstStyle>
            <a:lvl1pPr>
              <a:defRPr/>
            </a:lvl1pPr>
          </a:lstStyle>
          <a:p>
            <a:fld id="{AC0637AD-053E-4349-A010-BB3733DDE790}" type="slidenum">
              <a:rPr lang="en-US" altLang="en-US"/>
              <a:pPr/>
              <a:t>‹#›</a:t>
            </a:fld>
            <a:endParaRPr lang="en-US" altLang="en-US"/>
          </a:p>
        </p:txBody>
      </p:sp>
    </p:spTree>
    <p:extLst>
      <p:ext uri="{BB962C8B-B14F-4D97-AF65-F5344CB8AC3E}">
        <p14:creationId xmlns:p14="http://schemas.microsoft.com/office/powerpoint/2010/main" val="939819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F5DF0B2-E68D-F147-8735-C0624ABD46C2}" type="datetimeFigureOut">
              <a:rPr lang="en-US" altLang="en-US"/>
              <a:pPr/>
              <a:t>12/10/15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F53823FD-5581-D34D-80C5-EB7BE925AB97}" type="slidenum">
              <a:rPr lang="en-US" altLang="en-US"/>
              <a:pPr/>
              <a:t>‹#›</a:t>
            </a:fld>
            <a:endParaRPr lang="en-US" altLang="en-US"/>
          </a:p>
        </p:txBody>
      </p:sp>
    </p:spTree>
    <p:extLst>
      <p:ext uri="{BB962C8B-B14F-4D97-AF65-F5344CB8AC3E}">
        <p14:creationId xmlns:p14="http://schemas.microsoft.com/office/powerpoint/2010/main" val="163262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9BEA5AC-BB70-7942-85BC-B7774857A876}" type="datetimeFigureOut">
              <a:rPr lang="en-US" altLang="en-US"/>
              <a:pPr/>
              <a:t>12/10/15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BC7F7396-FEC6-2140-8E2A-D94C886B5754}" type="slidenum">
              <a:rPr lang="en-US" altLang="en-US"/>
              <a:pPr/>
              <a:t>‹#›</a:t>
            </a:fld>
            <a:endParaRPr lang="en-US" altLang="en-US"/>
          </a:p>
        </p:txBody>
      </p:sp>
    </p:spTree>
    <p:extLst>
      <p:ext uri="{BB962C8B-B14F-4D97-AF65-F5344CB8AC3E}">
        <p14:creationId xmlns:p14="http://schemas.microsoft.com/office/powerpoint/2010/main" val="110066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3C80C9-0641-D44C-9043-BE1955455C73}"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94D356-49EB-844C-A73E-80F47FA9AEBE}" type="slidenum">
              <a:rPr lang="en-US" altLang="en-US"/>
              <a:pPr/>
              <a:t>‹#›</a:t>
            </a:fld>
            <a:endParaRPr lang="en-US" altLang="en-US"/>
          </a:p>
        </p:txBody>
      </p:sp>
    </p:spTree>
    <p:extLst>
      <p:ext uri="{BB962C8B-B14F-4D97-AF65-F5344CB8AC3E}">
        <p14:creationId xmlns:p14="http://schemas.microsoft.com/office/powerpoint/2010/main" val="1433925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E80483-1897-734C-B493-E42E154064E8}"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909BD1-5F63-194C-8501-8923DED49965}" type="slidenum">
              <a:rPr lang="en-US" altLang="en-US"/>
              <a:pPr/>
              <a:t>‹#›</a:t>
            </a:fld>
            <a:endParaRPr lang="en-US" altLang="en-US"/>
          </a:p>
        </p:txBody>
      </p:sp>
    </p:spTree>
    <p:extLst>
      <p:ext uri="{BB962C8B-B14F-4D97-AF65-F5344CB8AC3E}">
        <p14:creationId xmlns:p14="http://schemas.microsoft.com/office/powerpoint/2010/main" val="114161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89"/>
            <a:ext cx="7772400" cy="1021404"/>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794"/>
            <a:ext cx="7772400" cy="112449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5"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5FD62C70-2323-3948-BD0C-8D2099548AA6}" type="datetime3">
              <a:rPr lang="en-US" altLang="en-US"/>
              <a:pPr/>
              <a:t>12 October 2015</a:t>
            </a:fld>
            <a:endParaRPr lang="en-US" altLang="en-US"/>
          </a:p>
        </p:txBody>
      </p:sp>
      <p:sp>
        <p:nvSpPr>
          <p:cNvPr id="6" name="Rectangle 7"/>
          <p:cNvSpPr>
            <a:spLocks noGrp="1" noChangeArrowheads="1"/>
          </p:cNvSpPr>
          <p:nvPr>
            <p:ph type="sldNum" sz="quarter" idx="12"/>
          </p:nvPr>
        </p:nvSpPr>
        <p:spPr/>
        <p:txBody>
          <a:bodyPr/>
          <a:lstStyle>
            <a:lvl1pPr>
              <a:defRPr/>
            </a:lvl1pPr>
          </a:lstStyle>
          <a:p>
            <a:fld id="{FE2709E3-635F-0947-A41A-F15483322212}" type="slidenum">
              <a:rPr lang="en-US" altLang="en-US"/>
              <a:pPr/>
              <a:t>‹#›</a:t>
            </a:fld>
            <a:endParaRPr lang="en-US" altLang="en-US"/>
          </a:p>
        </p:txBody>
      </p:sp>
    </p:spTree>
    <p:extLst>
      <p:ext uri="{BB962C8B-B14F-4D97-AF65-F5344CB8AC3E}">
        <p14:creationId xmlns:p14="http://schemas.microsoft.com/office/powerpoint/2010/main" val="20011005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406812"/>
            <a:ext cx="4267200" cy="3040421"/>
          </a:xfrm>
        </p:spPr>
        <p:txBody>
          <a:bodyPr/>
          <a:lstStyle>
            <a:lvl1pPr marL="228600" indent="-228600">
              <a:defRPr sz="2400"/>
            </a:lvl1pPr>
            <a:lvl2pPr marL="571500" indent="-225425">
              <a:defRPr sz="2400"/>
            </a:lvl2pPr>
            <a:lvl3pPr marL="914400" indent="-231775">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2163" y="1406812"/>
            <a:ext cx="4267200" cy="3040421"/>
          </a:xfrm>
        </p:spPr>
        <p:txBody>
          <a:bodyPr/>
          <a:lstStyle>
            <a:lvl1pPr marL="228600" indent="-228600">
              <a:defRPr sz="2400"/>
            </a:lvl1pPr>
            <a:lvl2pPr marL="571500" indent="-225425">
              <a:defRPr sz="2400"/>
            </a:lvl2pPr>
            <a:lvl3pPr marL="914400" indent="-231775">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6"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E28C60AD-87E6-3C41-B6F9-73989487B43A}" type="datetime3">
              <a:rPr lang="en-US" altLang="en-US"/>
              <a:pPr/>
              <a:t>12 October 2015</a:t>
            </a:fld>
            <a:endParaRPr lang="en-US" altLang="en-US"/>
          </a:p>
        </p:txBody>
      </p:sp>
      <p:sp>
        <p:nvSpPr>
          <p:cNvPr id="7" name="Rectangle 7"/>
          <p:cNvSpPr>
            <a:spLocks noGrp="1" noChangeArrowheads="1"/>
          </p:cNvSpPr>
          <p:nvPr>
            <p:ph type="sldNum" sz="quarter" idx="12"/>
          </p:nvPr>
        </p:nvSpPr>
        <p:spPr/>
        <p:txBody>
          <a:bodyPr/>
          <a:lstStyle>
            <a:lvl1pPr>
              <a:defRPr/>
            </a:lvl1pPr>
          </a:lstStyle>
          <a:p>
            <a:fld id="{22C7437F-E9BD-9045-9B4F-ED9EB8CCC3F6}" type="slidenum">
              <a:rPr lang="en-US" altLang="en-US"/>
              <a:pPr/>
              <a:t>‹#›</a:t>
            </a:fld>
            <a:endParaRPr lang="en-US" altLang="en-US"/>
          </a:p>
        </p:txBody>
      </p:sp>
    </p:spTree>
    <p:extLst>
      <p:ext uri="{BB962C8B-B14F-4D97-AF65-F5344CB8AC3E}">
        <p14:creationId xmlns:p14="http://schemas.microsoft.com/office/powerpoint/2010/main" val="19988988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099"/>
            <a:ext cx="8229600" cy="65154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459"/>
            <a:ext cx="4040188" cy="47898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0440"/>
            <a:ext cx="4040188" cy="2964293"/>
          </a:xfrm>
        </p:spPr>
        <p:txBody>
          <a:bodyPr/>
          <a:lstStyle>
            <a:lvl1pPr marL="228600" indent="-228600">
              <a:defRPr sz="2000"/>
            </a:lvl1pPr>
            <a:lvl2pPr marL="571500" indent="-225425">
              <a:defRPr sz="2000"/>
            </a:lvl2pPr>
            <a:lvl3pPr marL="914400" indent="-231775">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151459"/>
            <a:ext cx="4041775" cy="47898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0440"/>
            <a:ext cx="4041775" cy="2964293"/>
          </a:xfrm>
        </p:spPr>
        <p:txBody>
          <a:bodyPr/>
          <a:lstStyle>
            <a:lvl1pPr marL="228600" indent="-228600">
              <a:defRPr sz="2000"/>
            </a:lvl1pPr>
            <a:lvl2pPr marL="571500" indent="-225425">
              <a:defRPr sz="2000"/>
            </a:lvl2pPr>
            <a:lvl3pPr marL="914400" indent="-231775">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8"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52E2C727-5616-9A42-8043-6AB16E2F5CF2}" type="datetime3">
              <a:rPr lang="en-US" altLang="en-US"/>
              <a:pPr/>
              <a:t>12 October 2015</a:t>
            </a:fld>
            <a:endParaRPr lang="en-US" altLang="en-US"/>
          </a:p>
        </p:txBody>
      </p:sp>
      <p:sp>
        <p:nvSpPr>
          <p:cNvPr id="9" name="Rectangle 7"/>
          <p:cNvSpPr>
            <a:spLocks noGrp="1" noChangeArrowheads="1"/>
          </p:cNvSpPr>
          <p:nvPr>
            <p:ph type="sldNum" sz="quarter" idx="12"/>
          </p:nvPr>
        </p:nvSpPr>
        <p:spPr/>
        <p:txBody>
          <a:bodyPr/>
          <a:lstStyle>
            <a:lvl1pPr>
              <a:defRPr/>
            </a:lvl1pPr>
          </a:lstStyle>
          <a:p>
            <a:fld id="{47586F68-37C9-694D-9EFC-06C5C8EB6B01}" type="slidenum">
              <a:rPr lang="en-US" altLang="en-US"/>
              <a:pPr/>
              <a:t>‹#›</a:t>
            </a:fld>
            <a:endParaRPr lang="en-US" altLang="en-US"/>
          </a:p>
        </p:txBody>
      </p:sp>
    </p:spTree>
    <p:extLst>
      <p:ext uri="{BB962C8B-B14F-4D97-AF65-F5344CB8AC3E}">
        <p14:creationId xmlns:p14="http://schemas.microsoft.com/office/powerpoint/2010/main" val="15482333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4"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B5CD9093-5360-3A47-8B41-85746C4BDFF2}" type="datetime3">
              <a:rPr lang="en-US" altLang="en-US"/>
              <a:pPr/>
              <a:t>12 October 2015</a:t>
            </a:fld>
            <a:endParaRPr lang="en-US" altLang="en-US"/>
          </a:p>
        </p:txBody>
      </p:sp>
      <p:sp>
        <p:nvSpPr>
          <p:cNvPr id="5" name="Rectangle 7"/>
          <p:cNvSpPr>
            <a:spLocks noGrp="1" noChangeArrowheads="1"/>
          </p:cNvSpPr>
          <p:nvPr>
            <p:ph type="sldNum" sz="quarter" idx="12"/>
          </p:nvPr>
        </p:nvSpPr>
        <p:spPr/>
        <p:txBody>
          <a:bodyPr/>
          <a:lstStyle>
            <a:lvl1pPr>
              <a:defRPr/>
            </a:lvl1pPr>
          </a:lstStyle>
          <a:p>
            <a:fld id="{AFEBD71A-CBD1-B047-999B-8D2CDA10CCB2}" type="slidenum">
              <a:rPr lang="en-US" altLang="en-US"/>
              <a:pPr/>
              <a:t>‹#›</a:t>
            </a:fld>
            <a:endParaRPr lang="en-US" altLang="en-US"/>
          </a:p>
        </p:txBody>
      </p:sp>
    </p:spTree>
    <p:extLst>
      <p:ext uri="{BB962C8B-B14F-4D97-AF65-F5344CB8AC3E}">
        <p14:creationId xmlns:p14="http://schemas.microsoft.com/office/powerpoint/2010/main" val="610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3"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6AE8F408-A25A-B749-8EBE-31DF15B889C4}" type="datetime3">
              <a:rPr lang="en-US" altLang="en-US"/>
              <a:pPr/>
              <a:t>12 October 2015</a:t>
            </a:fld>
            <a:endParaRPr lang="en-US" altLang="en-US"/>
          </a:p>
        </p:txBody>
      </p:sp>
      <p:sp>
        <p:nvSpPr>
          <p:cNvPr id="4" name="Rectangle 7"/>
          <p:cNvSpPr>
            <a:spLocks noGrp="1" noChangeArrowheads="1"/>
          </p:cNvSpPr>
          <p:nvPr>
            <p:ph type="sldNum" sz="quarter" idx="12"/>
          </p:nvPr>
        </p:nvSpPr>
        <p:spPr/>
        <p:txBody>
          <a:bodyPr/>
          <a:lstStyle>
            <a:lvl1pPr>
              <a:defRPr/>
            </a:lvl1pPr>
          </a:lstStyle>
          <a:p>
            <a:fld id="{9379DC50-7298-7043-AF13-DDFA2BE2B781}" type="slidenum">
              <a:rPr lang="en-US" altLang="en-US"/>
              <a:pPr/>
              <a:t>‹#›</a:t>
            </a:fld>
            <a:endParaRPr lang="en-US" altLang="en-US"/>
          </a:p>
        </p:txBody>
      </p:sp>
    </p:spTree>
    <p:extLst>
      <p:ext uri="{BB962C8B-B14F-4D97-AF65-F5344CB8AC3E}">
        <p14:creationId xmlns:p14="http://schemas.microsoft.com/office/powerpoint/2010/main" val="15859903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64391"/>
            <a:ext cx="3008313" cy="61252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49165"/>
            <a:ext cx="5111750" cy="4145569"/>
          </a:xfrm>
        </p:spPr>
        <p:txBody>
          <a:bodyPr/>
          <a:lstStyle>
            <a:lvl1pPr marL="228600" indent="-228600">
              <a:defRPr sz="2800"/>
            </a:lvl1pPr>
            <a:lvl2pPr marL="571500" indent="-225425">
              <a:defRPr sz="2800"/>
            </a:lvl2pPr>
            <a:lvl3pPr marL="914400" indent="-231775">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917"/>
            <a:ext cx="3008313" cy="35178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6"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A4C5BDC8-9754-0E4F-BD96-9AA7B2BC7CC7}" type="datetime3">
              <a:rPr lang="en-US" altLang="en-US"/>
              <a:pPr/>
              <a:t>12 October 2015</a:t>
            </a:fld>
            <a:endParaRPr lang="en-US" altLang="en-US"/>
          </a:p>
        </p:txBody>
      </p:sp>
      <p:sp>
        <p:nvSpPr>
          <p:cNvPr id="7" name="Rectangle 7"/>
          <p:cNvSpPr>
            <a:spLocks noGrp="1" noChangeArrowheads="1"/>
          </p:cNvSpPr>
          <p:nvPr>
            <p:ph type="sldNum" sz="quarter" idx="12"/>
          </p:nvPr>
        </p:nvSpPr>
        <p:spPr/>
        <p:txBody>
          <a:bodyPr/>
          <a:lstStyle>
            <a:lvl1pPr>
              <a:defRPr/>
            </a:lvl1pPr>
          </a:lstStyle>
          <a:p>
            <a:fld id="{068E85C5-57F2-AC45-8F85-023C2E314A8C}" type="slidenum">
              <a:rPr lang="en-US" altLang="en-US"/>
              <a:pPr/>
              <a:t>‹#›</a:t>
            </a:fld>
            <a:endParaRPr lang="en-US" altLang="en-US"/>
          </a:p>
        </p:txBody>
      </p:sp>
    </p:spTree>
    <p:extLst>
      <p:ext uri="{BB962C8B-B14F-4D97-AF65-F5344CB8AC3E}">
        <p14:creationId xmlns:p14="http://schemas.microsoft.com/office/powerpoint/2010/main" val="13743440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291"/>
            <a:ext cx="5486400" cy="42505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950"/>
            <a:ext cx="5486400" cy="30864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348"/>
            <a:ext cx="5486400" cy="604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6"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44319BB5-5D61-224A-B8BE-2563C247CD95}" type="datetime3">
              <a:rPr lang="en-US" altLang="en-US"/>
              <a:pPr/>
              <a:t>12 October 2015</a:t>
            </a:fld>
            <a:endParaRPr lang="en-US" altLang="en-US"/>
          </a:p>
        </p:txBody>
      </p:sp>
      <p:sp>
        <p:nvSpPr>
          <p:cNvPr id="7" name="Rectangle 7"/>
          <p:cNvSpPr>
            <a:spLocks noGrp="1" noChangeArrowheads="1"/>
          </p:cNvSpPr>
          <p:nvPr>
            <p:ph type="sldNum" sz="quarter" idx="12"/>
          </p:nvPr>
        </p:nvSpPr>
        <p:spPr/>
        <p:txBody>
          <a:bodyPr/>
          <a:lstStyle>
            <a:lvl1pPr>
              <a:defRPr/>
            </a:lvl1pPr>
          </a:lstStyle>
          <a:p>
            <a:fld id="{42B5F74E-157D-3842-9442-4E023719D013}" type="slidenum">
              <a:rPr lang="en-US" altLang="en-US"/>
              <a:pPr/>
              <a:t>‹#›</a:t>
            </a:fld>
            <a:endParaRPr lang="en-US" altLang="en-US"/>
          </a:p>
        </p:txBody>
      </p:sp>
    </p:spTree>
    <p:extLst>
      <p:ext uri="{BB962C8B-B14F-4D97-AF65-F5344CB8AC3E}">
        <p14:creationId xmlns:p14="http://schemas.microsoft.com/office/powerpoint/2010/main" val="760313750"/>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82563" y="1406525"/>
            <a:ext cx="86868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027" name="Line 4"/>
          <p:cNvSpPr>
            <a:spLocks noChangeShapeType="1"/>
          </p:cNvSpPr>
          <p:nvPr/>
        </p:nvSpPr>
        <p:spPr bwMode="auto">
          <a:xfrm flipV="1">
            <a:off x="274638" y="412750"/>
            <a:ext cx="8594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Rectangle 13"/>
          <p:cNvSpPr>
            <a:spLocks noGrp="1" noChangeArrowheads="1"/>
          </p:cNvSpPr>
          <p:nvPr>
            <p:ph type="title"/>
          </p:nvPr>
        </p:nvSpPr>
        <p:spPr bwMode="auto">
          <a:xfrm>
            <a:off x="182563" y="446088"/>
            <a:ext cx="7514474" cy="86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title </a:t>
            </a:r>
            <a:r>
              <a:rPr lang="en-US" altLang="en-US" dirty="0" smtClean="0"/>
              <a:t>style</a:t>
            </a:r>
            <a:br>
              <a:rPr lang="en-US" altLang="en-US" dirty="0" smtClean="0"/>
            </a:br>
            <a:endParaRPr lang="en-US" altLang="en-US" dirty="0"/>
          </a:p>
        </p:txBody>
      </p:sp>
      <p:sp>
        <p:nvSpPr>
          <p:cNvPr id="1030" name="Text Box 46"/>
          <p:cNvSpPr txBox="1">
            <a:spLocks noChangeArrowheads="1"/>
          </p:cNvSpPr>
          <p:nvPr/>
        </p:nvSpPr>
        <p:spPr bwMode="auto">
          <a:xfrm>
            <a:off x="198438" y="103188"/>
            <a:ext cx="7769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sz="2200">
                <a:solidFill>
                  <a:schemeClr val="hlink"/>
                </a:solidFill>
                <a:latin typeface="Arial" charset="0"/>
                <a:ea typeface="ＭＳ Ｐゴシック" charset="0"/>
                <a:cs typeface="ＭＳ Ｐゴシック" charset="0"/>
              </a:defRPr>
            </a:lvl1pPr>
            <a:lvl2pPr marL="742950" indent="-285750" eaLnBrk="0" hangingPunct="0">
              <a:defRPr sz="2200">
                <a:solidFill>
                  <a:schemeClr val="hlink"/>
                </a:solidFill>
                <a:latin typeface="Arial" charset="0"/>
                <a:ea typeface="ＭＳ Ｐゴシック" charset="0"/>
              </a:defRPr>
            </a:lvl2pPr>
            <a:lvl3pPr marL="1143000" indent="-228600" eaLnBrk="0" hangingPunct="0">
              <a:defRPr sz="2200">
                <a:solidFill>
                  <a:schemeClr val="hlink"/>
                </a:solidFill>
                <a:latin typeface="Arial" charset="0"/>
                <a:ea typeface="ＭＳ Ｐゴシック" charset="0"/>
              </a:defRPr>
            </a:lvl3pPr>
            <a:lvl4pPr marL="1600200" indent="-228600" eaLnBrk="0" hangingPunct="0">
              <a:defRPr sz="2200">
                <a:solidFill>
                  <a:schemeClr val="hlink"/>
                </a:solidFill>
                <a:latin typeface="Arial" charset="0"/>
                <a:ea typeface="ＭＳ Ｐゴシック" charset="0"/>
              </a:defRPr>
            </a:lvl4pPr>
            <a:lvl5pPr marL="2057400" indent="-228600" eaLnBrk="0" hangingPunct="0">
              <a:defRPr sz="2200">
                <a:solidFill>
                  <a:schemeClr val="hlink"/>
                </a:solidFill>
                <a:latin typeface="Arial" charset="0"/>
                <a:ea typeface="ＭＳ Ｐゴシック" charset="0"/>
              </a:defRPr>
            </a:lvl5pPr>
            <a:lvl6pPr marL="2514600" indent="-228600" eaLnBrk="0" fontAlgn="base" hangingPunct="0">
              <a:spcBef>
                <a:spcPct val="0"/>
              </a:spcBef>
              <a:spcAft>
                <a:spcPct val="0"/>
              </a:spcAft>
              <a:defRPr sz="2200">
                <a:solidFill>
                  <a:schemeClr val="hlink"/>
                </a:solidFill>
                <a:latin typeface="Arial" charset="0"/>
                <a:ea typeface="ＭＳ Ｐゴシック" charset="0"/>
              </a:defRPr>
            </a:lvl6pPr>
            <a:lvl7pPr marL="2971800" indent="-228600" eaLnBrk="0" fontAlgn="base" hangingPunct="0">
              <a:spcBef>
                <a:spcPct val="0"/>
              </a:spcBef>
              <a:spcAft>
                <a:spcPct val="0"/>
              </a:spcAft>
              <a:defRPr sz="2200">
                <a:solidFill>
                  <a:schemeClr val="hlink"/>
                </a:solidFill>
                <a:latin typeface="Arial" charset="0"/>
                <a:ea typeface="ＭＳ Ｐゴシック" charset="0"/>
              </a:defRPr>
            </a:lvl7pPr>
            <a:lvl8pPr marL="3429000" indent="-228600" eaLnBrk="0" fontAlgn="base" hangingPunct="0">
              <a:spcBef>
                <a:spcPct val="0"/>
              </a:spcBef>
              <a:spcAft>
                <a:spcPct val="0"/>
              </a:spcAft>
              <a:defRPr sz="2200">
                <a:solidFill>
                  <a:schemeClr val="hlink"/>
                </a:solidFill>
                <a:latin typeface="Arial" charset="0"/>
                <a:ea typeface="ＭＳ Ｐゴシック" charset="0"/>
              </a:defRPr>
            </a:lvl8pPr>
            <a:lvl9pPr marL="3886200" indent="-228600" eaLnBrk="0" fontAlgn="base" hangingPunct="0">
              <a:spcBef>
                <a:spcPct val="0"/>
              </a:spcBef>
              <a:spcAft>
                <a:spcPct val="0"/>
              </a:spcAft>
              <a:defRPr sz="2200">
                <a:solidFill>
                  <a:schemeClr val="hlink"/>
                </a:solidFill>
                <a:latin typeface="Arial" charset="0"/>
                <a:ea typeface="ＭＳ Ｐゴシック" charset="0"/>
              </a:defRPr>
            </a:lvl9pPr>
          </a:lstStyle>
          <a:p>
            <a:pPr>
              <a:spcAft>
                <a:spcPts val="900"/>
              </a:spcAft>
              <a:defRPr/>
            </a:pPr>
            <a:r>
              <a:rPr lang="en-US" sz="1000" smtClean="0">
                <a:solidFill>
                  <a:schemeClr val="tx1"/>
                </a:solidFill>
              </a:rPr>
              <a:t>Seize the Moment</a:t>
            </a:r>
          </a:p>
        </p:txBody>
      </p:sp>
      <p:sp>
        <p:nvSpPr>
          <p:cNvPr id="1031" name="Rectangle 6"/>
          <p:cNvSpPr>
            <a:spLocks noChangeArrowheads="1"/>
          </p:cNvSpPr>
          <p:nvPr/>
        </p:nvSpPr>
        <p:spPr bwMode="black">
          <a:xfrm>
            <a:off x="7148161" y="4805341"/>
            <a:ext cx="13716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r"/>
            <a:r>
              <a:rPr lang="en-US" altLang="en-US" sz="800" dirty="0">
                <a:solidFill>
                  <a:schemeClr val="bg1"/>
                </a:solidFill>
              </a:rPr>
              <a:t>© 2015 IBM Corporation</a:t>
            </a:r>
            <a:endParaRPr lang="en-US" altLang="en-US" sz="1800" dirty="0">
              <a:solidFill>
                <a:schemeClr val="bg1"/>
              </a:solidFill>
            </a:endParaRPr>
          </a:p>
        </p:txBody>
      </p:sp>
      <p:sp>
        <p:nvSpPr>
          <p:cNvPr id="67591" name="Rectangle 7"/>
          <p:cNvSpPr>
            <a:spLocks noGrp="1" noChangeArrowheads="1"/>
          </p:cNvSpPr>
          <p:nvPr>
            <p:ph type="sldNum" sz="quarter" idx="4"/>
          </p:nvPr>
        </p:nvSpPr>
        <p:spPr bwMode="black">
          <a:xfrm>
            <a:off x="8540306" y="4824069"/>
            <a:ext cx="658114" cy="319432"/>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eaLnBrk="0" hangingPunct="0">
              <a:defRPr sz="700">
                <a:solidFill>
                  <a:schemeClr val="bg1"/>
                </a:solidFill>
              </a:defRPr>
            </a:lvl1pPr>
          </a:lstStyle>
          <a:p>
            <a:fld id="{5FAA9A87-D6E6-4840-BFEB-621C13BBB8DA}" type="slidenum">
              <a:rPr lang="en-US" altLang="en-US" smtClean="0"/>
              <a:pPr/>
              <a:t>‹#›</a:t>
            </a:fld>
            <a:endParaRPr lang="en-US" altLang="en-US" dirty="0"/>
          </a:p>
        </p:txBody>
      </p:sp>
      <p:pic>
        <p:nvPicPr>
          <p:cNvPr id="10" name="Picture 9" descr="IBM_S.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08536" y="163100"/>
            <a:ext cx="1000927" cy="558959"/>
          </a:xfrm>
          <a:prstGeom prst="rect">
            <a:avLst/>
          </a:prstGeom>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iming>
    <p:tnLst>
      <p:par>
        <p:cTn xmlns:p14="http://schemas.microsoft.com/office/powerpoint/2010/main" id="1" dur="indefinite" restart="never" nodeType="tmRoot"/>
      </p:par>
    </p:tnLst>
  </p:timing>
  <p:hf hdr="0" ftr="0" dt="0"/>
  <p:txStyles>
    <p:titleStyle>
      <a:lvl1pPr algn="l" rtl="0" eaLnBrk="0" fontAlgn="base" hangingPunct="0">
        <a:lnSpc>
          <a:spcPct val="80000"/>
        </a:lnSpc>
        <a:spcBef>
          <a:spcPct val="0"/>
        </a:spcBef>
        <a:spcAft>
          <a:spcPct val="0"/>
        </a:spcAft>
        <a:defRPr sz="2200">
          <a:solidFill>
            <a:schemeClr val="bg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200">
          <a:solidFill>
            <a:srgbClr val="008AC0"/>
          </a:solidFill>
          <a:latin typeface="Arial" charset="0"/>
        </a:defRPr>
      </a:lvl6pPr>
      <a:lvl7pPr marL="914400" algn="l" rtl="0" eaLnBrk="1" fontAlgn="base" hangingPunct="1">
        <a:lnSpc>
          <a:spcPct val="90000"/>
        </a:lnSpc>
        <a:spcBef>
          <a:spcPct val="0"/>
        </a:spcBef>
        <a:spcAft>
          <a:spcPct val="0"/>
        </a:spcAft>
        <a:defRPr sz="2200">
          <a:solidFill>
            <a:srgbClr val="008AC0"/>
          </a:solidFill>
          <a:latin typeface="Arial" charset="0"/>
        </a:defRPr>
      </a:lvl7pPr>
      <a:lvl8pPr marL="1371600" algn="l" rtl="0" eaLnBrk="1" fontAlgn="base" hangingPunct="1">
        <a:lnSpc>
          <a:spcPct val="90000"/>
        </a:lnSpc>
        <a:spcBef>
          <a:spcPct val="0"/>
        </a:spcBef>
        <a:spcAft>
          <a:spcPct val="0"/>
        </a:spcAft>
        <a:defRPr sz="2200">
          <a:solidFill>
            <a:srgbClr val="008AC0"/>
          </a:solidFill>
          <a:latin typeface="Arial" charset="0"/>
        </a:defRPr>
      </a:lvl8pPr>
      <a:lvl9pPr marL="1828800" algn="l" rtl="0" eaLnBrk="1" fontAlgn="base" hangingPunct="1">
        <a:lnSpc>
          <a:spcPct val="90000"/>
        </a:lnSpc>
        <a:spcBef>
          <a:spcPct val="0"/>
        </a:spcBef>
        <a:spcAft>
          <a:spcPct val="0"/>
        </a:spcAft>
        <a:defRPr sz="2200">
          <a:solidFill>
            <a:srgbClr val="008AC0"/>
          </a:solidFill>
          <a:latin typeface="Arial" charset="0"/>
        </a:defRPr>
      </a:lvl9pPr>
    </p:titleStyle>
    <p:bodyStyle>
      <a:lvl1pPr marL="173038" indent="-173038" algn="l" rtl="0" eaLnBrk="0" fontAlgn="base" hangingPunct="0">
        <a:spcBef>
          <a:spcPct val="50000"/>
        </a:spcBef>
        <a:spcAft>
          <a:spcPct val="0"/>
        </a:spcAft>
        <a:buClr>
          <a:srgbClr val="008AC0"/>
        </a:buClr>
        <a:buFont typeface="Wingdings" charset="2"/>
        <a:buChar char="§"/>
        <a:defRPr sz="1600">
          <a:solidFill>
            <a:schemeClr val="bg1"/>
          </a:solidFill>
          <a:latin typeface="+mn-lt"/>
          <a:ea typeface="ＭＳ Ｐゴシック" charset="0"/>
          <a:cs typeface="ＭＳ Ｐゴシック" charset="0"/>
        </a:defRPr>
      </a:lvl1pPr>
      <a:lvl2pPr marL="509588" indent="-163513" algn="l" rtl="0" eaLnBrk="0" fontAlgn="base" hangingPunct="0">
        <a:spcBef>
          <a:spcPct val="0"/>
        </a:spcBef>
        <a:spcAft>
          <a:spcPct val="0"/>
        </a:spcAft>
        <a:buClr>
          <a:srgbClr val="008AC0"/>
        </a:buClr>
        <a:buFont typeface="Arial" charset="0"/>
        <a:buChar char="–"/>
        <a:defRPr sz="1600">
          <a:solidFill>
            <a:schemeClr val="bg1"/>
          </a:solidFill>
          <a:latin typeface="+mn-lt"/>
          <a:ea typeface="ＭＳ Ｐゴシック" charset="0"/>
        </a:defRPr>
      </a:lvl2pPr>
      <a:lvl3pPr marL="855663" indent="-173038" algn="l" rtl="0" eaLnBrk="0" fontAlgn="base" hangingPunct="0">
        <a:spcBef>
          <a:spcPct val="0"/>
        </a:spcBef>
        <a:spcAft>
          <a:spcPct val="0"/>
        </a:spcAft>
        <a:buClr>
          <a:srgbClr val="008AC0"/>
        </a:buClr>
        <a:buChar char="•"/>
        <a:defRPr sz="1600">
          <a:solidFill>
            <a:schemeClr val="bg1"/>
          </a:solidFill>
          <a:latin typeface="+mn-lt"/>
          <a:ea typeface="ＭＳ Ｐゴシック"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defRPr>
            </a:lvl1pPr>
          </a:lstStyle>
          <a:p>
            <a:fld id="{A24AA9B2-2978-5940-B908-C1F67968C9DD}" type="datetimeFigureOut">
              <a:rPr lang="en-US" altLang="en-US"/>
              <a:pPr/>
              <a:t>12/10/15</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3FB7D26F-58AE-B04B-86D5-95531E1812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jpeg"/><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slideLayout" Target="../slideLayouts/slideLayout12.xml"/><Relationship Id="rId2"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microsoft.com/office/2007/relationships/hdphoto" Target="../media/hdphoto1.wdp"/><Relationship Id="rId6" Type="http://schemas.openxmlformats.org/officeDocument/2006/relationships/image" Target="../media/image15.png"/><Relationship Id="rId7" Type="http://schemas.microsoft.com/office/2007/relationships/hdphoto" Target="../media/hdphoto2.wdp"/><Relationship Id="rId8"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315956" y="1145512"/>
            <a:ext cx="4843306" cy="3456633"/>
          </a:xfrm>
          <a:prstGeom prst="rect">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27649" name="Rectangle 2"/>
          <p:cNvSpPr>
            <a:spLocks noGrp="1" noChangeArrowheads="1"/>
          </p:cNvSpPr>
          <p:nvPr>
            <p:ph type="ctrTitle"/>
          </p:nvPr>
        </p:nvSpPr>
        <p:spPr>
          <a:xfrm>
            <a:off x="3538917" y="2647799"/>
            <a:ext cx="6030913" cy="500203"/>
          </a:xfrm>
        </p:spPr>
        <p:txBody>
          <a:bodyPr/>
          <a:lstStyle/>
          <a:p>
            <a:pPr eaLnBrk="1" hangingPunct="1"/>
            <a:r>
              <a:rPr lang="en-US" altLang="en-US" sz="2300" b="1" dirty="0" smtClean="0">
                <a:solidFill>
                  <a:srgbClr val="FEC721"/>
                </a:solidFill>
                <a:ea typeface="ＭＳ Ｐゴシック" charset="-128"/>
              </a:rPr>
              <a:t>Supporting the human decision maker</a:t>
            </a:r>
            <a:br>
              <a:rPr lang="en-US" altLang="en-US" sz="2300" b="1" dirty="0" smtClean="0">
                <a:solidFill>
                  <a:srgbClr val="FEC721"/>
                </a:solidFill>
                <a:ea typeface="ＭＳ Ｐゴシック" charset="-128"/>
              </a:rPr>
            </a:br>
            <a:r>
              <a:rPr lang="en-US" altLang="en-US" sz="2000" dirty="0" smtClean="0">
                <a:solidFill>
                  <a:srgbClr val="FEC721"/>
                </a:solidFill>
                <a:ea typeface="ＭＳ Ｐゴシック" charset="-128"/>
              </a:rPr>
              <a:t>IBM Research and big data at the edge </a:t>
            </a:r>
            <a:endParaRPr lang="en-US" altLang="en-US" sz="2400" i="1" dirty="0">
              <a:solidFill>
                <a:srgbClr val="FEC721"/>
              </a:solidFill>
              <a:ea typeface="ＭＳ Ｐゴシック" charset="-128"/>
            </a:endParaRPr>
          </a:p>
        </p:txBody>
      </p:sp>
      <p:sp>
        <p:nvSpPr>
          <p:cNvPr id="9" name="Rectangle 2"/>
          <p:cNvSpPr txBox="1">
            <a:spLocks noChangeArrowheads="1"/>
          </p:cNvSpPr>
          <p:nvPr/>
        </p:nvSpPr>
        <p:spPr bwMode="auto">
          <a:xfrm>
            <a:off x="3569397" y="3526975"/>
            <a:ext cx="6030913" cy="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80000"/>
              </a:lnSpc>
              <a:spcBef>
                <a:spcPct val="0"/>
              </a:spcBef>
              <a:spcAft>
                <a:spcPct val="0"/>
              </a:spcAft>
              <a:defRPr sz="3500">
                <a:solidFill>
                  <a:schemeClr val="bg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200">
                <a:solidFill>
                  <a:srgbClr val="008AC0"/>
                </a:solidFill>
                <a:latin typeface="Arial" charset="0"/>
              </a:defRPr>
            </a:lvl6pPr>
            <a:lvl7pPr marL="914400" algn="l" rtl="0" eaLnBrk="1" fontAlgn="base" hangingPunct="1">
              <a:lnSpc>
                <a:spcPct val="90000"/>
              </a:lnSpc>
              <a:spcBef>
                <a:spcPct val="0"/>
              </a:spcBef>
              <a:spcAft>
                <a:spcPct val="0"/>
              </a:spcAft>
              <a:defRPr sz="2200">
                <a:solidFill>
                  <a:srgbClr val="008AC0"/>
                </a:solidFill>
                <a:latin typeface="Arial" charset="0"/>
              </a:defRPr>
            </a:lvl7pPr>
            <a:lvl8pPr marL="1371600" algn="l" rtl="0" eaLnBrk="1" fontAlgn="base" hangingPunct="1">
              <a:lnSpc>
                <a:spcPct val="90000"/>
              </a:lnSpc>
              <a:spcBef>
                <a:spcPct val="0"/>
              </a:spcBef>
              <a:spcAft>
                <a:spcPct val="0"/>
              </a:spcAft>
              <a:defRPr sz="2200">
                <a:solidFill>
                  <a:srgbClr val="008AC0"/>
                </a:solidFill>
                <a:latin typeface="Arial" charset="0"/>
              </a:defRPr>
            </a:lvl8pPr>
            <a:lvl9pPr marL="1828800" algn="l" rtl="0" eaLnBrk="1" fontAlgn="base" hangingPunct="1">
              <a:lnSpc>
                <a:spcPct val="90000"/>
              </a:lnSpc>
              <a:spcBef>
                <a:spcPct val="0"/>
              </a:spcBef>
              <a:spcAft>
                <a:spcPct val="0"/>
              </a:spcAft>
              <a:defRPr sz="2200">
                <a:solidFill>
                  <a:srgbClr val="008AC0"/>
                </a:solidFill>
                <a:latin typeface="Arial" charset="0"/>
              </a:defRPr>
            </a:lvl9pPr>
          </a:lstStyle>
          <a:p>
            <a:pPr eaLnBrk="1" hangingPunct="1"/>
            <a:r>
              <a:rPr lang="en-US" altLang="en-US" sz="1800" kern="0" dirty="0">
                <a:solidFill>
                  <a:srgbClr val="FFFFFF"/>
                </a:solidFill>
                <a:ea typeface="ＭＳ Ｐゴシック" charset="-128"/>
              </a:rPr>
              <a:t>Dr. </a:t>
            </a:r>
            <a:r>
              <a:rPr lang="en-US" altLang="en-US" sz="1800" kern="0" dirty="0" err="1">
                <a:solidFill>
                  <a:srgbClr val="FFFFFF"/>
                </a:solidFill>
                <a:ea typeface="ＭＳ Ｐゴシック" charset="-128"/>
              </a:rPr>
              <a:t>Jürg</a:t>
            </a:r>
            <a:r>
              <a:rPr lang="en-US" altLang="en-US" sz="1800" kern="0" dirty="0">
                <a:solidFill>
                  <a:srgbClr val="FFFFFF"/>
                </a:solidFill>
                <a:ea typeface="ＭＳ Ｐゴシック" charset="-128"/>
              </a:rPr>
              <a:t> von </a:t>
            </a:r>
            <a:r>
              <a:rPr lang="en-US" altLang="en-US" sz="1800" kern="0" dirty="0" err="1">
                <a:solidFill>
                  <a:srgbClr val="FFFFFF"/>
                </a:solidFill>
                <a:ea typeface="ＭＳ Ｐゴシック" charset="-128"/>
              </a:rPr>
              <a:t>Känel</a:t>
            </a:r>
            <a:r>
              <a:rPr lang="en-US" altLang="en-US" sz="1800" kern="0" dirty="0">
                <a:solidFill>
                  <a:srgbClr val="FFFFFF"/>
                </a:solidFill>
                <a:ea typeface="ＭＳ Ｐゴシック" charset="-128"/>
              </a:rPr>
              <a:t> </a:t>
            </a:r>
          </a:p>
          <a:p>
            <a:pPr eaLnBrk="1" hangingPunct="1"/>
            <a:r>
              <a:rPr lang="en-US" altLang="en-US" sz="1600" i="1" kern="0" dirty="0">
                <a:solidFill>
                  <a:srgbClr val="FFFFFF"/>
                </a:solidFill>
                <a:ea typeface="ＭＳ Ｐゴシック" charset="-128"/>
              </a:rPr>
              <a:t>Associate Director IBM Research Australia </a:t>
            </a:r>
          </a:p>
        </p:txBody>
      </p:sp>
      <p:pic>
        <p:nvPicPr>
          <p:cNvPr id="10" name="Picture 9" descr="ibm-solutionsConnect.png"/>
          <p:cNvPicPr>
            <a:picLocks noChangeAspect="1"/>
          </p:cNvPicPr>
          <p:nvPr/>
        </p:nvPicPr>
        <p:blipFill>
          <a:blip r:embed="rId3"/>
          <a:stretch>
            <a:fillRect/>
          </a:stretch>
        </p:blipFill>
        <p:spPr>
          <a:xfrm>
            <a:off x="3634739" y="2156564"/>
            <a:ext cx="4564381" cy="3052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10</a:t>
            </a:fld>
            <a:endParaRPr lang="en-US" altLang="en-US"/>
          </a:p>
        </p:txBody>
      </p:sp>
      <p:sp>
        <p:nvSpPr>
          <p:cNvPr id="6" name="Title 22"/>
          <p:cNvSpPr>
            <a:spLocks noGrp="1"/>
          </p:cNvSpPr>
          <p:nvPr>
            <p:ph type="title"/>
          </p:nvPr>
        </p:nvSpPr>
        <p:spPr>
          <a:xfrm>
            <a:off x="268910" y="-997936"/>
            <a:ext cx="9583120" cy="483787"/>
          </a:xfrm>
        </p:spPr>
        <p:txBody>
          <a:bodyPr/>
          <a:lstStyle/>
          <a:p>
            <a:r>
              <a:rPr lang="en-US" dirty="0" smtClean="0">
                <a:ea typeface="MS PGothic" pitchFamily="34" charset="-128"/>
              </a:rPr>
              <a:t>Rapid </a:t>
            </a:r>
            <a:r>
              <a:rPr lang="en-US" dirty="0">
                <a:ea typeface="MS PGothic" pitchFamily="34" charset="-128"/>
              </a:rPr>
              <a:t>growth of exogenous data is transforming </a:t>
            </a:r>
            <a:r>
              <a:rPr lang="en-US" dirty="0" smtClean="0">
                <a:ea typeface="MS PGothic" pitchFamily="34" charset="-128"/>
              </a:rPr>
              <a:t>healthcare</a:t>
            </a:r>
            <a:endParaRPr lang="en-US" dirty="0"/>
          </a:p>
        </p:txBody>
      </p:sp>
      <p:grpSp>
        <p:nvGrpSpPr>
          <p:cNvPr id="7" name="Group 6"/>
          <p:cNvGrpSpPr/>
          <p:nvPr/>
        </p:nvGrpSpPr>
        <p:grpSpPr>
          <a:xfrm>
            <a:off x="552106" y="896443"/>
            <a:ext cx="7913047" cy="4220856"/>
            <a:chOff x="1036248" y="1282882"/>
            <a:chExt cx="11704518" cy="6246496"/>
          </a:xfrm>
        </p:grpSpPr>
        <p:cxnSp>
          <p:nvCxnSpPr>
            <p:cNvPr id="8" name="Elbow Connector 7"/>
            <p:cNvCxnSpPr/>
            <p:nvPr/>
          </p:nvCxnSpPr>
          <p:spPr bwMode="auto">
            <a:xfrm rot="10800000" flipV="1">
              <a:off x="7635625" y="6788332"/>
              <a:ext cx="1594485" cy="447675"/>
            </a:xfrm>
            <a:prstGeom prst="bentConnector3">
              <a:avLst>
                <a:gd name="adj1" fmla="val 50000"/>
              </a:avLst>
            </a:prstGeom>
            <a:solidFill>
              <a:schemeClr val="accent1"/>
            </a:solidFill>
            <a:ln w="19050" cap="rnd" cmpd="sng" algn="ctr">
              <a:solidFill>
                <a:schemeClr val="accent4">
                  <a:lumMod val="95000"/>
                  <a:lumOff val="5000"/>
                </a:schemeClr>
              </a:solidFill>
              <a:prstDash val="sysDot"/>
              <a:round/>
              <a:headEnd type="none" w="med" len="med"/>
              <a:tailEnd type="none" w="med" len="med"/>
            </a:ln>
            <a:effectLst/>
            <a:extLst/>
          </p:spPr>
        </p:cxnSp>
        <p:cxnSp>
          <p:nvCxnSpPr>
            <p:cNvPr id="9" name="Elbow Connector 8"/>
            <p:cNvCxnSpPr/>
            <p:nvPr/>
          </p:nvCxnSpPr>
          <p:spPr bwMode="auto">
            <a:xfrm rot="10800000" flipV="1">
              <a:off x="7812789" y="5085263"/>
              <a:ext cx="1369695" cy="750570"/>
            </a:xfrm>
            <a:prstGeom prst="bentConnector3">
              <a:avLst>
                <a:gd name="adj1" fmla="val 50000"/>
              </a:avLst>
            </a:prstGeom>
            <a:solidFill>
              <a:schemeClr val="accent1"/>
            </a:solidFill>
            <a:ln w="19050" cap="rnd" cmpd="sng" algn="ctr">
              <a:solidFill>
                <a:schemeClr val="accent4">
                  <a:lumMod val="95000"/>
                  <a:lumOff val="5000"/>
                </a:schemeClr>
              </a:solidFill>
              <a:prstDash val="sysDot"/>
              <a:round/>
              <a:headEnd type="none" w="med" len="med"/>
              <a:tailEnd type="none" w="med" len="med"/>
            </a:ln>
            <a:effectLst/>
            <a:extLst/>
          </p:spPr>
        </p:cxnSp>
        <p:cxnSp>
          <p:nvCxnSpPr>
            <p:cNvPr id="10" name="Elbow Connector 9"/>
            <p:cNvCxnSpPr/>
            <p:nvPr/>
          </p:nvCxnSpPr>
          <p:spPr bwMode="auto">
            <a:xfrm rot="10800000" flipV="1">
              <a:off x="7677535" y="2930708"/>
              <a:ext cx="1409700" cy="276224"/>
            </a:xfrm>
            <a:prstGeom prst="bentConnector3">
              <a:avLst>
                <a:gd name="adj1" fmla="val 50000"/>
              </a:avLst>
            </a:prstGeom>
            <a:solidFill>
              <a:schemeClr val="accent1"/>
            </a:solidFill>
            <a:ln w="19050" cap="rnd" cmpd="sng" algn="ctr">
              <a:solidFill>
                <a:schemeClr val="accent4">
                  <a:lumMod val="95000"/>
                  <a:lumOff val="5000"/>
                </a:schemeClr>
              </a:solidFill>
              <a:prstDash val="sysDot"/>
              <a:round/>
              <a:headEnd type="none" w="med" len="med"/>
              <a:tailEnd type="none" w="med" len="med"/>
            </a:ln>
            <a:effectLst/>
            <a:extLst/>
          </p:spPr>
        </p:cxnSp>
        <p:sp>
          <p:nvSpPr>
            <p:cNvPr id="11" name="TextBox 77"/>
            <p:cNvSpPr txBox="1">
              <a:spLocks noChangeArrowheads="1"/>
            </p:cNvSpPr>
            <p:nvPr/>
          </p:nvSpPr>
          <p:spPr bwMode="auto">
            <a:xfrm>
              <a:off x="9624710" y="2532601"/>
              <a:ext cx="1573492" cy="854029"/>
            </a:xfrm>
            <a:prstGeom prst="rect">
              <a:avLst/>
            </a:prstGeom>
            <a:noFill/>
            <a:ln w="9525">
              <a:noFill/>
              <a:miter lim="800000"/>
              <a:headEnd/>
              <a:tailEnd/>
            </a:ln>
          </p:spPr>
          <p:txBody>
            <a:bodyPr wrap="none" lIns="0" tIns="0" rIns="0" bIns="0">
              <a:spAutoFit/>
            </a:bodyPr>
            <a:lstStyle/>
            <a:p>
              <a:pPr>
                <a:lnSpc>
                  <a:spcPct val="80000"/>
                </a:lnSpc>
                <a:defRPr/>
              </a:pPr>
              <a:r>
                <a:rPr lang="en-US" sz="4400" b="1" dirty="0">
                  <a:solidFill>
                    <a:srgbClr val="656FFF"/>
                  </a:solidFill>
                  <a:ea typeface="MS PGothic" pitchFamily="34" charset="-128"/>
                </a:rPr>
                <a:t>60</a:t>
              </a:r>
              <a:r>
                <a:rPr lang="en-US" sz="3600" b="1" dirty="0">
                  <a:solidFill>
                    <a:srgbClr val="656FFF"/>
                  </a:solidFill>
                  <a:ea typeface="MS PGothic" pitchFamily="34" charset="-128"/>
                </a:rPr>
                <a:t>%</a:t>
              </a:r>
              <a:endParaRPr lang="en-US" sz="1800" b="1" dirty="0">
                <a:solidFill>
                  <a:srgbClr val="656FFF"/>
                </a:solidFill>
                <a:ea typeface="MS PGothic" pitchFamily="34" charset="-128"/>
              </a:endParaRPr>
            </a:p>
          </p:txBody>
        </p:sp>
        <p:sp>
          <p:nvSpPr>
            <p:cNvPr id="12" name="TextBox 77"/>
            <p:cNvSpPr txBox="1">
              <a:spLocks noChangeArrowheads="1"/>
            </p:cNvSpPr>
            <p:nvPr/>
          </p:nvSpPr>
          <p:spPr bwMode="auto">
            <a:xfrm>
              <a:off x="9750178" y="4814419"/>
              <a:ext cx="1337236" cy="702202"/>
            </a:xfrm>
            <a:prstGeom prst="rect">
              <a:avLst/>
            </a:prstGeom>
            <a:noFill/>
            <a:ln w="9525">
              <a:noFill/>
              <a:miter lim="800000"/>
              <a:headEnd/>
              <a:tailEnd/>
            </a:ln>
          </p:spPr>
          <p:txBody>
            <a:bodyPr wrap="none" lIns="0" tIns="0" rIns="0" bIns="0">
              <a:spAutoFit/>
            </a:bodyPr>
            <a:lstStyle/>
            <a:p>
              <a:pPr>
                <a:lnSpc>
                  <a:spcPct val="80000"/>
                </a:lnSpc>
                <a:defRPr/>
              </a:pPr>
              <a:r>
                <a:rPr lang="en-US" sz="3600" b="1" dirty="0">
                  <a:solidFill>
                    <a:srgbClr val="92D050"/>
                  </a:solidFill>
                  <a:ea typeface="MS PGothic" pitchFamily="34" charset="-128"/>
                </a:rPr>
                <a:t>30</a:t>
              </a:r>
              <a:r>
                <a:rPr lang="en-US" sz="3200" b="1" dirty="0">
                  <a:solidFill>
                    <a:srgbClr val="92D050"/>
                  </a:solidFill>
                  <a:ea typeface="MS PGothic" pitchFamily="34" charset="-128"/>
                </a:rPr>
                <a:t>%</a:t>
              </a:r>
              <a:endParaRPr lang="en-US" sz="1600" b="1" dirty="0">
                <a:solidFill>
                  <a:srgbClr val="FFFFFF"/>
                </a:solidFill>
                <a:ea typeface="MS PGothic" pitchFamily="34" charset="-128"/>
              </a:endParaRPr>
            </a:p>
          </p:txBody>
        </p:sp>
        <p:sp>
          <p:nvSpPr>
            <p:cNvPr id="13" name="TextBox 77"/>
            <p:cNvSpPr txBox="1">
              <a:spLocks noChangeArrowheads="1"/>
            </p:cNvSpPr>
            <p:nvPr/>
          </p:nvSpPr>
          <p:spPr bwMode="auto">
            <a:xfrm>
              <a:off x="9768002" y="6644220"/>
              <a:ext cx="995553" cy="531396"/>
            </a:xfrm>
            <a:prstGeom prst="rect">
              <a:avLst/>
            </a:prstGeom>
            <a:noFill/>
            <a:ln w="9525">
              <a:noFill/>
              <a:miter lim="800000"/>
              <a:headEnd/>
              <a:tailEnd/>
            </a:ln>
          </p:spPr>
          <p:txBody>
            <a:bodyPr wrap="none" lIns="0" tIns="0" rIns="0" bIns="0">
              <a:spAutoFit/>
            </a:bodyPr>
            <a:lstStyle/>
            <a:p>
              <a:pPr>
                <a:lnSpc>
                  <a:spcPct val="80000"/>
                </a:lnSpc>
                <a:defRPr/>
              </a:pPr>
              <a:r>
                <a:rPr lang="en-US" sz="2800" b="1" dirty="0">
                  <a:solidFill>
                    <a:srgbClr val="4DBEF1"/>
                  </a:solidFill>
                  <a:ea typeface="MS PGothic" pitchFamily="34" charset="-128"/>
                </a:rPr>
                <a:t>10</a:t>
              </a:r>
              <a:r>
                <a:rPr lang="en-US" sz="2400" b="1" dirty="0">
                  <a:solidFill>
                    <a:srgbClr val="4DBEF1"/>
                  </a:solidFill>
                  <a:ea typeface="MS PGothic" pitchFamily="34" charset="-128"/>
                </a:rPr>
                <a:t>%</a:t>
              </a:r>
              <a:endParaRPr lang="en-US" sz="2000" b="1" dirty="0">
                <a:solidFill>
                  <a:srgbClr val="4DBEF1"/>
                </a:solidFill>
                <a:ea typeface="MS PGothic" pitchFamily="34" charset="-128"/>
              </a:endParaRPr>
            </a:p>
          </p:txBody>
        </p:sp>
        <p:cxnSp>
          <p:nvCxnSpPr>
            <p:cNvPr id="14" name="Elbow Connector 13"/>
            <p:cNvCxnSpPr/>
            <p:nvPr/>
          </p:nvCxnSpPr>
          <p:spPr bwMode="auto">
            <a:xfrm>
              <a:off x="4583180" y="6925493"/>
              <a:ext cx="2333624" cy="323850"/>
            </a:xfrm>
            <a:prstGeom prst="bentConnector3">
              <a:avLst>
                <a:gd name="adj1" fmla="val 50000"/>
              </a:avLst>
            </a:prstGeom>
            <a:solidFill>
              <a:schemeClr val="accent1"/>
            </a:solidFill>
            <a:ln w="19050" cap="rnd" cmpd="sng" algn="ctr">
              <a:solidFill>
                <a:schemeClr val="accent4">
                  <a:lumMod val="95000"/>
                  <a:lumOff val="5000"/>
                </a:schemeClr>
              </a:solidFill>
              <a:prstDash val="sysDot"/>
              <a:round/>
              <a:headEnd type="none" w="med" len="med"/>
              <a:tailEnd type="none" w="med" len="med"/>
            </a:ln>
            <a:effectLst/>
            <a:extLst/>
          </p:spPr>
        </p:cxnSp>
        <p:cxnSp>
          <p:nvCxnSpPr>
            <p:cNvPr id="15" name="Elbow Connector 14"/>
            <p:cNvCxnSpPr/>
            <p:nvPr/>
          </p:nvCxnSpPr>
          <p:spPr bwMode="auto">
            <a:xfrm>
              <a:off x="4684144" y="5241473"/>
              <a:ext cx="2232660" cy="590550"/>
            </a:xfrm>
            <a:prstGeom prst="bentConnector3">
              <a:avLst>
                <a:gd name="adj1" fmla="val 50000"/>
              </a:avLst>
            </a:prstGeom>
            <a:solidFill>
              <a:schemeClr val="accent1"/>
            </a:solidFill>
            <a:ln w="19050" cap="rnd" cmpd="sng" algn="ctr">
              <a:solidFill>
                <a:schemeClr val="accent4">
                  <a:lumMod val="95000"/>
                  <a:lumOff val="5000"/>
                </a:schemeClr>
              </a:solidFill>
              <a:prstDash val="sysDot"/>
              <a:round/>
              <a:headEnd type="none" w="med" len="med"/>
              <a:tailEnd type="none" w="med" len="med"/>
            </a:ln>
            <a:effectLst/>
            <a:extLst/>
          </p:spPr>
        </p:cxnSp>
        <p:cxnSp>
          <p:nvCxnSpPr>
            <p:cNvPr id="16" name="Elbow Connector 15"/>
            <p:cNvCxnSpPr/>
            <p:nvPr/>
          </p:nvCxnSpPr>
          <p:spPr bwMode="auto">
            <a:xfrm>
              <a:off x="5249930" y="2919278"/>
              <a:ext cx="1727835" cy="316230"/>
            </a:xfrm>
            <a:prstGeom prst="bentConnector3">
              <a:avLst>
                <a:gd name="adj1" fmla="val 50000"/>
              </a:avLst>
            </a:prstGeom>
            <a:solidFill>
              <a:schemeClr val="accent1"/>
            </a:solidFill>
            <a:ln w="19050" cap="rnd" cmpd="sng" algn="ctr">
              <a:solidFill>
                <a:schemeClr val="accent4">
                  <a:lumMod val="95000"/>
                  <a:lumOff val="5000"/>
                </a:schemeClr>
              </a:solidFill>
              <a:prstDash val="sysDot"/>
              <a:round/>
              <a:headEnd type="none" w="med" len="med"/>
              <a:tailEnd type="none" w="med" len="med"/>
            </a:ln>
            <a:effectLst/>
            <a:extLst/>
          </p:spPr>
        </p:cxnSp>
        <p:sp>
          <p:nvSpPr>
            <p:cNvPr id="17" name="TextBox 75"/>
            <p:cNvSpPr txBox="1">
              <a:spLocks noChangeArrowheads="1"/>
            </p:cNvSpPr>
            <p:nvPr/>
          </p:nvSpPr>
          <p:spPr bwMode="auto">
            <a:xfrm>
              <a:off x="2734777" y="6080577"/>
              <a:ext cx="2238289" cy="455483"/>
            </a:xfrm>
            <a:prstGeom prst="rect">
              <a:avLst/>
            </a:prstGeom>
            <a:noFill/>
            <a:ln w="9525">
              <a:noFill/>
              <a:miter lim="800000"/>
              <a:headEnd/>
              <a:tailEnd/>
            </a:ln>
          </p:spPr>
          <p:txBody>
            <a:bodyPr wrap="none" lIns="0" tIns="0" rIns="0" bIns="0">
              <a:spAutoFit/>
            </a:bodyPr>
            <a:lstStyle/>
            <a:p>
              <a:pPr>
                <a:defRPr/>
              </a:pPr>
              <a:r>
                <a:rPr lang="en-US" sz="2000" b="1" dirty="0">
                  <a:solidFill>
                    <a:srgbClr val="3ABAFF"/>
                  </a:solidFill>
                  <a:ea typeface="MS PGothic" pitchFamily="34" charset="-128"/>
                </a:rPr>
                <a:t>Clinical data</a:t>
              </a:r>
            </a:p>
          </p:txBody>
        </p:sp>
        <p:sp>
          <p:nvSpPr>
            <p:cNvPr id="18" name="TextBox 76"/>
            <p:cNvSpPr txBox="1">
              <a:spLocks noChangeArrowheads="1"/>
            </p:cNvSpPr>
            <p:nvPr/>
          </p:nvSpPr>
          <p:spPr bwMode="auto">
            <a:xfrm>
              <a:off x="2442860" y="4208050"/>
              <a:ext cx="2719689" cy="455483"/>
            </a:xfrm>
            <a:prstGeom prst="rect">
              <a:avLst/>
            </a:prstGeom>
            <a:noFill/>
            <a:ln w="9525">
              <a:noFill/>
              <a:miter lim="800000"/>
              <a:headEnd/>
              <a:tailEnd/>
            </a:ln>
          </p:spPr>
          <p:txBody>
            <a:bodyPr wrap="none" lIns="0" tIns="0" rIns="0" bIns="0">
              <a:spAutoFit/>
            </a:bodyPr>
            <a:lstStyle/>
            <a:p>
              <a:pPr>
                <a:defRPr/>
              </a:pPr>
              <a:r>
                <a:rPr lang="en-US" sz="2000" b="1" dirty="0">
                  <a:solidFill>
                    <a:srgbClr val="90E145"/>
                  </a:solidFill>
                  <a:ea typeface="MS PGothic" pitchFamily="34" charset="-128"/>
                </a:rPr>
                <a:t>Genomics data</a:t>
              </a:r>
            </a:p>
          </p:txBody>
        </p:sp>
        <p:sp>
          <p:nvSpPr>
            <p:cNvPr id="19" name="TextBox 77"/>
            <p:cNvSpPr txBox="1">
              <a:spLocks noChangeArrowheads="1"/>
            </p:cNvSpPr>
            <p:nvPr/>
          </p:nvSpPr>
          <p:spPr bwMode="auto">
            <a:xfrm>
              <a:off x="2148512" y="1822992"/>
              <a:ext cx="2930122" cy="455483"/>
            </a:xfrm>
            <a:prstGeom prst="rect">
              <a:avLst/>
            </a:prstGeom>
            <a:noFill/>
            <a:ln w="9525">
              <a:noFill/>
              <a:miter lim="800000"/>
              <a:headEnd/>
              <a:tailEnd/>
            </a:ln>
          </p:spPr>
          <p:txBody>
            <a:bodyPr wrap="none" lIns="0" tIns="0" rIns="0" bIns="0">
              <a:spAutoFit/>
            </a:bodyPr>
            <a:lstStyle/>
            <a:p>
              <a:pPr>
                <a:defRPr/>
              </a:pPr>
              <a:r>
                <a:rPr lang="en-US" sz="2000" b="1" dirty="0">
                  <a:solidFill>
                    <a:srgbClr val="656FFF"/>
                  </a:solidFill>
                  <a:ea typeface="MS PGothic" pitchFamily="34" charset="-128"/>
                </a:rPr>
                <a:t>Exogenous data</a:t>
              </a:r>
            </a:p>
          </p:txBody>
        </p:sp>
        <p:pic>
          <p:nvPicPr>
            <p:cNvPr id="20" name="Picture 15" descr="peopleAA.png"/>
            <p:cNvPicPr>
              <a:picLocks noChangeAspect="1"/>
            </p:cNvPicPr>
            <p:nvPr/>
          </p:nvPicPr>
          <p:blipFill>
            <a:blip r:embed="rId2" cstate="print">
              <a:lum bright="12000"/>
            </a:blip>
            <a:srcRect/>
            <a:stretch>
              <a:fillRect/>
            </a:stretch>
          </p:blipFill>
          <p:spPr bwMode="auto">
            <a:xfrm>
              <a:off x="6350942" y="1282882"/>
              <a:ext cx="1812421" cy="6246496"/>
            </a:xfrm>
            <a:prstGeom prst="rect">
              <a:avLst/>
            </a:prstGeom>
            <a:noFill/>
            <a:ln w="9525">
              <a:noFill/>
              <a:miter lim="800000"/>
              <a:headEnd/>
              <a:tailEnd/>
            </a:ln>
          </p:spPr>
        </p:pic>
        <p:sp>
          <p:nvSpPr>
            <p:cNvPr id="21" name="TextBox 79"/>
            <p:cNvSpPr txBox="1">
              <a:spLocks noChangeArrowheads="1"/>
            </p:cNvSpPr>
            <p:nvPr/>
          </p:nvSpPr>
          <p:spPr bwMode="auto">
            <a:xfrm>
              <a:off x="1036248" y="2619808"/>
              <a:ext cx="4718501" cy="1046091"/>
            </a:xfrm>
            <a:prstGeom prst="rect">
              <a:avLst/>
            </a:prstGeom>
            <a:noFill/>
            <a:ln w="9525">
              <a:noFill/>
              <a:miter lim="800000"/>
              <a:headEnd/>
              <a:tailEnd/>
            </a:ln>
          </p:spPr>
          <p:txBody>
            <a:bodyPr wrap="none" lIns="0" tIns="0" rIns="0" bIns="0">
              <a:spAutoFit/>
            </a:bodyPr>
            <a:lstStyle/>
            <a:p>
              <a:pPr algn="ctr">
                <a:lnSpc>
                  <a:spcPct val="60000"/>
                </a:lnSpc>
                <a:spcAft>
                  <a:spcPts val="1000"/>
                </a:spcAft>
                <a:defRPr/>
              </a:pPr>
              <a:r>
                <a:rPr lang="en-US" sz="3600" b="1" spc="-125" dirty="0">
                  <a:solidFill>
                    <a:srgbClr val="656FFF"/>
                  </a:solidFill>
                  <a:ea typeface="MS PGothic" pitchFamily="34" charset="-128"/>
                </a:rPr>
                <a:t>1,100 Terabytes</a:t>
              </a:r>
            </a:p>
            <a:p>
              <a:pPr algn="ctr">
                <a:lnSpc>
                  <a:spcPct val="60000"/>
                </a:lnSpc>
                <a:spcAft>
                  <a:spcPts val="250"/>
                </a:spcAft>
                <a:defRPr/>
              </a:pPr>
              <a:r>
                <a:rPr lang="en-US" sz="2400" b="1" dirty="0">
                  <a:solidFill>
                    <a:srgbClr val="656FFF"/>
                  </a:solidFill>
                  <a:ea typeface="MS PGothic" pitchFamily="34" charset="-128"/>
                </a:rPr>
                <a:t> </a:t>
              </a:r>
              <a:r>
                <a:rPr lang="en-US" sz="1600" b="1" dirty="0">
                  <a:solidFill>
                    <a:srgbClr val="656FFF"/>
                  </a:solidFill>
                  <a:ea typeface="MS PGothic" pitchFamily="34" charset="-128"/>
                </a:rPr>
                <a:t> </a:t>
              </a:r>
              <a:r>
                <a:rPr lang="en-US" sz="1800" b="1" dirty="0">
                  <a:solidFill>
                    <a:srgbClr val="656FFF"/>
                  </a:solidFill>
                  <a:ea typeface="MS PGothic" pitchFamily="34" charset="-128"/>
                </a:rPr>
                <a:t>Generated per lifetime</a:t>
              </a:r>
              <a:endParaRPr lang="en-US" sz="2000" b="1" dirty="0">
                <a:solidFill>
                  <a:srgbClr val="656FFF"/>
                </a:solidFill>
                <a:ea typeface="MS PGothic" pitchFamily="34" charset="-128"/>
              </a:endParaRPr>
            </a:p>
          </p:txBody>
        </p:sp>
        <p:sp>
          <p:nvSpPr>
            <p:cNvPr id="22" name="TextBox 80"/>
            <p:cNvSpPr txBox="1">
              <a:spLocks noChangeArrowheads="1"/>
            </p:cNvSpPr>
            <p:nvPr/>
          </p:nvSpPr>
          <p:spPr bwMode="auto">
            <a:xfrm>
              <a:off x="2881032" y="5182323"/>
              <a:ext cx="1840709" cy="694610"/>
            </a:xfrm>
            <a:prstGeom prst="rect">
              <a:avLst/>
            </a:prstGeom>
            <a:noFill/>
            <a:ln w="9525">
              <a:noFill/>
              <a:miter lim="800000"/>
              <a:headEnd/>
              <a:tailEnd/>
            </a:ln>
          </p:spPr>
          <p:txBody>
            <a:bodyPr wrap="none" lIns="0" tIns="0" rIns="0" bIns="0">
              <a:spAutoFit/>
            </a:bodyPr>
            <a:lstStyle/>
            <a:p>
              <a:pPr algn="ctr">
                <a:lnSpc>
                  <a:spcPct val="0"/>
                </a:lnSpc>
                <a:spcAft>
                  <a:spcPts val="1500"/>
                </a:spcAft>
                <a:defRPr/>
              </a:pPr>
              <a:r>
                <a:rPr lang="en-US" sz="3600" b="1" dirty="0">
                  <a:solidFill>
                    <a:srgbClr val="90E145"/>
                  </a:solidFill>
                  <a:ea typeface="MS PGothic" pitchFamily="34" charset="-128"/>
                </a:rPr>
                <a:t>6 TB</a:t>
              </a:r>
            </a:p>
            <a:p>
              <a:pPr algn="ctr">
                <a:lnSpc>
                  <a:spcPct val="0"/>
                </a:lnSpc>
                <a:spcAft>
                  <a:spcPts val="1500"/>
                </a:spcAft>
                <a:defRPr/>
              </a:pPr>
              <a:endParaRPr lang="en-US" sz="1800" b="1" dirty="0">
                <a:solidFill>
                  <a:srgbClr val="90E145"/>
                </a:solidFill>
                <a:ea typeface="MS PGothic" pitchFamily="34" charset="-128"/>
              </a:endParaRPr>
            </a:p>
            <a:p>
              <a:pPr algn="ctr">
                <a:lnSpc>
                  <a:spcPct val="0"/>
                </a:lnSpc>
                <a:spcAft>
                  <a:spcPts val="1500"/>
                </a:spcAft>
                <a:defRPr/>
              </a:pPr>
              <a:r>
                <a:rPr lang="en-US" sz="1800" b="1" dirty="0">
                  <a:solidFill>
                    <a:srgbClr val="90E145"/>
                  </a:solidFill>
                  <a:ea typeface="MS PGothic" pitchFamily="34" charset="-128"/>
                </a:rPr>
                <a:t>Per lifetime</a:t>
              </a:r>
            </a:p>
          </p:txBody>
        </p:sp>
        <p:sp>
          <p:nvSpPr>
            <p:cNvPr id="23" name="Rectangle 22"/>
            <p:cNvSpPr/>
            <p:nvPr/>
          </p:nvSpPr>
          <p:spPr bwMode="auto">
            <a:xfrm>
              <a:off x="2777573" y="6932340"/>
              <a:ext cx="2045232" cy="455672"/>
            </a:xfrm>
            <a:prstGeom prst="rect">
              <a:avLst/>
            </a:prstGeom>
          </p:spPr>
          <p:txBody>
            <a:bodyPr wrap="none" lIns="0" tIns="0" rIns="0" bIns="0">
              <a:spAutoFit/>
            </a:bodyPr>
            <a:lstStyle/>
            <a:p>
              <a:pPr algn="ctr">
                <a:lnSpc>
                  <a:spcPct val="0"/>
                </a:lnSpc>
                <a:spcAft>
                  <a:spcPts val="2001"/>
                </a:spcAft>
                <a:defRPr/>
              </a:pPr>
              <a:r>
                <a:rPr lang="en-US" sz="2000" b="1" dirty="0">
                  <a:solidFill>
                    <a:srgbClr val="3ABAFF"/>
                  </a:solidFill>
                  <a:ea typeface="MS PGothic" pitchFamily="34" charset="-128"/>
                </a:rPr>
                <a:t>0.4 TB</a:t>
              </a:r>
            </a:p>
            <a:p>
              <a:pPr algn="ctr">
                <a:lnSpc>
                  <a:spcPct val="0"/>
                </a:lnSpc>
                <a:spcAft>
                  <a:spcPts val="2001"/>
                </a:spcAft>
                <a:defRPr/>
              </a:pPr>
              <a:r>
                <a:rPr lang="en-US" sz="2000" b="1" dirty="0">
                  <a:solidFill>
                    <a:srgbClr val="3ABAFF"/>
                  </a:solidFill>
                  <a:ea typeface="MS PGothic" pitchFamily="34" charset="-128"/>
                </a:rPr>
                <a:t>Per lifetime</a:t>
              </a:r>
            </a:p>
          </p:txBody>
        </p:sp>
        <p:sp>
          <p:nvSpPr>
            <p:cNvPr id="24" name="TextBox 77"/>
            <p:cNvSpPr txBox="1">
              <a:spLocks noChangeArrowheads="1"/>
            </p:cNvSpPr>
            <p:nvPr/>
          </p:nvSpPr>
          <p:spPr bwMode="auto">
            <a:xfrm>
              <a:off x="8609365" y="1811900"/>
              <a:ext cx="4131401" cy="455483"/>
            </a:xfrm>
            <a:prstGeom prst="rect">
              <a:avLst/>
            </a:prstGeom>
            <a:noFill/>
            <a:ln w="9525">
              <a:noFill/>
              <a:miter lim="800000"/>
              <a:headEnd/>
              <a:tailEnd/>
            </a:ln>
          </p:spPr>
          <p:txBody>
            <a:bodyPr wrap="none" lIns="0" tIns="0" rIns="0" bIns="0">
              <a:spAutoFit/>
            </a:bodyPr>
            <a:lstStyle/>
            <a:p>
              <a:pPr>
                <a:defRPr/>
              </a:pPr>
              <a:r>
                <a:rPr lang="en-US" sz="2000" b="1" dirty="0">
                  <a:solidFill>
                    <a:srgbClr val="656FFF"/>
                  </a:solidFill>
                  <a:ea typeface="MS PGothic" pitchFamily="34" charset="-128"/>
                </a:rPr>
                <a:t>Influence on outcomes</a:t>
              </a:r>
            </a:p>
          </p:txBody>
        </p:sp>
      </p:grpSp>
      <p:sp>
        <p:nvSpPr>
          <p:cNvPr id="25" name="Rectangle 24"/>
          <p:cNvSpPr/>
          <p:nvPr/>
        </p:nvSpPr>
        <p:spPr>
          <a:xfrm>
            <a:off x="320727" y="183320"/>
            <a:ext cx="5297544" cy="830997"/>
          </a:xfrm>
          <a:prstGeom prst="rect">
            <a:avLst/>
          </a:prstGeom>
        </p:spPr>
        <p:txBody>
          <a:bodyPr wrap="none">
            <a:spAutoFit/>
          </a:bodyPr>
          <a:lstStyle/>
          <a:p>
            <a:pPr eaLnBrk="1" hangingPunct="1"/>
            <a:r>
              <a:rPr lang="en-US" sz="2400" b="1" dirty="0" smtClean="0">
                <a:solidFill>
                  <a:srgbClr val="FEC721"/>
                </a:solidFill>
              </a:rPr>
              <a:t>Rapid growth of exogenous data is </a:t>
            </a:r>
          </a:p>
          <a:p>
            <a:pPr eaLnBrk="1" hangingPunct="1"/>
            <a:r>
              <a:rPr lang="en-US" sz="2400" b="1" dirty="0" smtClean="0">
                <a:solidFill>
                  <a:srgbClr val="FEC721"/>
                </a:solidFill>
              </a:rPr>
              <a:t>transforming healthcare</a:t>
            </a:r>
            <a:endParaRPr lang="en-US" altLang="en-US" sz="2400" b="1" kern="0" dirty="0">
              <a:solidFill>
                <a:srgbClr val="FEC721"/>
              </a:solidFill>
            </a:endParaRPr>
          </a:p>
        </p:txBody>
      </p:sp>
      <p:sp>
        <p:nvSpPr>
          <p:cNvPr id="26" name="TextBox 25"/>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147228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11</a:t>
            </a:fld>
            <a:endParaRPr lang="en-US" altLang="en-US"/>
          </a:p>
        </p:txBody>
      </p:sp>
      <p:sp>
        <p:nvSpPr>
          <p:cNvPr id="6" name="Rectangle 5"/>
          <p:cNvSpPr/>
          <p:nvPr/>
        </p:nvSpPr>
        <p:spPr>
          <a:xfrm>
            <a:off x="320727" y="183320"/>
            <a:ext cx="7554472" cy="461665"/>
          </a:xfrm>
          <a:prstGeom prst="rect">
            <a:avLst/>
          </a:prstGeom>
        </p:spPr>
        <p:txBody>
          <a:bodyPr wrap="none">
            <a:spAutoFit/>
          </a:bodyPr>
          <a:lstStyle/>
          <a:p>
            <a:pPr eaLnBrk="1" hangingPunct="1"/>
            <a:r>
              <a:rPr lang="en-US" sz="2400" b="1" dirty="0" smtClean="0">
                <a:solidFill>
                  <a:srgbClr val="3ABAFF"/>
                </a:solidFill>
              </a:rPr>
              <a:t>New payment insights through digitization of cash</a:t>
            </a:r>
            <a:endParaRPr lang="en-US" altLang="en-US" sz="2400" b="1" kern="0" dirty="0">
              <a:solidFill>
                <a:srgbClr val="3ABAFF"/>
              </a:solidFill>
            </a:endParaRPr>
          </a:p>
        </p:txBody>
      </p:sp>
      <p:grpSp>
        <p:nvGrpSpPr>
          <p:cNvPr id="7" name="Group 6"/>
          <p:cNvGrpSpPr/>
          <p:nvPr/>
        </p:nvGrpSpPr>
        <p:grpSpPr>
          <a:xfrm>
            <a:off x="628814" y="998796"/>
            <a:ext cx="7660541" cy="3700524"/>
            <a:chOff x="147355" y="1605973"/>
            <a:chExt cx="13151549" cy="6356335"/>
          </a:xfrm>
        </p:grpSpPr>
        <p:sp>
          <p:nvSpPr>
            <p:cNvPr id="8" name="Rectangle 7"/>
            <p:cNvSpPr/>
            <p:nvPr/>
          </p:nvSpPr>
          <p:spPr bwMode="auto">
            <a:xfrm>
              <a:off x="5712032" y="6519553"/>
              <a:ext cx="2758148" cy="906681"/>
            </a:xfrm>
            <a:prstGeom prst="rect">
              <a:avLst/>
            </a:prstGeom>
            <a:solidFill>
              <a:srgbClr val="6666FF"/>
            </a:solidFill>
            <a:ln w="9525">
              <a:noFill/>
              <a:prstDash val="solid"/>
              <a:round/>
              <a:headEnd/>
              <a:tailEnd type="arrow" w="med" len="med"/>
            </a:ln>
          </p:spPr>
          <p:txBody>
            <a:bodyPr rtlCol="0" anchor="ctr"/>
            <a:lstStyle/>
            <a:p>
              <a:pPr algn="ctr"/>
              <a:endParaRPr lang="en-US" sz="2200" b="0" dirty="0">
                <a:solidFill>
                  <a:srgbClr val="000000">
                    <a:lumMod val="50000"/>
                    <a:lumOff val="50000"/>
                  </a:srgbClr>
                </a:solidFill>
                <a:ea typeface="ＭＳ Ｐゴシック" pitchFamily="34" charset="-128"/>
              </a:endParaRPr>
            </a:p>
          </p:txBody>
        </p:sp>
        <p:sp>
          <p:nvSpPr>
            <p:cNvPr id="9" name="Rectangle 8"/>
            <p:cNvSpPr/>
            <p:nvPr/>
          </p:nvSpPr>
          <p:spPr bwMode="auto">
            <a:xfrm>
              <a:off x="5708113" y="1615044"/>
              <a:ext cx="2762066" cy="4904509"/>
            </a:xfrm>
            <a:prstGeom prst="rect">
              <a:avLst/>
            </a:prstGeom>
            <a:solidFill>
              <a:srgbClr val="00B0F0"/>
            </a:solidFill>
            <a:ln w="9525">
              <a:noFill/>
              <a:prstDash val="solid"/>
              <a:round/>
              <a:headEnd/>
              <a:tailEnd type="arrow" w="med" len="med"/>
            </a:ln>
          </p:spPr>
          <p:txBody>
            <a:bodyPr rtlCol="0" anchor="ctr"/>
            <a:lstStyle/>
            <a:p>
              <a:pPr algn="ctr"/>
              <a:endParaRPr lang="en-US" sz="2200" b="0" dirty="0">
                <a:solidFill>
                  <a:srgbClr val="000000">
                    <a:lumMod val="50000"/>
                    <a:lumOff val="50000"/>
                  </a:srgbClr>
                </a:solidFill>
                <a:ea typeface="ＭＳ Ｐゴシック" pitchFamily="34" charset="-128"/>
              </a:endParaRPr>
            </a:p>
          </p:txBody>
        </p:sp>
        <p:sp>
          <p:nvSpPr>
            <p:cNvPr id="10" name="Oval 9"/>
            <p:cNvSpPr/>
            <p:nvPr/>
          </p:nvSpPr>
          <p:spPr bwMode="auto">
            <a:xfrm>
              <a:off x="6136114" y="3675017"/>
              <a:ext cx="1959429" cy="1959429"/>
            </a:xfrm>
            <a:prstGeom prst="ellipse">
              <a:avLst/>
            </a:prstGeom>
            <a:solidFill>
              <a:srgbClr val="000000">
                <a:alpha val="25882"/>
              </a:srgbClr>
            </a:solidFill>
            <a:ln w="9525">
              <a:noFill/>
              <a:prstDash val="solid"/>
              <a:round/>
              <a:headEnd/>
              <a:tailEnd type="arrow" w="med" len="med"/>
            </a:ln>
          </p:spPr>
          <p:txBody>
            <a:bodyPr rtlCol="0" anchor="ctr"/>
            <a:lstStyle/>
            <a:p>
              <a:pPr algn="ctr"/>
              <a:endParaRPr lang="en-US" sz="2200" b="0" dirty="0">
                <a:solidFill>
                  <a:srgbClr val="000000">
                    <a:lumMod val="50000"/>
                    <a:lumOff val="50000"/>
                  </a:srgbClr>
                </a:solidFill>
                <a:ea typeface="ＭＳ Ｐゴシック" pitchFamily="34" charset="-128"/>
              </a:endParaRPr>
            </a:p>
          </p:txBody>
        </p:sp>
        <p:cxnSp>
          <p:nvCxnSpPr>
            <p:cNvPr id="11" name="Elbow Connector 10"/>
            <p:cNvCxnSpPr/>
            <p:nvPr/>
          </p:nvCxnSpPr>
          <p:spPr bwMode="auto">
            <a:xfrm>
              <a:off x="4527205" y="3520440"/>
              <a:ext cx="1233896" cy="437063"/>
            </a:xfrm>
            <a:prstGeom prst="bentConnector3">
              <a:avLst>
                <a:gd name="adj1" fmla="val 50000"/>
              </a:avLst>
            </a:prstGeom>
            <a:solidFill>
              <a:schemeClr val="accent1"/>
            </a:solidFill>
            <a:ln w="19050" cap="rnd" cmpd="sng" algn="ctr">
              <a:solidFill>
                <a:srgbClr val="FFFFFF"/>
              </a:solidFill>
              <a:prstDash val="sysDot"/>
              <a:round/>
              <a:headEnd type="none" w="med" len="med"/>
              <a:tailEnd type="none" w="med" len="med"/>
            </a:ln>
            <a:effectLst/>
            <a:extLst/>
          </p:spPr>
        </p:cxnSp>
        <p:sp>
          <p:nvSpPr>
            <p:cNvPr id="12" name="Freeform 10"/>
            <p:cNvSpPr>
              <a:spLocks noEditPoints="1"/>
            </p:cNvSpPr>
            <p:nvPr/>
          </p:nvSpPr>
          <p:spPr bwMode="auto">
            <a:xfrm rot="16200000">
              <a:off x="4184741" y="3124418"/>
              <a:ext cx="5803883" cy="2766993"/>
            </a:xfrm>
            <a:custGeom>
              <a:avLst/>
              <a:gdLst/>
              <a:ahLst/>
              <a:cxnLst>
                <a:cxn ang="0">
                  <a:pos x="3076" y="0"/>
                </a:cxn>
                <a:cxn ang="0">
                  <a:pos x="139" y="0"/>
                </a:cxn>
                <a:cxn ang="0">
                  <a:pos x="0" y="161"/>
                </a:cxn>
                <a:cxn ang="0">
                  <a:pos x="0" y="1050"/>
                </a:cxn>
                <a:cxn ang="0">
                  <a:pos x="0" y="1599"/>
                </a:cxn>
                <a:cxn ang="0">
                  <a:pos x="548" y="1599"/>
                </a:cxn>
                <a:cxn ang="0">
                  <a:pos x="3485" y="1599"/>
                </a:cxn>
                <a:cxn ang="0">
                  <a:pos x="3624" y="1438"/>
                </a:cxn>
                <a:cxn ang="0">
                  <a:pos x="3624" y="549"/>
                </a:cxn>
                <a:cxn ang="0">
                  <a:pos x="3624" y="0"/>
                </a:cxn>
                <a:cxn ang="0">
                  <a:pos x="3485" y="1068"/>
                </a:cxn>
                <a:cxn ang="0">
                  <a:pos x="3452" y="1078"/>
                </a:cxn>
                <a:cxn ang="0">
                  <a:pos x="3386" y="1104"/>
                </a:cxn>
                <a:cxn ang="0">
                  <a:pos x="3326" y="1138"/>
                </a:cxn>
                <a:cxn ang="0">
                  <a:pos x="3271" y="1179"/>
                </a:cxn>
                <a:cxn ang="0">
                  <a:pos x="3221" y="1228"/>
                </a:cxn>
                <a:cxn ang="0">
                  <a:pos x="3177" y="1282"/>
                </a:cxn>
                <a:cxn ang="0">
                  <a:pos x="3140" y="1340"/>
                </a:cxn>
                <a:cxn ang="0">
                  <a:pos x="3111" y="1405"/>
                </a:cxn>
                <a:cxn ang="0">
                  <a:pos x="524" y="1438"/>
                </a:cxn>
                <a:cxn ang="0">
                  <a:pos x="513" y="1405"/>
                </a:cxn>
                <a:cxn ang="0">
                  <a:pos x="484" y="1340"/>
                </a:cxn>
                <a:cxn ang="0">
                  <a:pos x="447" y="1282"/>
                </a:cxn>
                <a:cxn ang="0">
                  <a:pos x="403" y="1228"/>
                </a:cxn>
                <a:cxn ang="0">
                  <a:pos x="353" y="1179"/>
                </a:cxn>
                <a:cxn ang="0">
                  <a:pos x="298" y="1138"/>
                </a:cxn>
                <a:cxn ang="0">
                  <a:pos x="238" y="1104"/>
                </a:cxn>
                <a:cxn ang="0">
                  <a:pos x="172" y="1078"/>
                </a:cxn>
                <a:cxn ang="0">
                  <a:pos x="139" y="532"/>
                </a:cxn>
                <a:cxn ang="0">
                  <a:pos x="172" y="521"/>
                </a:cxn>
                <a:cxn ang="0">
                  <a:pos x="238" y="495"/>
                </a:cxn>
                <a:cxn ang="0">
                  <a:pos x="298" y="461"/>
                </a:cxn>
                <a:cxn ang="0">
                  <a:pos x="353" y="420"/>
                </a:cxn>
                <a:cxn ang="0">
                  <a:pos x="403" y="371"/>
                </a:cxn>
                <a:cxn ang="0">
                  <a:pos x="447" y="317"/>
                </a:cxn>
                <a:cxn ang="0">
                  <a:pos x="484" y="259"/>
                </a:cxn>
                <a:cxn ang="0">
                  <a:pos x="513" y="194"/>
                </a:cxn>
                <a:cxn ang="0">
                  <a:pos x="3100" y="161"/>
                </a:cxn>
                <a:cxn ang="0">
                  <a:pos x="3111" y="194"/>
                </a:cxn>
                <a:cxn ang="0">
                  <a:pos x="3140" y="259"/>
                </a:cxn>
                <a:cxn ang="0">
                  <a:pos x="3177" y="317"/>
                </a:cxn>
                <a:cxn ang="0">
                  <a:pos x="3221" y="371"/>
                </a:cxn>
                <a:cxn ang="0">
                  <a:pos x="3271" y="420"/>
                </a:cxn>
                <a:cxn ang="0">
                  <a:pos x="3326" y="461"/>
                </a:cxn>
                <a:cxn ang="0">
                  <a:pos x="3386" y="495"/>
                </a:cxn>
                <a:cxn ang="0">
                  <a:pos x="3452" y="521"/>
                </a:cxn>
                <a:cxn ang="0">
                  <a:pos x="3485" y="1068"/>
                </a:cxn>
              </a:cxnLst>
              <a:rect l="0" t="0" r="r" b="b"/>
              <a:pathLst>
                <a:path w="3624" h="1599">
                  <a:moveTo>
                    <a:pt x="3485" y="0"/>
                  </a:moveTo>
                  <a:lnTo>
                    <a:pt x="3076" y="0"/>
                  </a:lnTo>
                  <a:lnTo>
                    <a:pt x="548" y="0"/>
                  </a:lnTo>
                  <a:lnTo>
                    <a:pt x="139" y="0"/>
                  </a:lnTo>
                  <a:lnTo>
                    <a:pt x="0" y="0"/>
                  </a:lnTo>
                  <a:lnTo>
                    <a:pt x="0" y="161"/>
                  </a:lnTo>
                  <a:lnTo>
                    <a:pt x="0" y="549"/>
                  </a:lnTo>
                  <a:lnTo>
                    <a:pt x="0" y="1050"/>
                  </a:lnTo>
                  <a:lnTo>
                    <a:pt x="0" y="1438"/>
                  </a:lnTo>
                  <a:lnTo>
                    <a:pt x="0" y="1599"/>
                  </a:lnTo>
                  <a:lnTo>
                    <a:pt x="139" y="1599"/>
                  </a:lnTo>
                  <a:lnTo>
                    <a:pt x="548" y="1599"/>
                  </a:lnTo>
                  <a:lnTo>
                    <a:pt x="3076" y="1599"/>
                  </a:lnTo>
                  <a:lnTo>
                    <a:pt x="3485" y="1599"/>
                  </a:lnTo>
                  <a:lnTo>
                    <a:pt x="3624" y="1599"/>
                  </a:lnTo>
                  <a:lnTo>
                    <a:pt x="3624" y="1438"/>
                  </a:lnTo>
                  <a:lnTo>
                    <a:pt x="3624" y="1050"/>
                  </a:lnTo>
                  <a:lnTo>
                    <a:pt x="3624" y="549"/>
                  </a:lnTo>
                  <a:lnTo>
                    <a:pt x="3624" y="161"/>
                  </a:lnTo>
                  <a:lnTo>
                    <a:pt x="3624" y="0"/>
                  </a:lnTo>
                  <a:lnTo>
                    <a:pt x="3485" y="0"/>
                  </a:lnTo>
                  <a:close/>
                  <a:moveTo>
                    <a:pt x="3485" y="1068"/>
                  </a:moveTo>
                  <a:lnTo>
                    <a:pt x="3485" y="1068"/>
                  </a:lnTo>
                  <a:lnTo>
                    <a:pt x="3452" y="1078"/>
                  </a:lnTo>
                  <a:lnTo>
                    <a:pt x="3418" y="1090"/>
                  </a:lnTo>
                  <a:lnTo>
                    <a:pt x="3386" y="1104"/>
                  </a:lnTo>
                  <a:lnTo>
                    <a:pt x="3356" y="1121"/>
                  </a:lnTo>
                  <a:lnTo>
                    <a:pt x="3326" y="1138"/>
                  </a:lnTo>
                  <a:lnTo>
                    <a:pt x="3298" y="1159"/>
                  </a:lnTo>
                  <a:lnTo>
                    <a:pt x="3271" y="1179"/>
                  </a:lnTo>
                  <a:lnTo>
                    <a:pt x="3245" y="1203"/>
                  </a:lnTo>
                  <a:lnTo>
                    <a:pt x="3221" y="1228"/>
                  </a:lnTo>
                  <a:lnTo>
                    <a:pt x="3198" y="1254"/>
                  </a:lnTo>
                  <a:lnTo>
                    <a:pt x="3177" y="1282"/>
                  </a:lnTo>
                  <a:lnTo>
                    <a:pt x="3157" y="1311"/>
                  </a:lnTo>
                  <a:lnTo>
                    <a:pt x="3140" y="1340"/>
                  </a:lnTo>
                  <a:lnTo>
                    <a:pt x="3125" y="1372"/>
                  </a:lnTo>
                  <a:lnTo>
                    <a:pt x="3111" y="1405"/>
                  </a:lnTo>
                  <a:lnTo>
                    <a:pt x="3100" y="1438"/>
                  </a:lnTo>
                  <a:lnTo>
                    <a:pt x="524" y="1438"/>
                  </a:lnTo>
                  <a:lnTo>
                    <a:pt x="524" y="1438"/>
                  </a:lnTo>
                  <a:lnTo>
                    <a:pt x="513" y="1405"/>
                  </a:lnTo>
                  <a:lnTo>
                    <a:pt x="499" y="1372"/>
                  </a:lnTo>
                  <a:lnTo>
                    <a:pt x="484" y="1340"/>
                  </a:lnTo>
                  <a:lnTo>
                    <a:pt x="467" y="1311"/>
                  </a:lnTo>
                  <a:lnTo>
                    <a:pt x="447" y="1282"/>
                  </a:lnTo>
                  <a:lnTo>
                    <a:pt x="426" y="1254"/>
                  </a:lnTo>
                  <a:lnTo>
                    <a:pt x="403" y="1228"/>
                  </a:lnTo>
                  <a:lnTo>
                    <a:pt x="379" y="1203"/>
                  </a:lnTo>
                  <a:lnTo>
                    <a:pt x="353" y="1179"/>
                  </a:lnTo>
                  <a:lnTo>
                    <a:pt x="326" y="1159"/>
                  </a:lnTo>
                  <a:lnTo>
                    <a:pt x="298" y="1138"/>
                  </a:lnTo>
                  <a:lnTo>
                    <a:pt x="268" y="1121"/>
                  </a:lnTo>
                  <a:lnTo>
                    <a:pt x="238" y="1104"/>
                  </a:lnTo>
                  <a:lnTo>
                    <a:pt x="206" y="1090"/>
                  </a:lnTo>
                  <a:lnTo>
                    <a:pt x="172" y="1078"/>
                  </a:lnTo>
                  <a:lnTo>
                    <a:pt x="139" y="1068"/>
                  </a:lnTo>
                  <a:lnTo>
                    <a:pt x="139" y="532"/>
                  </a:lnTo>
                  <a:lnTo>
                    <a:pt x="139" y="532"/>
                  </a:lnTo>
                  <a:lnTo>
                    <a:pt x="172" y="521"/>
                  </a:lnTo>
                  <a:lnTo>
                    <a:pt x="206" y="509"/>
                  </a:lnTo>
                  <a:lnTo>
                    <a:pt x="238" y="495"/>
                  </a:lnTo>
                  <a:lnTo>
                    <a:pt x="268" y="478"/>
                  </a:lnTo>
                  <a:lnTo>
                    <a:pt x="298" y="461"/>
                  </a:lnTo>
                  <a:lnTo>
                    <a:pt x="326" y="440"/>
                  </a:lnTo>
                  <a:lnTo>
                    <a:pt x="353" y="420"/>
                  </a:lnTo>
                  <a:lnTo>
                    <a:pt x="379" y="396"/>
                  </a:lnTo>
                  <a:lnTo>
                    <a:pt x="403" y="371"/>
                  </a:lnTo>
                  <a:lnTo>
                    <a:pt x="426" y="345"/>
                  </a:lnTo>
                  <a:lnTo>
                    <a:pt x="447" y="317"/>
                  </a:lnTo>
                  <a:lnTo>
                    <a:pt x="467" y="289"/>
                  </a:lnTo>
                  <a:lnTo>
                    <a:pt x="484" y="259"/>
                  </a:lnTo>
                  <a:lnTo>
                    <a:pt x="499" y="227"/>
                  </a:lnTo>
                  <a:lnTo>
                    <a:pt x="513" y="194"/>
                  </a:lnTo>
                  <a:lnTo>
                    <a:pt x="524" y="161"/>
                  </a:lnTo>
                  <a:lnTo>
                    <a:pt x="3100" y="161"/>
                  </a:lnTo>
                  <a:lnTo>
                    <a:pt x="3100" y="161"/>
                  </a:lnTo>
                  <a:lnTo>
                    <a:pt x="3111" y="194"/>
                  </a:lnTo>
                  <a:lnTo>
                    <a:pt x="3125" y="227"/>
                  </a:lnTo>
                  <a:lnTo>
                    <a:pt x="3140" y="259"/>
                  </a:lnTo>
                  <a:lnTo>
                    <a:pt x="3157" y="289"/>
                  </a:lnTo>
                  <a:lnTo>
                    <a:pt x="3177" y="317"/>
                  </a:lnTo>
                  <a:lnTo>
                    <a:pt x="3198" y="345"/>
                  </a:lnTo>
                  <a:lnTo>
                    <a:pt x="3221" y="371"/>
                  </a:lnTo>
                  <a:lnTo>
                    <a:pt x="3245" y="396"/>
                  </a:lnTo>
                  <a:lnTo>
                    <a:pt x="3271" y="420"/>
                  </a:lnTo>
                  <a:lnTo>
                    <a:pt x="3298" y="440"/>
                  </a:lnTo>
                  <a:lnTo>
                    <a:pt x="3326" y="461"/>
                  </a:lnTo>
                  <a:lnTo>
                    <a:pt x="3356" y="478"/>
                  </a:lnTo>
                  <a:lnTo>
                    <a:pt x="3386" y="495"/>
                  </a:lnTo>
                  <a:lnTo>
                    <a:pt x="3418" y="509"/>
                  </a:lnTo>
                  <a:lnTo>
                    <a:pt x="3452" y="521"/>
                  </a:lnTo>
                  <a:lnTo>
                    <a:pt x="3485" y="532"/>
                  </a:lnTo>
                  <a:lnTo>
                    <a:pt x="3485" y="1068"/>
                  </a:lnTo>
                  <a:close/>
                </a:path>
              </a:pathLst>
            </a:custGeom>
            <a:solidFill>
              <a:srgbClr val="000000">
                <a:alpha val="25882"/>
              </a:srgbClr>
            </a:solidFill>
            <a:ln w="9525">
              <a:noFill/>
              <a:round/>
              <a:headEnd/>
              <a:tailEnd/>
            </a:ln>
          </p:spPr>
          <p:txBody>
            <a:bodyPr/>
            <a:lstStyle/>
            <a:p>
              <a:pPr>
                <a:defRPr/>
              </a:pPr>
              <a:endParaRPr lang="en-US" sz="2200" b="0" dirty="0">
                <a:solidFill>
                  <a:srgbClr val="000000"/>
                </a:solidFill>
                <a:ea typeface="ＭＳ Ｐゴシック" pitchFamily="34" charset="-128"/>
              </a:endParaRPr>
            </a:p>
          </p:txBody>
        </p:sp>
        <p:grpSp>
          <p:nvGrpSpPr>
            <p:cNvPr id="13" name="Group 75"/>
            <p:cNvGrpSpPr/>
            <p:nvPr/>
          </p:nvGrpSpPr>
          <p:grpSpPr>
            <a:xfrm rot="16200000">
              <a:off x="6490553" y="3850001"/>
              <a:ext cx="1212617" cy="1600800"/>
              <a:chOff x="3733800" y="3046413"/>
              <a:chExt cx="1601788" cy="2114550"/>
            </a:xfrm>
            <a:solidFill>
              <a:srgbClr val="FFFFFF">
                <a:alpha val="54000"/>
              </a:srgbClr>
            </a:solidFill>
          </p:grpSpPr>
          <p:sp>
            <p:nvSpPr>
              <p:cNvPr id="26" name="Freeform 13"/>
              <p:cNvSpPr>
                <a:spLocks/>
              </p:cNvSpPr>
              <p:nvPr/>
            </p:nvSpPr>
            <p:spPr bwMode="auto">
              <a:xfrm>
                <a:off x="4572000" y="3275013"/>
                <a:ext cx="763588" cy="542925"/>
              </a:xfrm>
              <a:custGeom>
                <a:avLst/>
                <a:gdLst/>
                <a:ahLst/>
                <a:cxnLst>
                  <a:cxn ang="0">
                    <a:pos x="125" y="166"/>
                  </a:cxn>
                  <a:cxn ang="0">
                    <a:pos x="125" y="166"/>
                  </a:cxn>
                  <a:cxn ang="0">
                    <a:pos x="157" y="166"/>
                  </a:cxn>
                  <a:cxn ang="0">
                    <a:pos x="190" y="175"/>
                  </a:cxn>
                  <a:cxn ang="0">
                    <a:pos x="218" y="189"/>
                  </a:cxn>
                  <a:cxn ang="0">
                    <a:pos x="245" y="208"/>
                  </a:cxn>
                  <a:cxn ang="0">
                    <a:pos x="268" y="231"/>
                  </a:cxn>
                  <a:cxn ang="0">
                    <a:pos x="287" y="254"/>
                  </a:cxn>
                  <a:cxn ang="0">
                    <a:pos x="305" y="286"/>
                  </a:cxn>
                  <a:cxn ang="0">
                    <a:pos x="315" y="319"/>
                  </a:cxn>
                  <a:cxn ang="0">
                    <a:pos x="315" y="319"/>
                  </a:cxn>
                  <a:cxn ang="0">
                    <a:pos x="319" y="328"/>
                  </a:cxn>
                  <a:cxn ang="0">
                    <a:pos x="328" y="337"/>
                  </a:cxn>
                  <a:cxn ang="0">
                    <a:pos x="338" y="342"/>
                  </a:cxn>
                  <a:cxn ang="0">
                    <a:pos x="347" y="342"/>
                  </a:cxn>
                  <a:cxn ang="0">
                    <a:pos x="444" y="342"/>
                  </a:cxn>
                  <a:cxn ang="0">
                    <a:pos x="444" y="342"/>
                  </a:cxn>
                  <a:cxn ang="0">
                    <a:pos x="458" y="342"/>
                  </a:cxn>
                  <a:cxn ang="0">
                    <a:pos x="472" y="332"/>
                  </a:cxn>
                  <a:cxn ang="0">
                    <a:pos x="476" y="319"/>
                  </a:cxn>
                  <a:cxn ang="0">
                    <a:pos x="481" y="305"/>
                  </a:cxn>
                  <a:cxn ang="0">
                    <a:pos x="481" y="305"/>
                  </a:cxn>
                  <a:cxn ang="0">
                    <a:pos x="476" y="272"/>
                  </a:cxn>
                  <a:cxn ang="0">
                    <a:pos x="467" y="240"/>
                  </a:cxn>
                  <a:cxn ang="0">
                    <a:pos x="453" y="212"/>
                  </a:cxn>
                  <a:cxn ang="0">
                    <a:pos x="439" y="185"/>
                  </a:cxn>
                  <a:cxn ang="0">
                    <a:pos x="421" y="157"/>
                  </a:cxn>
                  <a:cxn ang="0">
                    <a:pos x="402" y="134"/>
                  </a:cxn>
                  <a:cxn ang="0">
                    <a:pos x="361" y="87"/>
                  </a:cxn>
                  <a:cxn ang="0">
                    <a:pos x="310" y="50"/>
                  </a:cxn>
                  <a:cxn ang="0">
                    <a:pos x="282" y="37"/>
                  </a:cxn>
                  <a:cxn ang="0">
                    <a:pos x="250" y="23"/>
                  </a:cxn>
                  <a:cxn ang="0">
                    <a:pos x="222" y="13"/>
                  </a:cxn>
                  <a:cxn ang="0">
                    <a:pos x="190" y="4"/>
                  </a:cxn>
                  <a:cxn ang="0">
                    <a:pos x="157" y="0"/>
                  </a:cxn>
                  <a:cxn ang="0">
                    <a:pos x="125" y="0"/>
                  </a:cxn>
                  <a:cxn ang="0">
                    <a:pos x="125" y="0"/>
                  </a:cxn>
                  <a:cxn ang="0">
                    <a:pos x="93" y="0"/>
                  </a:cxn>
                  <a:cxn ang="0">
                    <a:pos x="60" y="4"/>
                  </a:cxn>
                  <a:cxn ang="0">
                    <a:pos x="0" y="23"/>
                  </a:cxn>
                  <a:cxn ang="0">
                    <a:pos x="0" y="208"/>
                  </a:cxn>
                  <a:cxn ang="0">
                    <a:pos x="0" y="208"/>
                  </a:cxn>
                  <a:cxn ang="0">
                    <a:pos x="28" y="189"/>
                  </a:cxn>
                  <a:cxn ang="0">
                    <a:pos x="56" y="175"/>
                  </a:cxn>
                  <a:cxn ang="0">
                    <a:pos x="88" y="166"/>
                  </a:cxn>
                  <a:cxn ang="0">
                    <a:pos x="125" y="166"/>
                  </a:cxn>
                </a:cxnLst>
                <a:rect l="0" t="0" r="r" b="b"/>
                <a:pathLst>
                  <a:path w="481" h="342">
                    <a:moveTo>
                      <a:pt x="125" y="166"/>
                    </a:moveTo>
                    <a:lnTo>
                      <a:pt x="125" y="166"/>
                    </a:lnTo>
                    <a:lnTo>
                      <a:pt x="157" y="166"/>
                    </a:lnTo>
                    <a:lnTo>
                      <a:pt x="190" y="175"/>
                    </a:lnTo>
                    <a:lnTo>
                      <a:pt x="218" y="189"/>
                    </a:lnTo>
                    <a:lnTo>
                      <a:pt x="245" y="208"/>
                    </a:lnTo>
                    <a:lnTo>
                      <a:pt x="268" y="231"/>
                    </a:lnTo>
                    <a:lnTo>
                      <a:pt x="287" y="254"/>
                    </a:lnTo>
                    <a:lnTo>
                      <a:pt x="305" y="286"/>
                    </a:lnTo>
                    <a:lnTo>
                      <a:pt x="315" y="319"/>
                    </a:lnTo>
                    <a:lnTo>
                      <a:pt x="315" y="319"/>
                    </a:lnTo>
                    <a:lnTo>
                      <a:pt x="319" y="328"/>
                    </a:lnTo>
                    <a:lnTo>
                      <a:pt x="328" y="337"/>
                    </a:lnTo>
                    <a:lnTo>
                      <a:pt x="338" y="342"/>
                    </a:lnTo>
                    <a:lnTo>
                      <a:pt x="347" y="342"/>
                    </a:lnTo>
                    <a:lnTo>
                      <a:pt x="444" y="342"/>
                    </a:lnTo>
                    <a:lnTo>
                      <a:pt x="444" y="342"/>
                    </a:lnTo>
                    <a:lnTo>
                      <a:pt x="458" y="342"/>
                    </a:lnTo>
                    <a:lnTo>
                      <a:pt x="472" y="332"/>
                    </a:lnTo>
                    <a:lnTo>
                      <a:pt x="476" y="319"/>
                    </a:lnTo>
                    <a:lnTo>
                      <a:pt x="481" y="305"/>
                    </a:lnTo>
                    <a:lnTo>
                      <a:pt x="481" y="305"/>
                    </a:lnTo>
                    <a:lnTo>
                      <a:pt x="476" y="272"/>
                    </a:lnTo>
                    <a:lnTo>
                      <a:pt x="467" y="240"/>
                    </a:lnTo>
                    <a:lnTo>
                      <a:pt x="453" y="212"/>
                    </a:lnTo>
                    <a:lnTo>
                      <a:pt x="439" y="185"/>
                    </a:lnTo>
                    <a:lnTo>
                      <a:pt x="421" y="157"/>
                    </a:lnTo>
                    <a:lnTo>
                      <a:pt x="402" y="134"/>
                    </a:lnTo>
                    <a:lnTo>
                      <a:pt x="361" y="87"/>
                    </a:lnTo>
                    <a:lnTo>
                      <a:pt x="310" y="50"/>
                    </a:lnTo>
                    <a:lnTo>
                      <a:pt x="282" y="37"/>
                    </a:lnTo>
                    <a:lnTo>
                      <a:pt x="250" y="23"/>
                    </a:lnTo>
                    <a:lnTo>
                      <a:pt x="222" y="13"/>
                    </a:lnTo>
                    <a:lnTo>
                      <a:pt x="190" y="4"/>
                    </a:lnTo>
                    <a:lnTo>
                      <a:pt x="157" y="0"/>
                    </a:lnTo>
                    <a:lnTo>
                      <a:pt x="125" y="0"/>
                    </a:lnTo>
                    <a:lnTo>
                      <a:pt x="125" y="0"/>
                    </a:lnTo>
                    <a:lnTo>
                      <a:pt x="93" y="0"/>
                    </a:lnTo>
                    <a:lnTo>
                      <a:pt x="60" y="4"/>
                    </a:lnTo>
                    <a:lnTo>
                      <a:pt x="0" y="23"/>
                    </a:lnTo>
                    <a:lnTo>
                      <a:pt x="0" y="208"/>
                    </a:lnTo>
                    <a:lnTo>
                      <a:pt x="0" y="208"/>
                    </a:lnTo>
                    <a:lnTo>
                      <a:pt x="28" y="189"/>
                    </a:lnTo>
                    <a:lnTo>
                      <a:pt x="56" y="175"/>
                    </a:lnTo>
                    <a:lnTo>
                      <a:pt x="88" y="166"/>
                    </a:lnTo>
                    <a:lnTo>
                      <a:pt x="125" y="166"/>
                    </a:lnTo>
                    <a:close/>
                  </a:path>
                </a:pathLst>
              </a:custGeom>
              <a:grpFill/>
              <a:ln w="9525">
                <a:noFill/>
                <a:round/>
                <a:headEnd/>
                <a:tailEnd/>
              </a:ln>
            </p:spPr>
            <p:txBody>
              <a:bodyPr/>
              <a:lstStyle/>
              <a:p>
                <a:pPr fontAlgn="auto">
                  <a:spcBef>
                    <a:spcPts val="0"/>
                  </a:spcBef>
                  <a:spcAft>
                    <a:spcPts val="0"/>
                  </a:spcAft>
                  <a:defRPr/>
                </a:pPr>
                <a:endParaRPr lang="en-US" sz="1500" b="0" kern="0" dirty="0">
                  <a:solidFill>
                    <a:srgbClr val="FFFFFF"/>
                  </a:solidFill>
                  <a:ea typeface="ＭＳ Ｐゴシック" charset="0"/>
                  <a:cs typeface="ＭＳ Ｐゴシック" charset="0"/>
                </a:endParaRPr>
              </a:p>
            </p:txBody>
          </p:sp>
          <p:sp>
            <p:nvSpPr>
              <p:cNvPr id="27" name="Freeform 15"/>
              <p:cNvSpPr>
                <a:spLocks/>
              </p:cNvSpPr>
              <p:nvPr/>
            </p:nvSpPr>
            <p:spPr bwMode="auto">
              <a:xfrm>
                <a:off x="4572000" y="4610100"/>
                <a:ext cx="763588" cy="542925"/>
              </a:xfrm>
              <a:custGeom>
                <a:avLst/>
                <a:gdLst/>
                <a:ahLst/>
                <a:cxnLst>
                  <a:cxn ang="0">
                    <a:pos x="481" y="37"/>
                  </a:cxn>
                  <a:cxn ang="0">
                    <a:pos x="481" y="37"/>
                  </a:cxn>
                  <a:cxn ang="0">
                    <a:pos x="476" y="23"/>
                  </a:cxn>
                  <a:cxn ang="0">
                    <a:pos x="472" y="9"/>
                  </a:cxn>
                  <a:cxn ang="0">
                    <a:pos x="458" y="5"/>
                  </a:cxn>
                  <a:cxn ang="0">
                    <a:pos x="444" y="0"/>
                  </a:cxn>
                  <a:cxn ang="0">
                    <a:pos x="347" y="0"/>
                  </a:cxn>
                  <a:cxn ang="0">
                    <a:pos x="347" y="0"/>
                  </a:cxn>
                  <a:cxn ang="0">
                    <a:pos x="338" y="0"/>
                  </a:cxn>
                  <a:cxn ang="0">
                    <a:pos x="328" y="9"/>
                  </a:cxn>
                  <a:cxn ang="0">
                    <a:pos x="319" y="14"/>
                  </a:cxn>
                  <a:cxn ang="0">
                    <a:pos x="315" y="28"/>
                  </a:cxn>
                  <a:cxn ang="0">
                    <a:pos x="315" y="28"/>
                  </a:cxn>
                  <a:cxn ang="0">
                    <a:pos x="305" y="60"/>
                  </a:cxn>
                  <a:cxn ang="0">
                    <a:pos x="287" y="88"/>
                  </a:cxn>
                  <a:cxn ang="0">
                    <a:pos x="268" y="115"/>
                  </a:cxn>
                  <a:cxn ang="0">
                    <a:pos x="245" y="134"/>
                  </a:cxn>
                  <a:cxn ang="0">
                    <a:pos x="218" y="152"/>
                  </a:cxn>
                  <a:cxn ang="0">
                    <a:pos x="190" y="166"/>
                  </a:cxn>
                  <a:cxn ang="0">
                    <a:pos x="157" y="176"/>
                  </a:cxn>
                  <a:cxn ang="0">
                    <a:pos x="125" y="180"/>
                  </a:cxn>
                  <a:cxn ang="0">
                    <a:pos x="125" y="180"/>
                  </a:cxn>
                  <a:cxn ang="0">
                    <a:pos x="88" y="176"/>
                  </a:cxn>
                  <a:cxn ang="0">
                    <a:pos x="56" y="166"/>
                  </a:cxn>
                  <a:cxn ang="0">
                    <a:pos x="28" y="152"/>
                  </a:cxn>
                  <a:cxn ang="0">
                    <a:pos x="0" y="134"/>
                  </a:cxn>
                  <a:cxn ang="0">
                    <a:pos x="0" y="323"/>
                  </a:cxn>
                  <a:cxn ang="0">
                    <a:pos x="0" y="323"/>
                  </a:cxn>
                  <a:cxn ang="0">
                    <a:pos x="60" y="337"/>
                  </a:cxn>
                  <a:cxn ang="0">
                    <a:pos x="93" y="342"/>
                  </a:cxn>
                  <a:cxn ang="0">
                    <a:pos x="125" y="342"/>
                  </a:cxn>
                  <a:cxn ang="0">
                    <a:pos x="125" y="342"/>
                  </a:cxn>
                  <a:cxn ang="0">
                    <a:pos x="157" y="342"/>
                  </a:cxn>
                  <a:cxn ang="0">
                    <a:pos x="190" y="337"/>
                  </a:cxn>
                  <a:cxn ang="0">
                    <a:pos x="222" y="328"/>
                  </a:cxn>
                  <a:cxn ang="0">
                    <a:pos x="250" y="319"/>
                  </a:cxn>
                  <a:cxn ang="0">
                    <a:pos x="282" y="305"/>
                  </a:cxn>
                  <a:cxn ang="0">
                    <a:pos x="310" y="291"/>
                  </a:cxn>
                  <a:cxn ang="0">
                    <a:pos x="361" y="254"/>
                  </a:cxn>
                  <a:cxn ang="0">
                    <a:pos x="402" y="208"/>
                  </a:cxn>
                  <a:cxn ang="0">
                    <a:pos x="421" y="185"/>
                  </a:cxn>
                  <a:cxn ang="0">
                    <a:pos x="439" y="157"/>
                  </a:cxn>
                  <a:cxn ang="0">
                    <a:pos x="453" y="129"/>
                  </a:cxn>
                  <a:cxn ang="0">
                    <a:pos x="467" y="97"/>
                  </a:cxn>
                  <a:cxn ang="0">
                    <a:pos x="476" y="69"/>
                  </a:cxn>
                  <a:cxn ang="0">
                    <a:pos x="481" y="37"/>
                  </a:cxn>
                </a:cxnLst>
                <a:rect l="0" t="0" r="r" b="b"/>
                <a:pathLst>
                  <a:path w="481" h="342">
                    <a:moveTo>
                      <a:pt x="481" y="37"/>
                    </a:moveTo>
                    <a:lnTo>
                      <a:pt x="481" y="37"/>
                    </a:lnTo>
                    <a:lnTo>
                      <a:pt x="476" y="23"/>
                    </a:lnTo>
                    <a:lnTo>
                      <a:pt x="472" y="9"/>
                    </a:lnTo>
                    <a:lnTo>
                      <a:pt x="458" y="5"/>
                    </a:lnTo>
                    <a:lnTo>
                      <a:pt x="444" y="0"/>
                    </a:lnTo>
                    <a:lnTo>
                      <a:pt x="347" y="0"/>
                    </a:lnTo>
                    <a:lnTo>
                      <a:pt x="347" y="0"/>
                    </a:lnTo>
                    <a:lnTo>
                      <a:pt x="338" y="0"/>
                    </a:lnTo>
                    <a:lnTo>
                      <a:pt x="328" y="9"/>
                    </a:lnTo>
                    <a:lnTo>
                      <a:pt x="319" y="14"/>
                    </a:lnTo>
                    <a:lnTo>
                      <a:pt x="315" y="28"/>
                    </a:lnTo>
                    <a:lnTo>
                      <a:pt x="315" y="28"/>
                    </a:lnTo>
                    <a:lnTo>
                      <a:pt x="305" y="60"/>
                    </a:lnTo>
                    <a:lnTo>
                      <a:pt x="287" y="88"/>
                    </a:lnTo>
                    <a:lnTo>
                      <a:pt x="268" y="115"/>
                    </a:lnTo>
                    <a:lnTo>
                      <a:pt x="245" y="134"/>
                    </a:lnTo>
                    <a:lnTo>
                      <a:pt x="218" y="152"/>
                    </a:lnTo>
                    <a:lnTo>
                      <a:pt x="190" y="166"/>
                    </a:lnTo>
                    <a:lnTo>
                      <a:pt x="157" y="176"/>
                    </a:lnTo>
                    <a:lnTo>
                      <a:pt x="125" y="180"/>
                    </a:lnTo>
                    <a:lnTo>
                      <a:pt x="125" y="180"/>
                    </a:lnTo>
                    <a:lnTo>
                      <a:pt x="88" y="176"/>
                    </a:lnTo>
                    <a:lnTo>
                      <a:pt x="56" y="166"/>
                    </a:lnTo>
                    <a:lnTo>
                      <a:pt x="28" y="152"/>
                    </a:lnTo>
                    <a:lnTo>
                      <a:pt x="0" y="134"/>
                    </a:lnTo>
                    <a:lnTo>
                      <a:pt x="0" y="323"/>
                    </a:lnTo>
                    <a:lnTo>
                      <a:pt x="0" y="323"/>
                    </a:lnTo>
                    <a:lnTo>
                      <a:pt x="60" y="337"/>
                    </a:lnTo>
                    <a:lnTo>
                      <a:pt x="93" y="342"/>
                    </a:lnTo>
                    <a:lnTo>
                      <a:pt x="125" y="342"/>
                    </a:lnTo>
                    <a:lnTo>
                      <a:pt x="125" y="342"/>
                    </a:lnTo>
                    <a:lnTo>
                      <a:pt x="157" y="342"/>
                    </a:lnTo>
                    <a:lnTo>
                      <a:pt x="190" y="337"/>
                    </a:lnTo>
                    <a:lnTo>
                      <a:pt x="222" y="328"/>
                    </a:lnTo>
                    <a:lnTo>
                      <a:pt x="250" y="319"/>
                    </a:lnTo>
                    <a:lnTo>
                      <a:pt x="282" y="305"/>
                    </a:lnTo>
                    <a:lnTo>
                      <a:pt x="310" y="291"/>
                    </a:lnTo>
                    <a:lnTo>
                      <a:pt x="361" y="254"/>
                    </a:lnTo>
                    <a:lnTo>
                      <a:pt x="402" y="208"/>
                    </a:lnTo>
                    <a:lnTo>
                      <a:pt x="421" y="185"/>
                    </a:lnTo>
                    <a:lnTo>
                      <a:pt x="439" y="157"/>
                    </a:lnTo>
                    <a:lnTo>
                      <a:pt x="453" y="129"/>
                    </a:lnTo>
                    <a:lnTo>
                      <a:pt x="467" y="97"/>
                    </a:lnTo>
                    <a:lnTo>
                      <a:pt x="476" y="69"/>
                    </a:lnTo>
                    <a:lnTo>
                      <a:pt x="481" y="37"/>
                    </a:lnTo>
                    <a:close/>
                  </a:path>
                </a:pathLst>
              </a:custGeom>
              <a:grpFill/>
              <a:ln w="9525">
                <a:noFill/>
                <a:round/>
                <a:headEnd/>
                <a:tailEnd/>
              </a:ln>
            </p:spPr>
            <p:txBody>
              <a:bodyPr/>
              <a:lstStyle/>
              <a:p>
                <a:pPr fontAlgn="auto">
                  <a:spcBef>
                    <a:spcPts val="0"/>
                  </a:spcBef>
                  <a:spcAft>
                    <a:spcPts val="0"/>
                  </a:spcAft>
                  <a:defRPr/>
                </a:pPr>
                <a:endParaRPr lang="en-US" sz="1500" b="0" kern="0" dirty="0">
                  <a:solidFill>
                    <a:srgbClr val="FFFFFF"/>
                  </a:solidFill>
                  <a:ea typeface="ＭＳ Ｐゴシック" charset="0"/>
                  <a:cs typeface="ＭＳ Ｐゴシック" charset="0"/>
                </a:endParaRPr>
              </a:p>
            </p:txBody>
          </p:sp>
          <p:sp>
            <p:nvSpPr>
              <p:cNvPr id="28" name="Freeform 17"/>
              <p:cNvSpPr>
                <a:spLocks/>
              </p:cNvSpPr>
              <p:nvPr/>
            </p:nvSpPr>
            <p:spPr bwMode="auto">
              <a:xfrm>
                <a:off x="4572000" y="3994150"/>
                <a:ext cx="307975" cy="138113"/>
              </a:xfrm>
              <a:custGeom>
                <a:avLst/>
                <a:gdLst/>
                <a:ahLst/>
                <a:cxnLst>
                  <a:cxn ang="0">
                    <a:pos x="148" y="87"/>
                  </a:cxn>
                  <a:cxn ang="0">
                    <a:pos x="148" y="87"/>
                  </a:cxn>
                  <a:cxn ang="0">
                    <a:pos x="167" y="87"/>
                  </a:cxn>
                  <a:cxn ang="0">
                    <a:pos x="181" y="78"/>
                  </a:cxn>
                  <a:cxn ang="0">
                    <a:pos x="190" y="60"/>
                  </a:cxn>
                  <a:cxn ang="0">
                    <a:pos x="194" y="46"/>
                  </a:cxn>
                  <a:cxn ang="0">
                    <a:pos x="194" y="46"/>
                  </a:cxn>
                  <a:cxn ang="0">
                    <a:pos x="190" y="27"/>
                  </a:cxn>
                  <a:cxn ang="0">
                    <a:pos x="181" y="13"/>
                  </a:cxn>
                  <a:cxn ang="0">
                    <a:pos x="167" y="4"/>
                  </a:cxn>
                  <a:cxn ang="0">
                    <a:pos x="148" y="0"/>
                  </a:cxn>
                  <a:cxn ang="0">
                    <a:pos x="0" y="0"/>
                  </a:cxn>
                  <a:cxn ang="0">
                    <a:pos x="0" y="87"/>
                  </a:cxn>
                  <a:cxn ang="0">
                    <a:pos x="148" y="87"/>
                  </a:cxn>
                </a:cxnLst>
                <a:rect l="0" t="0" r="r" b="b"/>
                <a:pathLst>
                  <a:path w="194" h="87">
                    <a:moveTo>
                      <a:pt x="148" y="87"/>
                    </a:moveTo>
                    <a:lnTo>
                      <a:pt x="148" y="87"/>
                    </a:lnTo>
                    <a:lnTo>
                      <a:pt x="167" y="87"/>
                    </a:lnTo>
                    <a:lnTo>
                      <a:pt x="181" y="78"/>
                    </a:lnTo>
                    <a:lnTo>
                      <a:pt x="190" y="60"/>
                    </a:lnTo>
                    <a:lnTo>
                      <a:pt x="194" y="46"/>
                    </a:lnTo>
                    <a:lnTo>
                      <a:pt x="194" y="46"/>
                    </a:lnTo>
                    <a:lnTo>
                      <a:pt x="190" y="27"/>
                    </a:lnTo>
                    <a:lnTo>
                      <a:pt x="181" y="13"/>
                    </a:lnTo>
                    <a:lnTo>
                      <a:pt x="167" y="4"/>
                    </a:lnTo>
                    <a:lnTo>
                      <a:pt x="148" y="0"/>
                    </a:lnTo>
                    <a:lnTo>
                      <a:pt x="0" y="0"/>
                    </a:lnTo>
                    <a:lnTo>
                      <a:pt x="0" y="87"/>
                    </a:lnTo>
                    <a:lnTo>
                      <a:pt x="148" y="87"/>
                    </a:lnTo>
                    <a:close/>
                  </a:path>
                </a:pathLst>
              </a:custGeom>
              <a:grpFill/>
              <a:ln w="9525">
                <a:noFill/>
                <a:round/>
                <a:headEnd/>
                <a:tailEnd/>
              </a:ln>
            </p:spPr>
            <p:txBody>
              <a:bodyPr/>
              <a:lstStyle/>
              <a:p>
                <a:pPr fontAlgn="auto">
                  <a:spcBef>
                    <a:spcPts val="0"/>
                  </a:spcBef>
                  <a:spcAft>
                    <a:spcPts val="0"/>
                  </a:spcAft>
                  <a:defRPr/>
                </a:pPr>
                <a:endParaRPr lang="en-US" sz="1500" b="0" kern="0" dirty="0">
                  <a:solidFill>
                    <a:srgbClr val="FFFFFF"/>
                  </a:solidFill>
                  <a:ea typeface="ＭＳ Ｐゴシック" charset="0"/>
                  <a:cs typeface="ＭＳ Ｐゴシック" charset="0"/>
                </a:endParaRPr>
              </a:p>
            </p:txBody>
          </p:sp>
          <p:sp>
            <p:nvSpPr>
              <p:cNvPr id="29" name="Freeform 19"/>
              <p:cNvSpPr>
                <a:spLocks/>
              </p:cNvSpPr>
              <p:nvPr/>
            </p:nvSpPr>
            <p:spPr bwMode="auto">
              <a:xfrm>
                <a:off x="4572000" y="4294188"/>
                <a:ext cx="307975" cy="147638"/>
              </a:xfrm>
              <a:custGeom>
                <a:avLst/>
                <a:gdLst/>
                <a:ahLst/>
                <a:cxnLst>
                  <a:cxn ang="0">
                    <a:pos x="148" y="93"/>
                  </a:cxn>
                  <a:cxn ang="0">
                    <a:pos x="148" y="93"/>
                  </a:cxn>
                  <a:cxn ang="0">
                    <a:pos x="167" y="88"/>
                  </a:cxn>
                  <a:cxn ang="0">
                    <a:pos x="181" y="79"/>
                  </a:cxn>
                  <a:cxn ang="0">
                    <a:pos x="190" y="65"/>
                  </a:cxn>
                  <a:cxn ang="0">
                    <a:pos x="194" y="46"/>
                  </a:cxn>
                  <a:cxn ang="0">
                    <a:pos x="194" y="46"/>
                  </a:cxn>
                  <a:cxn ang="0">
                    <a:pos x="190" y="28"/>
                  </a:cxn>
                  <a:cxn ang="0">
                    <a:pos x="181" y="14"/>
                  </a:cxn>
                  <a:cxn ang="0">
                    <a:pos x="167" y="5"/>
                  </a:cxn>
                  <a:cxn ang="0">
                    <a:pos x="148" y="0"/>
                  </a:cxn>
                  <a:cxn ang="0">
                    <a:pos x="0" y="0"/>
                  </a:cxn>
                  <a:cxn ang="0">
                    <a:pos x="0" y="93"/>
                  </a:cxn>
                  <a:cxn ang="0">
                    <a:pos x="148" y="93"/>
                  </a:cxn>
                </a:cxnLst>
                <a:rect l="0" t="0" r="r" b="b"/>
                <a:pathLst>
                  <a:path w="194" h="93">
                    <a:moveTo>
                      <a:pt x="148" y="93"/>
                    </a:moveTo>
                    <a:lnTo>
                      <a:pt x="148" y="93"/>
                    </a:lnTo>
                    <a:lnTo>
                      <a:pt x="167" y="88"/>
                    </a:lnTo>
                    <a:lnTo>
                      <a:pt x="181" y="79"/>
                    </a:lnTo>
                    <a:lnTo>
                      <a:pt x="190" y="65"/>
                    </a:lnTo>
                    <a:lnTo>
                      <a:pt x="194" y="46"/>
                    </a:lnTo>
                    <a:lnTo>
                      <a:pt x="194" y="46"/>
                    </a:lnTo>
                    <a:lnTo>
                      <a:pt x="190" y="28"/>
                    </a:lnTo>
                    <a:lnTo>
                      <a:pt x="181" y="14"/>
                    </a:lnTo>
                    <a:lnTo>
                      <a:pt x="167" y="5"/>
                    </a:lnTo>
                    <a:lnTo>
                      <a:pt x="148" y="0"/>
                    </a:lnTo>
                    <a:lnTo>
                      <a:pt x="0" y="0"/>
                    </a:lnTo>
                    <a:lnTo>
                      <a:pt x="0" y="93"/>
                    </a:lnTo>
                    <a:lnTo>
                      <a:pt x="148" y="93"/>
                    </a:lnTo>
                    <a:close/>
                  </a:path>
                </a:pathLst>
              </a:custGeom>
              <a:grpFill/>
              <a:ln w="9525">
                <a:noFill/>
                <a:round/>
                <a:headEnd/>
                <a:tailEnd/>
              </a:ln>
            </p:spPr>
            <p:txBody>
              <a:bodyPr/>
              <a:lstStyle/>
              <a:p>
                <a:pPr fontAlgn="auto">
                  <a:spcBef>
                    <a:spcPts val="0"/>
                  </a:spcBef>
                  <a:spcAft>
                    <a:spcPts val="0"/>
                  </a:spcAft>
                  <a:defRPr/>
                </a:pPr>
                <a:endParaRPr lang="en-US" sz="1500" b="0" kern="0" dirty="0">
                  <a:solidFill>
                    <a:srgbClr val="FFFFFF"/>
                  </a:solidFill>
                  <a:ea typeface="ＭＳ Ｐゴシック" charset="0"/>
                  <a:cs typeface="ＭＳ Ｐゴシック" charset="0"/>
                </a:endParaRPr>
              </a:p>
            </p:txBody>
          </p:sp>
          <p:sp>
            <p:nvSpPr>
              <p:cNvPr id="30" name="Freeform 21"/>
              <p:cNvSpPr>
                <a:spLocks noEditPoints="1"/>
              </p:cNvSpPr>
              <p:nvPr/>
            </p:nvSpPr>
            <p:spPr bwMode="auto">
              <a:xfrm>
                <a:off x="3733800" y="3046413"/>
                <a:ext cx="719138" cy="2114550"/>
              </a:xfrm>
              <a:custGeom>
                <a:avLst/>
                <a:gdLst/>
                <a:ahLst/>
                <a:cxnLst>
                  <a:cxn ang="0">
                    <a:pos x="407" y="0"/>
                  </a:cxn>
                  <a:cxn ang="0">
                    <a:pos x="374" y="14"/>
                  </a:cxn>
                  <a:cxn ang="0">
                    <a:pos x="360" y="47"/>
                  </a:cxn>
                  <a:cxn ang="0">
                    <a:pos x="360" y="139"/>
                  </a:cxn>
                  <a:cxn ang="0">
                    <a:pos x="296" y="148"/>
                  </a:cxn>
                  <a:cxn ang="0">
                    <a:pos x="240" y="162"/>
                  </a:cxn>
                  <a:cxn ang="0">
                    <a:pos x="185" y="194"/>
                  </a:cxn>
                  <a:cxn ang="0">
                    <a:pos x="138" y="231"/>
                  </a:cxn>
                  <a:cxn ang="0">
                    <a:pos x="101" y="278"/>
                  </a:cxn>
                  <a:cxn ang="0">
                    <a:pos x="74" y="329"/>
                  </a:cxn>
                  <a:cxn ang="0">
                    <a:pos x="55" y="389"/>
                  </a:cxn>
                  <a:cxn ang="0">
                    <a:pos x="51" y="449"/>
                  </a:cxn>
                  <a:cxn ang="0">
                    <a:pos x="51" y="481"/>
                  </a:cxn>
                  <a:cxn ang="0">
                    <a:pos x="65" y="541"/>
                  </a:cxn>
                  <a:cxn ang="0">
                    <a:pos x="88" y="597"/>
                  </a:cxn>
                  <a:cxn ang="0">
                    <a:pos x="120" y="647"/>
                  </a:cxn>
                  <a:cxn ang="0">
                    <a:pos x="162" y="689"/>
                  </a:cxn>
                  <a:cxn ang="0">
                    <a:pos x="212" y="721"/>
                  </a:cxn>
                  <a:cxn ang="0">
                    <a:pos x="268" y="745"/>
                  </a:cxn>
                  <a:cxn ang="0">
                    <a:pos x="328" y="758"/>
                  </a:cxn>
                  <a:cxn ang="0">
                    <a:pos x="360" y="1161"/>
                  </a:cxn>
                  <a:cxn ang="0">
                    <a:pos x="328" y="1161"/>
                  </a:cxn>
                  <a:cxn ang="0">
                    <a:pos x="268" y="1137"/>
                  </a:cxn>
                  <a:cxn ang="0">
                    <a:pos x="217" y="1096"/>
                  </a:cxn>
                  <a:cxn ang="0">
                    <a:pos x="180" y="1045"/>
                  </a:cxn>
                  <a:cxn ang="0">
                    <a:pos x="166" y="1013"/>
                  </a:cxn>
                  <a:cxn ang="0">
                    <a:pos x="152" y="990"/>
                  </a:cxn>
                  <a:cxn ang="0">
                    <a:pos x="129" y="980"/>
                  </a:cxn>
                  <a:cxn ang="0">
                    <a:pos x="41" y="980"/>
                  </a:cxn>
                  <a:cxn ang="0">
                    <a:pos x="9" y="994"/>
                  </a:cxn>
                  <a:cxn ang="0">
                    <a:pos x="0" y="1022"/>
                  </a:cxn>
                  <a:cxn ang="0">
                    <a:pos x="0" y="1031"/>
                  </a:cxn>
                  <a:cxn ang="0">
                    <a:pos x="18" y="1091"/>
                  </a:cxn>
                  <a:cxn ang="0">
                    <a:pos x="46" y="1147"/>
                  </a:cxn>
                  <a:cxn ang="0">
                    <a:pos x="125" y="1244"/>
                  </a:cxn>
                  <a:cxn ang="0">
                    <a:pos x="236" y="1308"/>
                  </a:cxn>
                  <a:cxn ang="0">
                    <a:pos x="296" y="1322"/>
                  </a:cxn>
                  <a:cxn ang="0">
                    <a:pos x="360" y="1332"/>
                  </a:cxn>
                  <a:cxn ang="0">
                    <a:pos x="388" y="1327"/>
                  </a:cxn>
                  <a:cxn ang="0">
                    <a:pos x="393" y="1327"/>
                  </a:cxn>
                  <a:cxn ang="0">
                    <a:pos x="397" y="1327"/>
                  </a:cxn>
                  <a:cxn ang="0">
                    <a:pos x="434" y="1308"/>
                  </a:cxn>
                  <a:cxn ang="0">
                    <a:pos x="453" y="1267"/>
                  </a:cxn>
                  <a:cxn ang="0">
                    <a:pos x="453" y="47"/>
                  </a:cxn>
                  <a:cxn ang="0">
                    <a:pos x="439" y="14"/>
                  </a:cxn>
                  <a:cxn ang="0">
                    <a:pos x="407" y="0"/>
                  </a:cxn>
                  <a:cxn ang="0">
                    <a:pos x="217" y="449"/>
                  </a:cxn>
                  <a:cxn ang="0">
                    <a:pos x="231" y="393"/>
                  </a:cxn>
                  <a:cxn ang="0">
                    <a:pos x="259" y="352"/>
                  </a:cxn>
                  <a:cxn ang="0">
                    <a:pos x="305" y="319"/>
                  </a:cxn>
                  <a:cxn ang="0">
                    <a:pos x="360" y="310"/>
                  </a:cxn>
                  <a:cxn ang="0">
                    <a:pos x="360" y="592"/>
                  </a:cxn>
                  <a:cxn ang="0">
                    <a:pos x="305" y="583"/>
                  </a:cxn>
                  <a:cxn ang="0">
                    <a:pos x="259" y="550"/>
                  </a:cxn>
                  <a:cxn ang="0">
                    <a:pos x="231" y="504"/>
                  </a:cxn>
                  <a:cxn ang="0">
                    <a:pos x="217" y="449"/>
                  </a:cxn>
                </a:cxnLst>
                <a:rect l="0" t="0" r="r" b="b"/>
                <a:pathLst>
                  <a:path w="453" h="1332">
                    <a:moveTo>
                      <a:pt x="407" y="0"/>
                    </a:moveTo>
                    <a:lnTo>
                      <a:pt x="407" y="0"/>
                    </a:lnTo>
                    <a:lnTo>
                      <a:pt x="388" y="5"/>
                    </a:lnTo>
                    <a:lnTo>
                      <a:pt x="374" y="14"/>
                    </a:lnTo>
                    <a:lnTo>
                      <a:pt x="365" y="33"/>
                    </a:lnTo>
                    <a:lnTo>
                      <a:pt x="360" y="47"/>
                    </a:lnTo>
                    <a:lnTo>
                      <a:pt x="360" y="139"/>
                    </a:lnTo>
                    <a:lnTo>
                      <a:pt x="360" y="139"/>
                    </a:lnTo>
                    <a:lnTo>
                      <a:pt x="328" y="139"/>
                    </a:lnTo>
                    <a:lnTo>
                      <a:pt x="296" y="148"/>
                    </a:lnTo>
                    <a:lnTo>
                      <a:pt x="268" y="153"/>
                    </a:lnTo>
                    <a:lnTo>
                      <a:pt x="240" y="162"/>
                    </a:lnTo>
                    <a:lnTo>
                      <a:pt x="212" y="176"/>
                    </a:lnTo>
                    <a:lnTo>
                      <a:pt x="185" y="194"/>
                    </a:lnTo>
                    <a:lnTo>
                      <a:pt x="162" y="213"/>
                    </a:lnTo>
                    <a:lnTo>
                      <a:pt x="138" y="231"/>
                    </a:lnTo>
                    <a:lnTo>
                      <a:pt x="120" y="255"/>
                    </a:lnTo>
                    <a:lnTo>
                      <a:pt x="101" y="278"/>
                    </a:lnTo>
                    <a:lnTo>
                      <a:pt x="88" y="301"/>
                    </a:lnTo>
                    <a:lnTo>
                      <a:pt x="74" y="329"/>
                    </a:lnTo>
                    <a:lnTo>
                      <a:pt x="65" y="356"/>
                    </a:lnTo>
                    <a:lnTo>
                      <a:pt x="55" y="389"/>
                    </a:lnTo>
                    <a:lnTo>
                      <a:pt x="51" y="416"/>
                    </a:lnTo>
                    <a:lnTo>
                      <a:pt x="51" y="449"/>
                    </a:lnTo>
                    <a:lnTo>
                      <a:pt x="51" y="449"/>
                    </a:lnTo>
                    <a:lnTo>
                      <a:pt x="51" y="481"/>
                    </a:lnTo>
                    <a:lnTo>
                      <a:pt x="55" y="513"/>
                    </a:lnTo>
                    <a:lnTo>
                      <a:pt x="65" y="541"/>
                    </a:lnTo>
                    <a:lnTo>
                      <a:pt x="74" y="569"/>
                    </a:lnTo>
                    <a:lnTo>
                      <a:pt x="88" y="597"/>
                    </a:lnTo>
                    <a:lnTo>
                      <a:pt x="101" y="624"/>
                    </a:lnTo>
                    <a:lnTo>
                      <a:pt x="120" y="647"/>
                    </a:lnTo>
                    <a:lnTo>
                      <a:pt x="138" y="671"/>
                    </a:lnTo>
                    <a:lnTo>
                      <a:pt x="162" y="689"/>
                    </a:lnTo>
                    <a:lnTo>
                      <a:pt x="185" y="708"/>
                    </a:lnTo>
                    <a:lnTo>
                      <a:pt x="212" y="721"/>
                    </a:lnTo>
                    <a:lnTo>
                      <a:pt x="240" y="735"/>
                    </a:lnTo>
                    <a:lnTo>
                      <a:pt x="268" y="745"/>
                    </a:lnTo>
                    <a:lnTo>
                      <a:pt x="296" y="754"/>
                    </a:lnTo>
                    <a:lnTo>
                      <a:pt x="328" y="758"/>
                    </a:lnTo>
                    <a:lnTo>
                      <a:pt x="360" y="763"/>
                    </a:lnTo>
                    <a:lnTo>
                      <a:pt x="360" y="1161"/>
                    </a:lnTo>
                    <a:lnTo>
                      <a:pt x="360" y="1161"/>
                    </a:lnTo>
                    <a:lnTo>
                      <a:pt x="328" y="1161"/>
                    </a:lnTo>
                    <a:lnTo>
                      <a:pt x="296" y="1151"/>
                    </a:lnTo>
                    <a:lnTo>
                      <a:pt x="268" y="1137"/>
                    </a:lnTo>
                    <a:lnTo>
                      <a:pt x="240" y="1119"/>
                    </a:lnTo>
                    <a:lnTo>
                      <a:pt x="217" y="1096"/>
                    </a:lnTo>
                    <a:lnTo>
                      <a:pt x="194" y="1073"/>
                    </a:lnTo>
                    <a:lnTo>
                      <a:pt x="180" y="1045"/>
                    </a:lnTo>
                    <a:lnTo>
                      <a:pt x="166" y="1013"/>
                    </a:lnTo>
                    <a:lnTo>
                      <a:pt x="166" y="1013"/>
                    </a:lnTo>
                    <a:lnTo>
                      <a:pt x="162" y="999"/>
                    </a:lnTo>
                    <a:lnTo>
                      <a:pt x="152" y="990"/>
                    </a:lnTo>
                    <a:lnTo>
                      <a:pt x="143" y="985"/>
                    </a:lnTo>
                    <a:lnTo>
                      <a:pt x="129" y="980"/>
                    </a:lnTo>
                    <a:lnTo>
                      <a:pt x="41" y="980"/>
                    </a:lnTo>
                    <a:lnTo>
                      <a:pt x="41" y="980"/>
                    </a:lnTo>
                    <a:lnTo>
                      <a:pt x="23" y="985"/>
                    </a:lnTo>
                    <a:lnTo>
                      <a:pt x="9" y="994"/>
                    </a:lnTo>
                    <a:lnTo>
                      <a:pt x="0" y="1003"/>
                    </a:lnTo>
                    <a:lnTo>
                      <a:pt x="0" y="1022"/>
                    </a:lnTo>
                    <a:lnTo>
                      <a:pt x="0" y="1031"/>
                    </a:lnTo>
                    <a:lnTo>
                      <a:pt x="0" y="1031"/>
                    </a:lnTo>
                    <a:lnTo>
                      <a:pt x="9" y="1059"/>
                    </a:lnTo>
                    <a:lnTo>
                      <a:pt x="18" y="1091"/>
                    </a:lnTo>
                    <a:lnTo>
                      <a:pt x="28" y="1119"/>
                    </a:lnTo>
                    <a:lnTo>
                      <a:pt x="46" y="1147"/>
                    </a:lnTo>
                    <a:lnTo>
                      <a:pt x="83" y="1198"/>
                    </a:lnTo>
                    <a:lnTo>
                      <a:pt x="125" y="1244"/>
                    </a:lnTo>
                    <a:lnTo>
                      <a:pt x="180" y="1281"/>
                    </a:lnTo>
                    <a:lnTo>
                      <a:pt x="236" y="1308"/>
                    </a:lnTo>
                    <a:lnTo>
                      <a:pt x="263" y="1318"/>
                    </a:lnTo>
                    <a:lnTo>
                      <a:pt x="296" y="1322"/>
                    </a:lnTo>
                    <a:lnTo>
                      <a:pt x="328" y="1327"/>
                    </a:lnTo>
                    <a:lnTo>
                      <a:pt x="360" y="1332"/>
                    </a:lnTo>
                    <a:lnTo>
                      <a:pt x="360" y="1332"/>
                    </a:lnTo>
                    <a:lnTo>
                      <a:pt x="388" y="1327"/>
                    </a:lnTo>
                    <a:lnTo>
                      <a:pt x="388" y="1327"/>
                    </a:lnTo>
                    <a:lnTo>
                      <a:pt x="393" y="1327"/>
                    </a:lnTo>
                    <a:lnTo>
                      <a:pt x="397" y="1327"/>
                    </a:lnTo>
                    <a:lnTo>
                      <a:pt x="397" y="1327"/>
                    </a:lnTo>
                    <a:lnTo>
                      <a:pt x="416" y="1322"/>
                    </a:lnTo>
                    <a:lnTo>
                      <a:pt x="434" y="1308"/>
                    </a:lnTo>
                    <a:lnTo>
                      <a:pt x="448" y="1290"/>
                    </a:lnTo>
                    <a:lnTo>
                      <a:pt x="453" y="1267"/>
                    </a:lnTo>
                    <a:lnTo>
                      <a:pt x="453" y="47"/>
                    </a:lnTo>
                    <a:lnTo>
                      <a:pt x="453" y="47"/>
                    </a:lnTo>
                    <a:lnTo>
                      <a:pt x="448" y="33"/>
                    </a:lnTo>
                    <a:lnTo>
                      <a:pt x="439" y="14"/>
                    </a:lnTo>
                    <a:lnTo>
                      <a:pt x="425" y="5"/>
                    </a:lnTo>
                    <a:lnTo>
                      <a:pt x="407" y="0"/>
                    </a:lnTo>
                    <a:close/>
                    <a:moveTo>
                      <a:pt x="217" y="449"/>
                    </a:moveTo>
                    <a:lnTo>
                      <a:pt x="217" y="449"/>
                    </a:lnTo>
                    <a:lnTo>
                      <a:pt x="222" y="421"/>
                    </a:lnTo>
                    <a:lnTo>
                      <a:pt x="231" y="393"/>
                    </a:lnTo>
                    <a:lnTo>
                      <a:pt x="240" y="370"/>
                    </a:lnTo>
                    <a:lnTo>
                      <a:pt x="259" y="352"/>
                    </a:lnTo>
                    <a:lnTo>
                      <a:pt x="282" y="333"/>
                    </a:lnTo>
                    <a:lnTo>
                      <a:pt x="305" y="319"/>
                    </a:lnTo>
                    <a:lnTo>
                      <a:pt x="333" y="310"/>
                    </a:lnTo>
                    <a:lnTo>
                      <a:pt x="360" y="310"/>
                    </a:lnTo>
                    <a:lnTo>
                      <a:pt x="360" y="592"/>
                    </a:lnTo>
                    <a:lnTo>
                      <a:pt x="360" y="592"/>
                    </a:lnTo>
                    <a:lnTo>
                      <a:pt x="333" y="587"/>
                    </a:lnTo>
                    <a:lnTo>
                      <a:pt x="305" y="583"/>
                    </a:lnTo>
                    <a:lnTo>
                      <a:pt x="282" y="569"/>
                    </a:lnTo>
                    <a:lnTo>
                      <a:pt x="259" y="550"/>
                    </a:lnTo>
                    <a:lnTo>
                      <a:pt x="240" y="532"/>
                    </a:lnTo>
                    <a:lnTo>
                      <a:pt x="231" y="504"/>
                    </a:lnTo>
                    <a:lnTo>
                      <a:pt x="222" y="481"/>
                    </a:lnTo>
                    <a:lnTo>
                      <a:pt x="217" y="449"/>
                    </a:lnTo>
                    <a:lnTo>
                      <a:pt x="217" y="449"/>
                    </a:lnTo>
                    <a:close/>
                  </a:path>
                </a:pathLst>
              </a:custGeom>
              <a:grpFill/>
              <a:ln w="9525">
                <a:noFill/>
                <a:round/>
                <a:headEnd/>
                <a:tailEnd/>
              </a:ln>
            </p:spPr>
            <p:txBody>
              <a:bodyPr/>
              <a:lstStyle/>
              <a:p>
                <a:pPr fontAlgn="auto">
                  <a:spcBef>
                    <a:spcPts val="0"/>
                  </a:spcBef>
                  <a:spcAft>
                    <a:spcPts val="0"/>
                  </a:spcAft>
                  <a:defRPr/>
                </a:pPr>
                <a:endParaRPr lang="en-US" sz="1500" b="0" kern="0" dirty="0">
                  <a:solidFill>
                    <a:srgbClr val="FFFFFF"/>
                  </a:solidFill>
                  <a:ea typeface="ＭＳ Ｐゴシック" charset="0"/>
                  <a:cs typeface="ＭＳ Ｐゴシック" charset="0"/>
                </a:endParaRPr>
              </a:p>
            </p:txBody>
          </p:sp>
        </p:grpSp>
        <p:sp>
          <p:nvSpPr>
            <p:cNvPr id="14" name="TextBox 77"/>
            <p:cNvSpPr txBox="1">
              <a:spLocks noChangeArrowheads="1"/>
            </p:cNvSpPr>
            <p:nvPr/>
          </p:nvSpPr>
          <p:spPr bwMode="auto">
            <a:xfrm>
              <a:off x="9761245" y="2819968"/>
              <a:ext cx="2308882" cy="1326063"/>
            </a:xfrm>
            <a:prstGeom prst="rect">
              <a:avLst/>
            </a:prstGeom>
            <a:noFill/>
            <a:ln w="9525">
              <a:noFill/>
              <a:miter lim="800000"/>
              <a:headEnd/>
              <a:tailEnd/>
            </a:ln>
          </p:spPr>
          <p:txBody>
            <a:bodyPr wrap="none" lIns="0" tIns="0" rIns="0" bIns="0">
              <a:spAutoFit/>
            </a:bodyPr>
            <a:lstStyle/>
            <a:p>
              <a:pPr algn="ctr">
                <a:lnSpc>
                  <a:spcPct val="80000"/>
                </a:lnSpc>
                <a:defRPr/>
              </a:pPr>
              <a:r>
                <a:rPr lang="en-US" sz="4500" b="1" dirty="0">
                  <a:solidFill>
                    <a:srgbClr val="FFFFFF"/>
                  </a:solidFill>
                  <a:ea typeface="MS PGothic" pitchFamily="34" charset="-128"/>
                </a:rPr>
                <a:t>2.5 T</a:t>
              </a:r>
            </a:p>
            <a:p>
              <a:pPr algn="ctr">
                <a:lnSpc>
                  <a:spcPct val="80000"/>
                </a:lnSpc>
                <a:defRPr/>
              </a:pPr>
              <a:r>
                <a:rPr lang="en-US" sz="1700" b="1" dirty="0">
                  <a:solidFill>
                    <a:srgbClr val="FFFFFF"/>
                  </a:solidFill>
                  <a:ea typeface="MS PGothic" pitchFamily="34" charset="-128"/>
                </a:rPr>
                <a:t>Transactions</a:t>
              </a:r>
            </a:p>
          </p:txBody>
        </p:sp>
        <p:sp>
          <p:nvSpPr>
            <p:cNvPr id="15" name="TextBox 77"/>
            <p:cNvSpPr txBox="1">
              <a:spLocks noChangeArrowheads="1"/>
            </p:cNvSpPr>
            <p:nvPr/>
          </p:nvSpPr>
          <p:spPr bwMode="auto">
            <a:xfrm>
              <a:off x="8888788" y="2132813"/>
              <a:ext cx="4277212" cy="607963"/>
            </a:xfrm>
            <a:prstGeom prst="rect">
              <a:avLst/>
            </a:prstGeom>
            <a:noFill/>
            <a:ln w="9525">
              <a:noFill/>
              <a:miter lim="800000"/>
              <a:headEnd/>
              <a:tailEnd/>
            </a:ln>
          </p:spPr>
          <p:txBody>
            <a:bodyPr wrap="none" lIns="0" tIns="0" rIns="0" bIns="0">
              <a:spAutoFit/>
            </a:bodyPr>
            <a:lstStyle/>
            <a:p>
              <a:pPr>
                <a:defRPr/>
              </a:pPr>
              <a:r>
                <a:rPr lang="en-US" sz="2300" b="1" dirty="0">
                  <a:solidFill>
                    <a:schemeClr val="bg1"/>
                  </a:solidFill>
                  <a:ea typeface="MS PGothic" pitchFamily="34" charset="-128"/>
                </a:rPr>
                <a:t>Consumer</a:t>
              </a:r>
              <a:r>
                <a:rPr lang="en-US" sz="2300" dirty="0">
                  <a:solidFill>
                    <a:schemeClr val="bg1"/>
                  </a:solidFill>
                  <a:ea typeface="MS PGothic" pitchFamily="34" charset="-128"/>
                </a:rPr>
                <a:t> </a:t>
              </a:r>
              <a:r>
                <a:rPr lang="en-US" sz="2300" b="0" dirty="0">
                  <a:solidFill>
                    <a:schemeClr val="bg1"/>
                  </a:solidFill>
                  <a:ea typeface="MS PGothic" pitchFamily="34" charset="-128"/>
                </a:rPr>
                <a:t>volume</a:t>
              </a:r>
            </a:p>
          </p:txBody>
        </p:sp>
        <p:sp>
          <p:nvSpPr>
            <p:cNvPr id="16" name="TextBox 77"/>
            <p:cNvSpPr txBox="1">
              <a:spLocks noChangeArrowheads="1"/>
            </p:cNvSpPr>
            <p:nvPr/>
          </p:nvSpPr>
          <p:spPr bwMode="auto">
            <a:xfrm>
              <a:off x="9750774" y="6490372"/>
              <a:ext cx="2128689" cy="1008865"/>
            </a:xfrm>
            <a:prstGeom prst="rect">
              <a:avLst/>
            </a:prstGeom>
            <a:noFill/>
            <a:ln w="9525">
              <a:noFill/>
              <a:miter lim="800000"/>
              <a:headEnd/>
              <a:tailEnd/>
            </a:ln>
          </p:spPr>
          <p:txBody>
            <a:bodyPr wrap="none" lIns="0" tIns="0" rIns="0" bIns="0">
              <a:spAutoFit/>
            </a:bodyPr>
            <a:lstStyle/>
            <a:p>
              <a:pPr algn="ctr">
                <a:lnSpc>
                  <a:spcPct val="80000"/>
                </a:lnSpc>
                <a:defRPr/>
              </a:pPr>
              <a:r>
                <a:rPr lang="en-US" sz="3000" b="1" dirty="0">
                  <a:solidFill>
                    <a:srgbClr val="FFFFFF"/>
                  </a:solidFill>
                  <a:ea typeface="MS PGothic" pitchFamily="34" charset="-128"/>
                </a:rPr>
                <a:t>0.3 T</a:t>
              </a:r>
              <a:endParaRPr lang="en-US" b="1" dirty="0">
                <a:solidFill>
                  <a:srgbClr val="FFFFFF"/>
                </a:solidFill>
                <a:ea typeface="MS PGothic" pitchFamily="34" charset="-128"/>
              </a:endParaRPr>
            </a:p>
            <a:p>
              <a:pPr algn="ctr">
                <a:lnSpc>
                  <a:spcPct val="80000"/>
                </a:lnSpc>
                <a:defRPr/>
              </a:pPr>
              <a:r>
                <a:rPr lang="en-US" sz="1700" b="0" dirty="0">
                  <a:solidFill>
                    <a:srgbClr val="FFFFFF"/>
                  </a:solidFill>
                  <a:ea typeface="MS PGothic" pitchFamily="34" charset="-128"/>
                </a:rPr>
                <a:t>Transactions</a:t>
              </a:r>
            </a:p>
          </p:txBody>
        </p:sp>
        <p:sp>
          <p:nvSpPr>
            <p:cNvPr id="17" name="TextBox 75"/>
            <p:cNvSpPr txBox="1">
              <a:spLocks noChangeArrowheads="1"/>
            </p:cNvSpPr>
            <p:nvPr/>
          </p:nvSpPr>
          <p:spPr bwMode="auto">
            <a:xfrm>
              <a:off x="9015054" y="5178890"/>
              <a:ext cx="4024519" cy="1215925"/>
            </a:xfrm>
            <a:prstGeom prst="rect">
              <a:avLst/>
            </a:prstGeom>
            <a:noFill/>
            <a:ln w="9525">
              <a:noFill/>
              <a:miter lim="800000"/>
              <a:headEnd/>
              <a:tailEnd/>
            </a:ln>
          </p:spPr>
          <p:txBody>
            <a:bodyPr wrap="none" lIns="0" tIns="0" rIns="0" bIns="0">
              <a:spAutoFit/>
            </a:bodyPr>
            <a:lstStyle/>
            <a:p>
              <a:pPr algn="ctr">
                <a:defRPr/>
              </a:pPr>
              <a:r>
                <a:rPr lang="en-US" sz="2300" b="1" dirty="0">
                  <a:solidFill>
                    <a:srgbClr val="FFFFFF"/>
                  </a:solidFill>
                  <a:ea typeface="MS PGothic" pitchFamily="34" charset="-128"/>
                </a:rPr>
                <a:t>Government &amp;</a:t>
              </a:r>
            </a:p>
            <a:p>
              <a:pPr algn="ctr">
                <a:defRPr/>
              </a:pPr>
              <a:r>
                <a:rPr lang="en-US" sz="2300" b="1" dirty="0">
                  <a:solidFill>
                    <a:srgbClr val="FFFFFF"/>
                  </a:solidFill>
                  <a:ea typeface="MS PGothic" pitchFamily="34" charset="-128"/>
                </a:rPr>
                <a:t>Business</a:t>
              </a:r>
              <a:r>
                <a:rPr lang="en-US" sz="2300" dirty="0">
                  <a:solidFill>
                    <a:srgbClr val="FFFFFF"/>
                  </a:solidFill>
                  <a:ea typeface="MS PGothic" pitchFamily="34" charset="-128"/>
                </a:rPr>
                <a:t> </a:t>
              </a:r>
              <a:r>
                <a:rPr lang="en-US" sz="2300" b="0" dirty="0">
                  <a:solidFill>
                    <a:srgbClr val="FFFFFF"/>
                  </a:solidFill>
                  <a:ea typeface="MS PGothic" pitchFamily="34" charset="-128"/>
                </a:rPr>
                <a:t>volume</a:t>
              </a:r>
            </a:p>
          </p:txBody>
        </p:sp>
        <p:sp>
          <p:nvSpPr>
            <p:cNvPr id="18" name="TextBox 79"/>
            <p:cNvSpPr txBox="1">
              <a:spLocks noChangeArrowheads="1"/>
            </p:cNvSpPr>
            <p:nvPr/>
          </p:nvSpPr>
          <p:spPr bwMode="auto">
            <a:xfrm>
              <a:off x="759409" y="2392077"/>
              <a:ext cx="4296163" cy="1339281"/>
            </a:xfrm>
            <a:prstGeom prst="rect">
              <a:avLst/>
            </a:prstGeom>
            <a:noFill/>
            <a:ln w="9525">
              <a:noFill/>
              <a:miter lim="800000"/>
              <a:headEnd/>
              <a:tailEnd/>
            </a:ln>
          </p:spPr>
          <p:txBody>
            <a:bodyPr wrap="none" lIns="0" tIns="0" rIns="0" bIns="0">
              <a:spAutoFit/>
            </a:bodyPr>
            <a:lstStyle/>
            <a:p>
              <a:pPr algn="ctr">
                <a:lnSpc>
                  <a:spcPct val="60000"/>
                </a:lnSpc>
                <a:spcAft>
                  <a:spcPts val="1000"/>
                </a:spcAft>
                <a:defRPr/>
              </a:pPr>
              <a:r>
                <a:rPr lang="en-US" sz="4500" b="1" spc="-125" dirty="0">
                  <a:solidFill>
                    <a:srgbClr val="FFFFFF"/>
                  </a:solidFill>
                  <a:ea typeface="MS PGothic" pitchFamily="34" charset="-128"/>
                </a:rPr>
                <a:t>85% cash</a:t>
              </a:r>
            </a:p>
            <a:p>
              <a:pPr algn="ctr">
                <a:lnSpc>
                  <a:spcPct val="60000"/>
                </a:lnSpc>
                <a:spcAft>
                  <a:spcPts val="250"/>
                </a:spcAft>
                <a:defRPr/>
              </a:pPr>
              <a:r>
                <a:rPr lang="en-US" sz="2300" b="1" dirty="0">
                  <a:solidFill>
                    <a:srgbClr val="FFFFFF"/>
                  </a:solidFill>
                  <a:ea typeface="MS PGothic" pitchFamily="34" charset="-128"/>
                </a:rPr>
                <a:t>15% non-cash</a:t>
              </a:r>
              <a:endParaRPr lang="en-US" sz="1200" b="1" dirty="0">
                <a:solidFill>
                  <a:srgbClr val="FFFFFF"/>
                </a:solidFill>
                <a:ea typeface="MS PGothic" pitchFamily="34" charset="-128"/>
              </a:endParaRPr>
            </a:p>
          </p:txBody>
        </p:sp>
        <p:sp>
          <p:nvSpPr>
            <p:cNvPr id="19" name="Rectangle 18"/>
            <p:cNvSpPr/>
            <p:nvPr/>
          </p:nvSpPr>
          <p:spPr bwMode="auto">
            <a:xfrm>
              <a:off x="2104529" y="6317035"/>
              <a:ext cx="2308344" cy="1004459"/>
            </a:xfrm>
            <a:prstGeom prst="rect">
              <a:avLst/>
            </a:prstGeom>
          </p:spPr>
          <p:txBody>
            <a:bodyPr wrap="none" lIns="0" tIns="0" rIns="0" bIns="0">
              <a:spAutoFit/>
            </a:bodyPr>
            <a:lstStyle/>
            <a:p>
              <a:pPr algn="ctr">
                <a:defRPr/>
              </a:pPr>
              <a:r>
                <a:rPr lang="en-US" sz="2300" b="1" dirty="0">
                  <a:solidFill>
                    <a:srgbClr val="FFFFFF"/>
                  </a:solidFill>
                  <a:ea typeface="MS PGothic" pitchFamily="34" charset="-128"/>
                </a:rPr>
                <a:t>10% cash</a:t>
              </a:r>
            </a:p>
            <a:p>
              <a:pPr algn="ctr">
                <a:defRPr/>
              </a:pPr>
              <a:r>
                <a:rPr lang="en-US" sz="1500" b="0" dirty="0">
                  <a:solidFill>
                    <a:srgbClr val="FFFFFF"/>
                  </a:solidFill>
                  <a:ea typeface="MS PGothic" pitchFamily="34" charset="-128"/>
                </a:rPr>
                <a:t>90% non-cash</a:t>
              </a:r>
            </a:p>
          </p:txBody>
        </p:sp>
        <p:cxnSp>
          <p:nvCxnSpPr>
            <p:cNvPr id="20" name="Elbow Connector 19"/>
            <p:cNvCxnSpPr/>
            <p:nvPr/>
          </p:nvCxnSpPr>
          <p:spPr bwMode="auto">
            <a:xfrm rot="10800000" flipV="1">
              <a:off x="8484981" y="6507479"/>
              <a:ext cx="1010464" cy="454207"/>
            </a:xfrm>
            <a:prstGeom prst="bentConnector3">
              <a:avLst>
                <a:gd name="adj1" fmla="val 50000"/>
              </a:avLst>
            </a:prstGeom>
            <a:solidFill>
              <a:schemeClr val="accent1"/>
            </a:solidFill>
            <a:ln w="19050" cap="rnd" cmpd="sng" algn="ctr">
              <a:solidFill>
                <a:srgbClr val="FFFFFF"/>
              </a:solidFill>
              <a:prstDash val="sysDot"/>
              <a:round/>
              <a:headEnd type="none" w="med" len="med"/>
              <a:tailEnd type="none" w="med" len="med"/>
            </a:ln>
            <a:effectLst/>
            <a:extLst/>
          </p:spPr>
        </p:cxnSp>
        <p:cxnSp>
          <p:nvCxnSpPr>
            <p:cNvPr id="21" name="Elbow Connector 20"/>
            <p:cNvCxnSpPr/>
            <p:nvPr/>
          </p:nvCxnSpPr>
          <p:spPr bwMode="auto">
            <a:xfrm rot="10800000" flipV="1">
              <a:off x="8484981" y="3444239"/>
              <a:ext cx="1010464" cy="454207"/>
            </a:xfrm>
            <a:prstGeom prst="bentConnector3">
              <a:avLst>
                <a:gd name="adj1" fmla="val 56033"/>
              </a:avLst>
            </a:prstGeom>
            <a:solidFill>
              <a:schemeClr val="accent1"/>
            </a:solidFill>
            <a:ln w="19050" cap="rnd" cmpd="sng" algn="ctr">
              <a:solidFill>
                <a:srgbClr val="FFFFFF"/>
              </a:solidFill>
              <a:prstDash val="sysDot"/>
              <a:round/>
              <a:headEnd type="none" w="med" len="med"/>
              <a:tailEnd type="none" w="med" len="med"/>
            </a:ln>
            <a:effectLst/>
            <a:extLst/>
          </p:spPr>
        </p:cxnSp>
        <p:cxnSp>
          <p:nvCxnSpPr>
            <p:cNvPr id="22" name="Elbow Connector 21"/>
            <p:cNvCxnSpPr/>
            <p:nvPr/>
          </p:nvCxnSpPr>
          <p:spPr bwMode="auto">
            <a:xfrm>
              <a:off x="4481485" y="6598920"/>
              <a:ext cx="1233896" cy="437063"/>
            </a:xfrm>
            <a:prstGeom prst="bentConnector3">
              <a:avLst>
                <a:gd name="adj1" fmla="val 50000"/>
              </a:avLst>
            </a:prstGeom>
            <a:solidFill>
              <a:schemeClr val="accent1"/>
            </a:solidFill>
            <a:ln w="19050" cap="rnd" cmpd="sng" algn="ctr">
              <a:solidFill>
                <a:srgbClr val="FFFFFF"/>
              </a:solidFill>
              <a:prstDash val="sysDot"/>
              <a:round/>
              <a:headEnd type="none" w="med" len="med"/>
              <a:tailEnd type="none" w="med" len="med"/>
            </a:ln>
            <a:effectLst/>
            <a:extLst/>
          </p:spPr>
        </p:cxnSp>
        <p:sp>
          <p:nvSpPr>
            <p:cNvPr id="23" name="TextBox 22"/>
            <p:cNvSpPr txBox="1"/>
            <p:nvPr/>
          </p:nvSpPr>
          <p:spPr>
            <a:xfrm>
              <a:off x="147355" y="3827278"/>
              <a:ext cx="5071111" cy="1110193"/>
            </a:xfrm>
            <a:prstGeom prst="rect">
              <a:avLst/>
            </a:prstGeom>
            <a:noFill/>
          </p:spPr>
          <p:txBody>
            <a:bodyPr wrap="square" rtlCol="0">
              <a:spAutoFit/>
            </a:bodyPr>
            <a:lstStyle/>
            <a:p>
              <a:pPr algn="ctr"/>
              <a:r>
                <a:rPr lang="en-US" sz="1800" b="0" dirty="0">
                  <a:solidFill>
                    <a:srgbClr val="00A1DA"/>
                  </a:solidFill>
                  <a:ea typeface="MS PGothic" pitchFamily="34" charset="-128"/>
                </a:rPr>
                <a:t>Cash is the most used retail payment instrument</a:t>
              </a:r>
              <a:r>
                <a:rPr lang="en-US" sz="1800" b="0" baseline="30000" dirty="0">
                  <a:solidFill>
                    <a:srgbClr val="00A1DA"/>
                  </a:solidFill>
                  <a:ea typeface="MS PGothic" pitchFamily="34" charset="-128"/>
                </a:rPr>
                <a:t>*</a:t>
              </a:r>
            </a:p>
          </p:txBody>
        </p:sp>
        <p:sp>
          <p:nvSpPr>
            <p:cNvPr id="24" name="TextBox 23"/>
            <p:cNvSpPr txBox="1"/>
            <p:nvPr/>
          </p:nvSpPr>
          <p:spPr>
            <a:xfrm>
              <a:off x="7361909" y="7814574"/>
              <a:ext cx="5936995" cy="147733"/>
            </a:xfrm>
            <a:prstGeom prst="rect">
              <a:avLst/>
            </a:prstGeom>
            <a:noFill/>
          </p:spPr>
          <p:txBody>
            <a:bodyPr wrap="none" lIns="0" tIns="0" rIns="0" bIns="0" anchor="ctr" anchorCtr="0">
              <a:spAutoFit/>
            </a:bodyPr>
            <a:lstStyle/>
            <a:p>
              <a:pPr algn="r">
                <a:defRPr/>
              </a:pPr>
              <a:r>
                <a:rPr lang="en-US" sz="800" b="0" dirty="0">
                  <a:solidFill>
                    <a:srgbClr val="FFFFFF">
                      <a:lumMod val="50000"/>
                    </a:srgbClr>
                  </a:solidFill>
                  <a:ea typeface="MS PGothic" pitchFamily="34" charset="-128"/>
                </a:rPr>
                <a:t>* Source: http://www.frbsf.org/cash/publications/fed-notes/2014/april/cash-consumer-spending-payment-diary</a:t>
              </a:r>
            </a:p>
          </p:txBody>
        </p:sp>
        <p:sp>
          <p:nvSpPr>
            <p:cNvPr id="25" name="TextBox 24"/>
            <p:cNvSpPr txBox="1"/>
            <p:nvPr/>
          </p:nvSpPr>
          <p:spPr>
            <a:xfrm>
              <a:off x="2317020" y="7814575"/>
              <a:ext cx="2337885" cy="147733"/>
            </a:xfrm>
            <a:prstGeom prst="rect">
              <a:avLst/>
            </a:prstGeom>
            <a:noFill/>
          </p:spPr>
          <p:txBody>
            <a:bodyPr wrap="none" lIns="0" tIns="0" rIns="0" bIns="0" anchor="ctr" anchorCtr="0">
              <a:spAutoFit/>
            </a:bodyPr>
            <a:lstStyle/>
            <a:p>
              <a:pPr algn="r">
                <a:defRPr/>
              </a:pPr>
              <a:r>
                <a:rPr lang="en-US" sz="800" b="0" dirty="0">
                  <a:solidFill>
                    <a:srgbClr val="FFFFFF">
                      <a:lumMod val="50000"/>
                    </a:srgbClr>
                  </a:solidFill>
                  <a:ea typeface="MS PGothic" pitchFamily="34" charset="-128"/>
                </a:rPr>
                <a:t>Source: Master Card Advisors, 2013 report</a:t>
              </a:r>
            </a:p>
          </p:txBody>
        </p:sp>
      </p:grpSp>
      <p:sp>
        <p:nvSpPr>
          <p:cNvPr id="31" name="TextBox 30"/>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65812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12</a:t>
            </a:fld>
            <a:endParaRPr lang="en-US" altLang="en-US"/>
          </a:p>
        </p:txBody>
      </p:sp>
      <p:sp>
        <p:nvSpPr>
          <p:cNvPr id="6" name="Rectangle 5"/>
          <p:cNvSpPr/>
          <p:nvPr/>
        </p:nvSpPr>
        <p:spPr>
          <a:xfrm>
            <a:off x="320727" y="183320"/>
            <a:ext cx="6786233" cy="830997"/>
          </a:xfrm>
          <a:prstGeom prst="rect">
            <a:avLst/>
          </a:prstGeom>
        </p:spPr>
        <p:txBody>
          <a:bodyPr wrap="none">
            <a:spAutoFit/>
          </a:bodyPr>
          <a:lstStyle/>
          <a:p>
            <a:pPr eaLnBrk="1" hangingPunct="1"/>
            <a:r>
              <a:rPr lang="en-US" sz="2400" b="1" dirty="0" smtClean="0">
                <a:solidFill>
                  <a:srgbClr val="FEC721"/>
                </a:solidFill>
              </a:rPr>
              <a:t>Analyzing open </a:t>
            </a:r>
            <a:r>
              <a:rPr lang="en-US" sz="2400" b="1" dirty="0" err="1" smtClean="0">
                <a:solidFill>
                  <a:srgbClr val="FEC721"/>
                </a:solidFill>
              </a:rPr>
              <a:t>spatio</a:t>
            </a:r>
            <a:r>
              <a:rPr lang="en-US" sz="2400" b="1" dirty="0" smtClean="0">
                <a:solidFill>
                  <a:srgbClr val="FEC721"/>
                </a:solidFill>
              </a:rPr>
              <a:t>-temporal data at scale </a:t>
            </a:r>
            <a:endParaRPr lang="en-US" sz="2400" b="1" dirty="0">
              <a:solidFill>
                <a:srgbClr val="FEC721"/>
              </a:solidFill>
            </a:endParaRPr>
          </a:p>
          <a:p>
            <a:pPr eaLnBrk="1" hangingPunct="1"/>
            <a:r>
              <a:rPr lang="en-US" sz="2400" b="1" dirty="0" smtClean="0">
                <a:solidFill>
                  <a:srgbClr val="FEC721"/>
                </a:solidFill>
              </a:rPr>
              <a:t>Illustrates the power of </a:t>
            </a:r>
            <a:r>
              <a:rPr lang="en-US" sz="2400" b="1" dirty="0" err="1" smtClean="0">
                <a:solidFill>
                  <a:srgbClr val="FEC721"/>
                </a:solidFill>
              </a:rPr>
              <a:t>curation</a:t>
            </a:r>
            <a:endParaRPr lang="en-US" sz="2400" b="1" dirty="0" smtClean="0">
              <a:solidFill>
                <a:srgbClr val="FEC721"/>
              </a:solidFill>
            </a:endParaRPr>
          </a:p>
        </p:txBody>
      </p:sp>
      <p:grpSp>
        <p:nvGrpSpPr>
          <p:cNvPr id="7" name="Group 6"/>
          <p:cNvGrpSpPr/>
          <p:nvPr/>
        </p:nvGrpSpPr>
        <p:grpSpPr>
          <a:xfrm>
            <a:off x="443869" y="1187249"/>
            <a:ext cx="8545264" cy="3127426"/>
            <a:chOff x="914400" y="2329498"/>
            <a:chExt cx="13075920" cy="4788060"/>
          </a:xfrm>
        </p:grpSpPr>
        <p:sp>
          <p:nvSpPr>
            <p:cNvPr id="8" name="TextBox 7"/>
            <p:cNvSpPr txBox="1"/>
            <p:nvPr/>
          </p:nvSpPr>
          <p:spPr>
            <a:xfrm>
              <a:off x="914400" y="5837399"/>
              <a:ext cx="5454316" cy="1280159"/>
            </a:xfrm>
            <a:prstGeom prst="rect">
              <a:avLst/>
            </a:prstGeom>
            <a:noFill/>
          </p:spPr>
          <p:txBody>
            <a:bodyPr wrap="square" lIns="0" tIns="0" rIns="0" bIns="0" rtlCol="0">
              <a:noAutofit/>
            </a:bodyPr>
            <a:lstStyle/>
            <a:p>
              <a:pPr defTabSz="600085" eaLnBrk="0" hangingPunct="0"/>
              <a:r>
                <a:rPr lang="en-US" sz="2000" b="1" dirty="0">
                  <a:solidFill>
                    <a:srgbClr val="3ABAFF"/>
                  </a:solidFill>
                  <a:ea typeface="ＭＳ Ｐゴシック" pitchFamily="34" charset="-128"/>
                </a:rPr>
                <a:t>Un-curated</a:t>
              </a:r>
            </a:p>
            <a:p>
              <a:pPr defTabSz="600085" eaLnBrk="0" hangingPunct="0"/>
              <a:r>
                <a:rPr lang="en-US" sz="1700" b="0" dirty="0">
                  <a:solidFill>
                    <a:srgbClr val="FFFFFF"/>
                  </a:solidFill>
                  <a:ea typeface="ＭＳ Ｐゴシック" pitchFamily="34" charset="-128"/>
                </a:rPr>
                <a:t>Diverse sources, resolutions, gaps, data types, update frequencies and uncertainty levels</a:t>
              </a:r>
            </a:p>
          </p:txBody>
        </p:sp>
        <p:sp>
          <p:nvSpPr>
            <p:cNvPr id="9" name="TextBox 8"/>
            <p:cNvSpPr txBox="1"/>
            <p:nvPr/>
          </p:nvSpPr>
          <p:spPr>
            <a:xfrm>
              <a:off x="8450979" y="5821357"/>
              <a:ext cx="5345230" cy="1280159"/>
            </a:xfrm>
            <a:prstGeom prst="rect">
              <a:avLst/>
            </a:prstGeom>
            <a:noFill/>
          </p:spPr>
          <p:txBody>
            <a:bodyPr wrap="square" lIns="0" tIns="0" rIns="0" bIns="0" rtlCol="0">
              <a:noAutofit/>
            </a:bodyPr>
            <a:lstStyle/>
            <a:p>
              <a:pPr defTabSz="600085" eaLnBrk="0" hangingPunct="0"/>
              <a:r>
                <a:rPr lang="en-US" sz="2000" b="1" dirty="0">
                  <a:solidFill>
                    <a:srgbClr val="EA4235"/>
                  </a:solidFill>
                  <a:ea typeface="ＭＳ Ｐゴシック" pitchFamily="34" charset="-128"/>
                </a:rPr>
                <a:t>Curated</a:t>
              </a:r>
            </a:p>
            <a:p>
              <a:pPr defTabSz="600085" eaLnBrk="0" hangingPunct="0"/>
              <a:r>
                <a:rPr lang="en-US" sz="1700" b="0" dirty="0">
                  <a:solidFill>
                    <a:srgbClr val="FFFFFF"/>
                  </a:solidFill>
                  <a:ea typeface="ＭＳ Ｐゴシック" pitchFamily="34" charset="-128"/>
                </a:rPr>
                <a:t>Creates an integrated up-to-date view of layered spatio-temporal data with industry-specific analytics</a:t>
              </a:r>
            </a:p>
          </p:txBody>
        </p:sp>
        <p:pic>
          <p:nvPicPr>
            <p:cNvPr id="10" name="Picture 2" descr="C:\Users\IBM_ADMIN\Desktop\layers.png"/>
            <p:cNvPicPr>
              <a:picLocks noChangeAspect="1" noChangeArrowheads="1"/>
            </p:cNvPicPr>
            <p:nvPr/>
          </p:nvPicPr>
          <p:blipFill>
            <a:blip r:embed="rId2" cstate="print"/>
            <a:srcRect/>
            <a:stretch>
              <a:fillRect/>
            </a:stretch>
          </p:blipFill>
          <p:spPr bwMode="auto">
            <a:xfrm>
              <a:off x="6995160" y="2329498"/>
              <a:ext cx="6995160" cy="3241811"/>
            </a:xfrm>
            <a:prstGeom prst="rect">
              <a:avLst/>
            </a:prstGeom>
            <a:noFill/>
          </p:spPr>
        </p:pic>
        <p:grpSp>
          <p:nvGrpSpPr>
            <p:cNvPr id="11" name="Group 54"/>
            <p:cNvGrpSpPr/>
            <p:nvPr/>
          </p:nvGrpSpPr>
          <p:grpSpPr>
            <a:xfrm>
              <a:off x="914400" y="2462349"/>
              <a:ext cx="5069661" cy="3063240"/>
              <a:chOff x="457200" y="2971800"/>
              <a:chExt cx="5044440" cy="3048000"/>
            </a:xfrm>
          </p:grpSpPr>
          <p:pic>
            <p:nvPicPr>
              <p:cNvPr id="15" name="Picture 6" descr="C:\Users\IBM_ADMIN\Desktop\weather.jpg"/>
              <p:cNvPicPr>
                <a:picLocks noChangeArrowheads="1"/>
              </p:cNvPicPr>
              <p:nvPr/>
            </p:nvPicPr>
            <p:blipFill>
              <a:blip r:embed="rId3" cstate="print"/>
              <a:srcRect b="1"/>
              <a:stretch>
                <a:fillRect/>
              </a:stretch>
            </p:blipFill>
            <p:spPr bwMode="auto">
              <a:xfrm>
                <a:off x="457200" y="4556760"/>
                <a:ext cx="2377440" cy="1463040"/>
              </a:xfrm>
              <a:prstGeom prst="rect">
                <a:avLst/>
              </a:prstGeom>
              <a:noFill/>
              <a:ln>
                <a:solidFill>
                  <a:schemeClr val="bg1"/>
                </a:solidFill>
              </a:ln>
            </p:spPr>
          </p:pic>
          <p:pic>
            <p:nvPicPr>
              <p:cNvPr id="16" name="Picture 3" descr="C:\Users\IBM_ADMIN\Desktop\satellite.png"/>
              <p:cNvPicPr>
                <a:picLocks noChangeArrowheads="1"/>
              </p:cNvPicPr>
              <p:nvPr/>
            </p:nvPicPr>
            <p:blipFill>
              <a:blip r:embed="rId4" cstate="print"/>
              <a:srcRect/>
              <a:stretch>
                <a:fillRect/>
              </a:stretch>
            </p:blipFill>
            <p:spPr bwMode="auto">
              <a:xfrm>
                <a:off x="3124200" y="4556760"/>
                <a:ext cx="2377440" cy="1463040"/>
              </a:xfrm>
              <a:prstGeom prst="rect">
                <a:avLst/>
              </a:prstGeom>
              <a:noFill/>
              <a:ln>
                <a:solidFill>
                  <a:schemeClr val="bg1"/>
                </a:solidFill>
              </a:ln>
            </p:spPr>
          </p:pic>
          <p:pic>
            <p:nvPicPr>
              <p:cNvPr id="17" name="Picture 4" descr="C:\Users\IBM_ADMIN\Desktop\1280px-Map_of_current_US_Routes_svg.png"/>
              <p:cNvPicPr>
                <a:picLocks noChangeArrowheads="1"/>
              </p:cNvPicPr>
              <p:nvPr/>
            </p:nvPicPr>
            <p:blipFill>
              <a:blip r:embed="rId5" cstate="print"/>
              <a:srcRect/>
              <a:stretch>
                <a:fillRect/>
              </a:stretch>
            </p:blipFill>
            <p:spPr bwMode="auto">
              <a:xfrm>
                <a:off x="457200" y="2971800"/>
                <a:ext cx="2377440" cy="1463040"/>
              </a:xfrm>
              <a:prstGeom prst="rect">
                <a:avLst/>
              </a:prstGeom>
              <a:noFill/>
              <a:ln>
                <a:solidFill>
                  <a:schemeClr val="bg1"/>
                </a:solidFill>
              </a:ln>
            </p:spPr>
          </p:pic>
          <p:pic>
            <p:nvPicPr>
              <p:cNvPr id="18" name="Picture 5" descr="C:\Users\IBM_ADMIN\Desktop\soil.jpg"/>
              <p:cNvPicPr>
                <a:picLocks noChangeArrowheads="1"/>
              </p:cNvPicPr>
              <p:nvPr/>
            </p:nvPicPr>
            <p:blipFill>
              <a:blip r:embed="rId6" cstate="print"/>
              <a:srcRect/>
              <a:stretch>
                <a:fillRect/>
              </a:stretch>
            </p:blipFill>
            <p:spPr bwMode="auto">
              <a:xfrm>
                <a:off x="3124200" y="2971800"/>
                <a:ext cx="2377440" cy="1463040"/>
              </a:xfrm>
              <a:prstGeom prst="rect">
                <a:avLst/>
              </a:prstGeom>
              <a:noFill/>
              <a:ln>
                <a:solidFill>
                  <a:schemeClr val="bg1"/>
                </a:solidFill>
              </a:ln>
            </p:spPr>
          </p:pic>
          <p:sp>
            <p:nvSpPr>
              <p:cNvPr id="19" name="TextBox 18"/>
              <p:cNvSpPr txBox="1"/>
              <p:nvPr/>
            </p:nvSpPr>
            <p:spPr>
              <a:xfrm>
                <a:off x="604294" y="3976502"/>
                <a:ext cx="762758" cy="314581"/>
              </a:xfrm>
              <a:prstGeom prst="rect">
                <a:avLst/>
              </a:prstGeom>
              <a:solidFill>
                <a:schemeClr val="accent3">
                  <a:lumMod val="95000"/>
                </a:schemeClr>
              </a:solidFill>
            </p:spPr>
            <p:txBody>
              <a:bodyPr wrap="none" lIns="0" tIns="0" rIns="0" bIns="0" rtlCol="0">
                <a:noAutofit/>
              </a:bodyPr>
              <a:lstStyle/>
              <a:p>
                <a:pPr eaLnBrk="0" hangingPunct="0"/>
                <a:r>
                  <a:rPr lang="en-US" sz="1500" dirty="0">
                    <a:solidFill>
                      <a:srgbClr val="FFFFFF"/>
                    </a:solidFill>
                    <a:ea typeface="ＭＳ Ｐゴシック" pitchFamily="34" charset="-128"/>
                  </a:rPr>
                  <a:t>Roads</a:t>
                </a:r>
              </a:p>
            </p:txBody>
          </p:sp>
          <p:sp>
            <p:nvSpPr>
              <p:cNvPr id="20" name="TextBox 19"/>
              <p:cNvSpPr txBox="1"/>
              <p:nvPr/>
            </p:nvSpPr>
            <p:spPr>
              <a:xfrm>
                <a:off x="3242861" y="4018128"/>
                <a:ext cx="429146" cy="272955"/>
              </a:xfrm>
              <a:prstGeom prst="rect">
                <a:avLst/>
              </a:prstGeom>
              <a:solidFill>
                <a:schemeClr val="accent3">
                  <a:lumMod val="95000"/>
                </a:schemeClr>
              </a:solidFill>
            </p:spPr>
            <p:txBody>
              <a:bodyPr wrap="none" lIns="0" tIns="0" rIns="0" bIns="0" rtlCol="0">
                <a:noAutofit/>
              </a:bodyPr>
              <a:lstStyle/>
              <a:p>
                <a:pPr eaLnBrk="0" hangingPunct="0"/>
                <a:r>
                  <a:rPr lang="en-US" sz="1500" dirty="0">
                    <a:solidFill>
                      <a:srgbClr val="FFFFFF"/>
                    </a:solidFill>
                    <a:ea typeface="ＭＳ Ｐゴシック" pitchFamily="34" charset="-128"/>
                  </a:rPr>
                  <a:t>Soil</a:t>
                </a:r>
              </a:p>
            </p:txBody>
          </p:sp>
        </p:grpSp>
        <p:sp>
          <p:nvSpPr>
            <p:cNvPr id="12" name="TextBox 11"/>
            <p:cNvSpPr txBox="1"/>
            <p:nvPr/>
          </p:nvSpPr>
          <p:spPr>
            <a:xfrm>
              <a:off x="1039083" y="5157886"/>
              <a:ext cx="950138" cy="248303"/>
            </a:xfrm>
            <a:prstGeom prst="rect">
              <a:avLst/>
            </a:prstGeom>
            <a:solidFill>
              <a:schemeClr val="accent3">
                <a:lumMod val="95000"/>
              </a:schemeClr>
            </a:solidFill>
          </p:spPr>
          <p:txBody>
            <a:bodyPr wrap="none" lIns="0" tIns="0" rIns="0" bIns="0" rtlCol="0">
              <a:noAutofit/>
            </a:bodyPr>
            <a:lstStyle/>
            <a:p>
              <a:pPr eaLnBrk="0" hangingPunct="0"/>
              <a:r>
                <a:rPr lang="en-US" sz="1500" dirty="0">
                  <a:solidFill>
                    <a:srgbClr val="FFFFFF"/>
                  </a:solidFill>
                  <a:ea typeface="ＭＳ Ｐゴシック" pitchFamily="34" charset="-128"/>
                </a:rPr>
                <a:t>Weather</a:t>
              </a:r>
            </a:p>
          </p:txBody>
        </p:sp>
        <p:sp>
          <p:nvSpPr>
            <p:cNvPr id="13" name="TextBox 12"/>
            <p:cNvSpPr txBox="1"/>
            <p:nvPr/>
          </p:nvSpPr>
          <p:spPr>
            <a:xfrm>
              <a:off x="3669487" y="5148468"/>
              <a:ext cx="645339" cy="257721"/>
            </a:xfrm>
            <a:prstGeom prst="rect">
              <a:avLst/>
            </a:prstGeom>
            <a:solidFill>
              <a:schemeClr val="accent3">
                <a:lumMod val="95000"/>
              </a:schemeClr>
            </a:solidFill>
          </p:spPr>
          <p:txBody>
            <a:bodyPr wrap="none" lIns="0" tIns="0" rIns="0" bIns="0" rtlCol="0">
              <a:noAutofit/>
            </a:bodyPr>
            <a:lstStyle/>
            <a:p>
              <a:pPr eaLnBrk="0" hangingPunct="0"/>
              <a:r>
                <a:rPr lang="en-US" sz="1500" dirty="0">
                  <a:solidFill>
                    <a:srgbClr val="FFFFFF"/>
                  </a:solidFill>
                  <a:ea typeface="ＭＳ Ｐゴシック" pitchFamily="34" charset="-128"/>
                </a:rPr>
                <a:t>Land</a:t>
              </a:r>
            </a:p>
          </p:txBody>
        </p:sp>
        <p:cxnSp>
          <p:nvCxnSpPr>
            <p:cNvPr id="14" name="Straight Arrow Connector 13"/>
            <p:cNvCxnSpPr/>
            <p:nvPr/>
          </p:nvCxnSpPr>
          <p:spPr>
            <a:xfrm>
              <a:off x="6629400" y="3788229"/>
              <a:ext cx="1378437" cy="0"/>
            </a:xfrm>
            <a:prstGeom prst="straightConnector1">
              <a:avLst/>
            </a:prstGeom>
            <a:ln w="85725">
              <a:solidFill>
                <a:srgbClr val="99AABD"/>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58237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13</a:t>
            </a:fld>
            <a:endParaRPr lang="en-US" altLang="en-US"/>
          </a:p>
        </p:txBody>
      </p:sp>
      <p:sp>
        <p:nvSpPr>
          <p:cNvPr id="6" name="TextBox 5"/>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
        <p:nvSpPr>
          <p:cNvPr id="7" name="Rectangle 6"/>
          <p:cNvSpPr/>
          <p:nvPr/>
        </p:nvSpPr>
        <p:spPr>
          <a:xfrm>
            <a:off x="320727" y="183320"/>
            <a:ext cx="7266082" cy="830997"/>
          </a:xfrm>
          <a:prstGeom prst="rect">
            <a:avLst/>
          </a:prstGeom>
        </p:spPr>
        <p:txBody>
          <a:bodyPr wrap="none">
            <a:spAutoFit/>
          </a:bodyPr>
          <a:lstStyle/>
          <a:p>
            <a:pPr eaLnBrk="1" hangingPunct="1"/>
            <a:r>
              <a:rPr lang="en-US" sz="2400" b="1" dirty="0" smtClean="0">
                <a:solidFill>
                  <a:srgbClr val="FEC721"/>
                </a:solidFill>
              </a:rPr>
              <a:t>Brain-inspired systems will allow better analysis </a:t>
            </a:r>
          </a:p>
          <a:p>
            <a:pPr eaLnBrk="1" hangingPunct="1"/>
            <a:r>
              <a:rPr lang="en-US" sz="2400" b="1" dirty="0">
                <a:solidFill>
                  <a:srgbClr val="FEC721"/>
                </a:solidFill>
              </a:rPr>
              <a:t>o</a:t>
            </a:r>
            <a:r>
              <a:rPr lang="en-US" sz="2400" b="1" dirty="0" smtClean="0">
                <a:solidFill>
                  <a:srgbClr val="FEC721"/>
                </a:solidFill>
              </a:rPr>
              <a:t>f sensory data</a:t>
            </a:r>
          </a:p>
        </p:txBody>
      </p:sp>
      <p:grpSp>
        <p:nvGrpSpPr>
          <p:cNvPr id="8" name="Group 7"/>
          <p:cNvGrpSpPr/>
          <p:nvPr/>
        </p:nvGrpSpPr>
        <p:grpSpPr>
          <a:xfrm>
            <a:off x="934770" y="1233083"/>
            <a:ext cx="7360893" cy="3737785"/>
            <a:chOff x="1546455" y="2103969"/>
            <a:chExt cx="11700862" cy="5944672"/>
          </a:xfrm>
        </p:grpSpPr>
        <p:pic>
          <p:nvPicPr>
            <p:cNvPr id="9" name="Picture 8"/>
            <p:cNvPicPr>
              <a:picLocks noChangeAspect="1"/>
            </p:cNvPicPr>
            <p:nvPr/>
          </p:nvPicPr>
          <p:blipFill>
            <a:blip r:embed="rId2" cstate="print"/>
            <a:srcRect r="30"/>
            <a:stretch>
              <a:fillRect/>
            </a:stretch>
          </p:blipFill>
          <p:spPr>
            <a:xfrm>
              <a:off x="10338478" y="4164227"/>
              <a:ext cx="2908839" cy="2916195"/>
            </a:xfrm>
            <a:prstGeom prst="ellipse">
              <a:avLst/>
            </a:prstGeom>
            <a:noFill/>
            <a:ln>
              <a:noFill/>
            </a:ln>
          </p:spPr>
        </p:pic>
        <p:pic>
          <p:nvPicPr>
            <p:cNvPr id="10" name="Picture 2" descr="http://www.higherconsciousness.tv/wp-content/uploads/2012/11/senses-1024x1861.jpg"/>
            <p:cNvPicPr>
              <a:picLocks noChangeAspect="1" noChangeArrowheads="1"/>
            </p:cNvPicPr>
            <p:nvPr/>
          </p:nvPicPr>
          <p:blipFill>
            <a:blip r:embed="rId3" cstate="print"/>
            <a:srcRect/>
            <a:stretch>
              <a:fillRect/>
            </a:stretch>
          </p:blipFill>
          <p:spPr bwMode="auto">
            <a:xfrm>
              <a:off x="2438400" y="2103969"/>
              <a:ext cx="9753600" cy="1771651"/>
            </a:xfrm>
            <a:prstGeom prst="rect">
              <a:avLst/>
            </a:prstGeom>
            <a:noFill/>
          </p:spPr>
        </p:pic>
        <p:pic>
          <p:nvPicPr>
            <p:cNvPr id="11" name="Picture 2" descr="A Network of Neurosynaptic Cores"/>
            <p:cNvPicPr>
              <a:picLocks noChangeAspect="1" noChangeArrowheads="1"/>
            </p:cNvPicPr>
            <p:nvPr/>
          </p:nvPicPr>
          <p:blipFill>
            <a:blip r:embed="rId4" cstate="print"/>
            <a:srcRect/>
            <a:stretch>
              <a:fillRect/>
            </a:stretch>
          </p:blipFill>
          <p:spPr bwMode="auto">
            <a:xfrm>
              <a:off x="1546455" y="4164227"/>
              <a:ext cx="2913016" cy="2913017"/>
            </a:xfrm>
            <a:prstGeom prst="ellipse">
              <a:avLst/>
            </a:prstGeom>
            <a:noFill/>
          </p:spPr>
        </p:pic>
        <p:pic>
          <p:nvPicPr>
            <p:cNvPr id="12" name="Picture 11" descr="SyNAPSE_Silo.png"/>
            <p:cNvPicPr>
              <a:picLocks noChangeAspect="1"/>
            </p:cNvPicPr>
            <p:nvPr/>
          </p:nvPicPr>
          <p:blipFill>
            <a:blip r:embed="rId5" cstate="print"/>
            <a:stretch>
              <a:fillRect/>
            </a:stretch>
          </p:blipFill>
          <p:spPr>
            <a:xfrm>
              <a:off x="3964910" y="3705241"/>
              <a:ext cx="6575612" cy="4343400"/>
            </a:xfrm>
            <a:prstGeom prst="rect">
              <a:avLst/>
            </a:prstGeom>
            <a:effectLst>
              <a:outerShdw blurRad="330200" dist="203200" dir="5400000" algn="t" rotWithShape="0">
                <a:prstClr val="black">
                  <a:alpha val="47000"/>
                </a:prstClr>
              </a:outerShdw>
            </a:effectLst>
          </p:spPr>
        </p:pic>
      </p:grpSp>
    </p:spTree>
    <p:extLst>
      <p:ext uri="{BB962C8B-B14F-4D97-AF65-F5344CB8AC3E}">
        <p14:creationId xmlns:p14="http://schemas.microsoft.com/office/powerpoint/2010/main" val="67337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14</a:t>
            </a:fld>
            <a:endParaRPr lang="en-US" altLang="en-US"/>
          </a:p>
        </p:txBody>
      </p:sp>
      <p:sp>
        <p:nvSpPr>
          <p:cNvPr id="6" name="Rectangle 5"/>
          <p:cNvSpPr/>
          <p:nvPr/>
        </p:nvSpPr>
        <p:spPr>
          <a:xfrm>
            <a:off x="320727" y="183320"/>
            <a:ext cx="2698175" cy="461665"/>
          </a:xfrm>
          <a:prstGeom prst="rect">
            <a:avLst/>
          </a:prstGeom>
        </p:spPr>
        <p:txBody>
          <a:bodyPr wrap="none">
            <a:spAutoFit/>
          </a:bodyPr>
          <a:lstStyle/>
          <a:p>
            <a:pPr eaLnBrk="1" hangingPunct="1"/>
            <a:r>
              <a:rPr lang="en-US" sz="2400" b="1" dirty="0" smtClean="0">
                <a:solidFill>
                  <a:srgbClr val="FEC721"/>
                </a:solidFill>
              </a:rPr>
              <a:t>Human Accuracy</a:t>
            </a:r>
          </a:p>
        </p:txBody>
      </p:sp>
      <p:cxnSp>
        <p:nvCxnSpPr>
          <p:cNvPr id="7" name="Straight Arrow Connector 6"/>
          <p:cNvCxnSpPr/>
          <p:nvPr/>
        </p:nvCxnSpPr>
        <p:spPr>
          <a:xfrm flipV="1">
            <a:off x="1824195" y="874748"/>
            <a:ext cx="0" cy="3595688"/>
          </a:xfrm>
          <a:prstGeom prst="straightConnector1">
            <a:avLst/>
          </a:prstGeom>
          <a:ln w="38100" cmpd="sng">
            <a:solidFill>
              <a:srgbClr val="FFFFF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824196" y="4449798"/>
            <a:ext cx="5137382" cy="20638"/>
          </a:xfrm>
          <a:prstGeom prst="straightConnector1">
            <a:avLst/>
          </a:prstGeom>
          <a:ln w="38100" cmpd="sng">
            <a:solidFill>
              <a:srgbClr val="FFFFFF"/>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 name="TextBox 8"/>
          <p:cNvSpPr txBox="1">
            <a:spLocks noChangeArrowheads="1"/>
          </p:cNvSpPr>
          <p:nvPr/>
        </p:nvSpPr>
        <p:spPr bwMode="auto">
          <a:xfrm>
            <a:off x="549625" y="1435137"/>
            <a:ext cx="787175"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3ABAFF"/>
                </a:solidFill>
              </a:rPr>
              <a:t>100%</a:t>
            </a:r>
          </a:p>
        </p:txBody>
      </p:sp>
      <p:sp>
        <p:nvSpPr>
          <p:cNvPr id="10" name="TextBox 9"/>
          <p:cNvSpPr txBox="1">
            <a:spLocks noChangeArrowheads="1"/>
          </p:cNvSpPr>
          <p:nvPr/>
        </p:nvSpPr>
        <p:spPr bwMode="auto">
          <a:xfrm>
            <a:off x="6031063" y="4618073"/>
            <a:ext cx="712785"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FF"/>
                </a:solidFill>
              </a:rPr>
              <a:t>T</a:t>
            </a:r>
            <a:r>
              <a:rPr lang="en-US" b="1" dirty="0" smtClean="0">
                <a:solidFill>
                  <a:srgbClr val="FFFFFF"/>
                </a:solidFill>
              </a:rPr>
              <a:t>ime</a:t>
            </a:r>
            <a:endParaRPr lang="en-US" b="1" dirty="0">
              <a:solidFill>
                <a:srgbClr val="FFFFFF"/>
              </a:solidFill>
            </a:endParaRPr>
          </a:p>
        </p:txBody>
      </p:sp>
      <p:sp>
        <p:nvSpPr>
          <p:cNvPr id="11" name="TextBox 10"/>
          <p:cNvSpPr txBox="1">
            <a:spLocks noChangeArrowheads="1"/>
          </p:cNvSpPr>
          <p:nvPr/>
        </p:nvSpPr>
        <p:spPr bwMode="auto">
          <a:xfrm rot="16200000">
            <a:off x="319883" y="2775265"/>
            <a:ext cx="1397819"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3ABAFF"/>
                </a:solidFill>
              </a:rPr>
              <a:t>Accuracy</a:t>
            </a:r>
          </a:p>
        </p:txBody>
      </p:sp>
      <p:cxnSp>
        <p:nvCxnSpPr>
          <p:cNvPr id="12" name="Straight Connector 11"/>
          <p:cNvCxnSpPr/>
          <p:nvPr/>
        </p:nvCxnSpPr>
        <p:spPr>
          <a:xfrm>
            <a:off x="1824196" y="2139986"/>
            <a:ext cx="4920392" cy="0"/>
          </a:xfrm>
          <a:prstGeom prst="line">
            <a:avLst/>
          </a:prstGeom>
          <a:ln w="38100" cmpd="sng">
            <a:solidFill>
              <a:srgbClr val="159E91"/>
            </a:solidFill>
            <a:prstDash val="dash"/>
          </a:ln>
          <a:effectLst/>
        </p:spPr>
        <p:style>
          <a:lnRef idx="2">
            <a:schemeClr val="accent1"/>
          </a:lnRef>
          <a:fillRef idx="0">
            <a:schemeClr val="accent1"/>
          </a:fillRef>
          <a:effectRef idx="1">
            <a:schemeClr val="accent1"/>
          </a:effectRef>
          <a:fontRef idx="minor">
            <a:schemeClr val="tx1"/>
          </a:fontRef>
        </p:style>
      </p:cxnSp>
      <p:sp>
        <p:nvSpPr>
          <p:cNvPr id="13" name="TextBox 13"/>
          <p:cNvSpPr txBox="1">
            <a:spLocks noChangeArrowheads="1"/>
          </p:cNvSpPr>
          <p:nvPr/>
        </p:nvSpPr>
        <p:spPr bwMode="auto">
          <a:xfrm>
            <a:off x="2013817" y="1771687"/>
            <a:ext cx="2513509"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159E91"/>
                </a:solidFill>
              </a:rPr>
              <a:t>Human Accuracy</a:t>
            </a:r>
          </a:p>
        </p:txBody>
      </p:sp>
      <p:sp>
        <p:nvSpPr>
          <p:cNvPr id="14" name="Freeform 13"/>
          <p:cNvSpPr/>
          <p:nvPr/>
        </p:nvSpPr>
        <p:spPr>
          <a:xfrm>
            <a:off x="1816377" y="3075023"/>
            <a:ext cx="4912572" cy="1404938"/>
          </a:xfrm>
          <a:custGeom>
            <a:avLst/>
            <a:gdLst>
              <a:gd name="connsiteX0" fmla="*/ 0 w 5039895"/>
              <a:gd name="connsiteY0" fmla="*/ 1403685 h 1403685"/>
              <a:gd name="connsiteX1" fmla="*/ 2593474 w 5039895"/>
              <a:gd name="connsiteY1" fmla="*/ 254000 h 1403685"/>
              <a:gd name="connsiteX2" fmla="*/ 5039895 w 5039895"/>
              <a:gd name="connsiteY2" fmla="*/ 0 h 1403685"/>
            </a:gdLst>
            <a:ahLst/>
            <a:cxnLst>
              <a:cxn ang="0">
                <a:pos x="connsiteX0" y="connsiteY0"/>
              </a:cxn>
              <a:cxn ang="0">
                <a:pos x="connsiteX1" y="connsiteY1"/>
              </a:cxn>
              <a:cxn ang="0">
                <a:pos x="connsiteX2" y="connsiteY2"/>
              </a:cxn>
            </a:cxnLst>
            <a:rect l="l" t="t" r="r" b="b"/>
            <a:pathLst>
              <a:path w="5039895" h="1403685">
                <a:moveTo>
                  <a:pt x="0" y="1403685"/>
                </a:moveTo>
                <a:cubicBezTo>
                  <a:pt x="876746" y="945816"/>
                  <a:pt x="1753492" y="487947"/>
                  <a:pt x="2593474" y="254000"/>
                </a:cubicBezTo>
                <a:cubicBezTo>
                  <a:pt x="3433456" y="20053"/>
                  <a:pt x="4236675" y="10026"/>
                  <a:pt x="5039895" y="0"/>
                </a:cubicBezTo>
              </a:path>
            </a:pathLst>
          </a:custGeom>
          <a:ln w="28575" cmpd="sng">
            <a:solidFill>
              <a:srgbClr val="FEC72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FFFFFF"/>
              </a:solidFill>
            </a:endParaRPr>
          </a:p>
        </p:txBody>
      </p:sp>
      <p:sp>
        <p:nvSpPr>
          <p:cNvPr id="15" name="Freeform 14"/>
          <p:cNvSpPr/>
          <p:nvPr/>
        </p:nvSpPr>
        <p:spPr>
          <a:xfrm>
            <a:off x="1821639" y="2063047"/>
            <a:ext cx="4912573" cy="2411412"/>
          </a:xfrm>
          <a:custGeom>
            <a:avLst/>
            <a:gdLst>
              <a:gd name="connsiteX0" fmla="*/ 0 w 5039895"/>
              <a:gd name="connsiteY0" fmla="*/ 1403685 h 1403685"/>
              <a:gd name="connsiteX1" fmla="*/ 2593474 w 5039895"/>
              <a:gd name="connsiteY1" fmla="*/ 254000 h 1403685"/>
              <a:gd name="connsiteX2" fmla="*/ 5039895 w 5039895"/>
              <a:gd name="connsiteY2" fmla="*/ 0 h 1403685"/>
            </a:gdLst>
            <a:ahLst/>
            <a:cxnLst>
              <a:cxn ang="0">
                <a:pos x="connsiteX0" y="connsiteY0"/>
              </a:cxn>
              <a:cxn ang="0">
                <a:pos x="connsiteX1" y="connsiteY1"/>
              </a:cxn>
              <a:cxn ang="0">
                <a:pos x="connsiteX2" y="connsiteY2"/>
              </a:cxn>
            </a:cxnLst>
            <a:rect l="l" t="t" r="r" b="b"/>
            <a:pathLst>
              <a:path w="5039895" h="1403685">
                <a:moveTo>
                  <a:pt x="0" y="1403685"/>
                </a:moveTo>
                <a:cubicBezTo>
                  <a:pt x="876746" y="945816"/>
                  <a:pt x="1753492" y="487947"/>
                  <a:pt x="2593474" y="254000"/>
                </a:cubicBezTo>
                <a:cubicBezTo>
                  <a:pt x="3433456" y="20053"/>
                  <a:pt x="4236675" y="10026"/>
                  <a:pt x="5039895" y="0"/>
                </a:cubicBezTo>
              </a:path>
            </a:pathLst>
          </a:custGeom>
          <a:ln w="28575" cmpd="sng">
            <a:solidFill>
              <a:srgbClr val="EA4235"/>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FFFFFF"/>
              </a:solidFill>
            </a:endParaRPr>
          </a:p>
        </p:txBody>
      </p:sp>
      <p:sp>
        <p:nvSpPr>
          <p:cNvPr id="16" name="TextBox 18"/>
          <p:cNvSpPr txBox="1">
            <a:spLocks noChangeArrowheads="1"/>
          </p:cNvSpPr>
          <p:nvPr/>
        </p:nvSpPr>
        <p:spPr bwMode="auto">
          <a:xfrm>
            <a:off x="6895113" y="1854237"/>
            <a:ext cx="2035263"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EA4235"/>
                </a:solidFill>
              </a:rPr>
              <a:t>Deep learning</a:t>
            </a:r>
          </a:p>
        </p:txBody>
      </p:sp>
      <p:sp>
        <p:nvSpPr>
          <p:cNvPr id="17" name="TextBox 19"/>
          <p:cNvSpPr txBox="1">
            <a:spLocks noChangeArrowheads="1"/>
          </p:cNvSpPr>
          <p:nvPr/>
        </p:nvSpPr>
        <p:spPr bwMode="auto">
          <a:xfrm>
            <a:off x="6932255" y="2876588"/>
            <a:ext cx="1727636"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EC721"/>
                </a:solidFill>
              </a:rPr>
              <a:t>Traditional</a:t>
            </a:r>
            <a:br>
              <a:rPr lang="en-US" b="1" dirty="0">
                <a:solidFill>
                  <a:srgbClr val="FEC721"/>
                </a:solidFill>
              </a:rPr>
            </a:br>
            <a:r>
              <a:rPr lang="en-US" b="1" dirty="0">
                <a:solidFill>
                  <a:srgbClr val="FEC721"/>
                </a:solidFill>
              </a:rPr>
              <a:t>approaches</a:t>
            </a:r>
          </a:p>
        </p:txBody>
      </p:sp>
      <p:sp>
        <p:nvSpPr>
          <p:cNvPr id="18" name="TextBox 17"/>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157834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15</a:t>
            </a:fld>
            <a:endParaRPr lang="en-US" altLang="en-US"/>
          </a:p>
        </p:txBody>
      </p:sp>
      <p:sp>
        <p:nvSpPr>
          <p:cNvPr id="6" name="Rectangle 5"/>
          <p:cNvSpPr/>
          <p:nvPr/>
        </p:nvSpPr>
        <p:spPr>
          <a:xfrm>
            <a:off x="320727" y="183320"/>
            <a:ext cx="2698175" cy="461665"/>
          </a:xfrm>
          <a:prstGeom prst="rect">
            <a:avLst/>
          </a:prstGeom>
        </p:spPr>
        <p:txBody>
          <a:bodyPr wrap="none">
            <a:spAutoFit/>
          </a:bodyPr>
          <a:lstStyle/>
          <a:p>
            <a:pPr eaLnBrk="1" hangingPunct="1"/>
            <a:r>
              <a:rPr lang="en-US" sz="2400" b="1" dirty="0" smtClean="0">
                <a:solidFill>
                  <a:srgbClr val="FEC721"/>
                </a:solidFill>
              </a:rPr>
              <a:t>Human Accuracy</a:t>
            </a:r>
          </a:p>
        </p:txBody>
      </p:sp>
      <p:cxnSp>
        <p:nvCxnSpPr>
          <p:cNvPr id="7" name="Straight Arrow Connector 6"/>
          <p:cNvCxnSpPr/>
          <p:nvPr/>
        </p:nvCxnSpPr>
        <p:spPr>
          <a:xfrm flipV="1">
            <a:off x="1824195" y="874748"/>
            <a:ext cx="0" cy="3595688"/>
          </a:xfrm>
          <a:prstGeom prst="straightConnector1">
            <a:avLst/>
          </a:prstGeom>
          <a:ln w="38100" cmpd="sng">
            <a:solidFill>
              <a:srgbClr val="FFFFF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824196" y="4449798"/>
            <a:ext cx="5137382" cy="20638"/>
          </a:xfrm>
          <a:prstGeom prst="straightConnector1">
            <a:avLst/>
          </a:prstGeom>
          <a:ln w="38100" cmpd="sng">
            <a:solidFill>
              <a:srgbClr val="FFFFFF"/>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 name="TextBox 8"/>
          <p:cNvSpPr txBox="1">
            <a:spLocks noChangeArrowheads="1"/>
          </p:cNvSpPr>
          <p:nvPr/>
        </p:nvSpPr>
        <p:spPr bwMode="auto">
          <a:xfrm>
            <a:off x="549625" y="1435137"/>
            <a:ext cx="787175"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3ABAFF"/>
                </a:solidFill>
              </a:rPr>
              <a:t>100%</a:t>
            </a:r>
          </a:p>
        </p:txBody>
      </p:sp>
      <p:sp>
        <p:nvSpPr>
          <p:cNvPr id="10" name="TextBox 9"/>
          <p:cNvSpPr txBox="1">
            <a:spLocks noChangeArrowheads="1"/>
          </p:cNvSpPr>
          <p:nvPr/>
        </p:nvSpPr>
        <p:spPr bwMode="auto">
          <a:xfrm>
            <a:off x="6031063" y="4618073"/>
            <a:ext cx="712785"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FF"/>
                </a:solidFill>
              </a:rPr>
              <a:t>T</a:t>
            </a:r>
            <a:r>
              <a:rPr lang="en-US" b="1" dirty="0" smtClean="0">
                <a:solidFill>
                  <a:srgbClr val="FFFFFF"/>
                </a:solidFill>
              </a:rPr>
              <a:t>ime</a:t>
            </a:r>
            <a:endParaRPr lang="en-US" b="1" dirty="0">
              <a:solidFill>
                <a:srgbClr val="FFFFFF"/>
              </a:solidFill>
            </a:endParaRPr>
          </a:p>
        </p:txBody>
      </p:sp>
      <p:sp>
        <p:nvSpPr>
          <p:cNvPr id="11" name="TextBox 10"/>
          <p:cNvSpPr txBox="1">
            <a:spLocks noChangeArrowheads="1"/>
          </p:cNvSpPr>
          <p:nvPr/>
        </p:nvSpPr>
        <p:spPr bwMode="auto">
          <a:xfrm rot="16200000">
            <a:off x="319883" y="2775265"/>
            <a:ext cx="1397819"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3ABAFF"/>
                </a:solidFill>
              </a:rPr>
              <a:t>Accuracy</a:t>
            </a:r>
          </a:p>
        </p:txBody>
      </p:sp>
      <p:cxnSp>
        <p:nvCxnSpPr>
          <p:cNvPr id="12" name="Straight Connector 11"/>
          <p:cNvCxnSpPr/>
          <p:nvPr/>
        </p:nvCxnSpPr>
        <p:spPr>
          <a:xfrm>
            <a:off x="1824196" y="2139986"/>
            <a:ext cx="4920392" cy="0"/>
          </a:xfrm>
          <a:prstGeom prst="line">
            <a:avLst/>
          </a:prstGeom>
          <a:ln w="38100" cmpd="sng">
            <a:solidFill>
              <a:srgbClr val="159E91"/>
            </a:solidFill>
            <a:prstDash val="dash"/>
          </a:ln>
          <a:effectLst/>
        </p:spPr>
        <p:style>
          <a:lnRef idx="2">
            <a:schemeClr val="accent1"/>
          </a:lnRef>
          <a:fillRef idx="0">
            <a:schemeClr val="accent1"/>
          </a:fillRef>
          <a:effectRef idx="1">
            <a:schemeClr val="accent1"/>
          </a:effectRef>
          <a:fontRef idx="minor">
            <a:schemeClr val="tx1"/>
          </a:fontRef>
        </p:style>
      </p:cxnSp>
      <p:sp>
        <p:nvSpPr>
          <p:cNvPr id="13" name="TextBox 13"/>
          <p:cNvSpPr txBox="1">
            <a:spLocks noChangeArrowheads="1"/>
          </p:cNvSpPr>
          <p:nvPr/>
        </p:nvSpPr>
        <p:spPr bwMode="auto">
          <a:xfrm>
            <a:off x="2013817" y="1771687"/>
            <a:ext cx="2513509"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159E91"/>
                </a:solidFill>
              </a:rPr>
              <a:t>Human Accuracy</a:t>
            </a:r>
          </a:p>
        </p:txBody>
      </p:sp>
      <p:sp>
        <p:nvSpPr>
          <p:cNvPr id="14" name="Freeform 13"/>
          <p:cNvSpPr/>
          <p:nvPr/>
        </p:nvSpPr>
        <p:spPr>
          <a:xfrm>
            <a:off x="1816377" y="3075023"/>
            <a:ext cx="4912572" cy="1404938"/>
          </a:xfrm>
          <a:custGeom>
            <a:avLst/>
            <a:gdLst>
              <a:gd name="connsiteX0" fmla="*/ 0 w 5039895"/>
              <a:gd name="connsiteY0" fmla="*/ 1403685 h 1403685"/>
              <a:gd name="connsiteX1" fmla="*/ 2593474 w 5039895"/>
              <a:gd name="connsiteY1" fmla="*/ 254000 h 1403685"/>
              <a:gd name="connsiteX2" fmla="*/ 5039895 w 5039895"/>
              <a:gd name="connsiteY2" fmla="*/ 0 h 1403685"/>
            </a:gdLst>
            <a:ahLst/>
            <a:cxnLst>
              <a:cxn ang="0">
                <a:pos x="connsiteX0" y="connsiteY0"/>
              </a:cxn>
              <a:cxn ang="0">
                <a:pos x="connsiteX1" y="connsiteY1"/>
              </a:cxn>
              <a:cxn ang="0">
                <a:pos x="connsiteX2" y="connsiteY2"/>
              </a:cxn>
            </a:cxnLst>
            <a:rect l="l" t="t" r="r" b="b"/>
            <a:pathLst>
              <a:path w="5039895" h="1403685">
                <a:moveTo>
                  <a:pt x="0" y="1403685"/>
                </a:moveTo>
                <a:cubicBezTo>
                  <a:pt x="876746" y="945816"/>
                  <a:pt x="1753492" y="487947"/>
                  <a:pt x="2593474" y="254000"/>
                </a:cubicBezTo>
                <a:cubicBezTo>
                  <a:pt x="3433456" y="20053"/>
                  <a:pt x="4236675" y="10026"/>
                  <a:pt x="5039895" y="0"/>
                </a:cubicBezTo>
              </a:path>
            </a:pathLst>
          </a:custGeom>
          <a:ln w="28575" cmpd="sng">
            <a:solidFill>
              <a:srgbClr val="FEC72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FFFFFF"/>
              </a:solidFill>
            </a:endParaRPr>
          </a:p>
        </p:txBody>
      </p:sp>
      <p:sp>
        <p:nvSpPr>
          <p:cNvPr id="15" name="Freeform 14"/>
          <p:cNvSpPr/>
          <p:nvPr/>
        </p:nvSpPr>
        <p:spPr>
          <a:xfrm>
            <a:off x="1821639" y="2063047"/>
            <a:ext cx="4912573" cy="2411412"/>
          </a:xfrm>
          <a:custGeom>
            <a:avLst/>
            <a:gdLst>
              <a:gd name="connsiteX0" fmla="*/ 0 w 5039895"/>
              <a:gd name="connsiteY0" fmla="*/ 1403685 h 1403685"/>
              <a:gd name="connsiteX1" fmla="*/ 2593474 w 5039895"/>
              <a:gd name="connsiteY1" fmla="*/ 254000 h 1403685"/>
              <a:gd name="connsiteX2" fmla="*/ 5039895 w 5039895"/>
              <a:gd name="connsiteY2" fmla="*/ 0 h 1403685"/>
            </a:gdLst>
            <a:ahLst/>
            <a:cxnLst>
              <a:cxn ang="0">
                <a:pos x="connsiteX0" y="connsiteY0"/>
              </a:cxn>
              <a:cxn ang="0">
                <a:pos x="connsiteX1" y="connsiteY1"/>
              </a:cxn>
              <a:cxn ang="0">
                <a:pos x="connsiteX2" y="connsiteY2"/>
              </a:cxn>
            </a:cxnLst>
            <a:rect l="l" t="t" r="r" b="b"/>
            <a:pathLst>
              <a:path w="5039895" h="1403685">
                <a:moveTo>
                  <a:pt x="0" y="1403685"/>
                </a:moveTo>
                <a:cubicBezTo>
                  <a:pt x="876746" y="945816"/>
                  <a:pt x="1753492" y="487947"/>
                  <a:pt x="2593474" y="254000"/>
                </a:cubicBezTo>
                <a:cubicBezTo>
                  <a:pt x="3433456" y="20053"/>
                  <a:pt x="4236675" y="10026"/>
                  <a:pt x="5039895" y="0"/>
                </a:cubicBezTo>
              </a:path>
            </a:pathLst>
          </a:custGeom>
          <a:ln w="28575" cmpd="sng">
            <a:solidFill>
              <a:srgbClr val="EA4235"/>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FFFFFF"/>
              </a:solidFill>
            </a:endParaRPr>
          </a:p>
        </p:txBody>
      </p:sp>
      <p:sp>
        <p:nvSpPr>
          <p:cNvPr id="16" name="TextBox 18"/>
          <p:cNvSpPr txBox="1">
            <a:spLocks noChangeArrowheads="1"/>
          </p:cNvSpPr>
          <p:nvPr/>
        </p:nvSpPr>
        <p:spPr bwMode="auto">
          <a:xfrm>
            <a:off x="6895113" y="1854237"/>
            <a:ext cx="2035263"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EA4235"/>
                </a:solidFill>
              </a:rPr>
              <a:t>Deep learning</a:t>
            </a:r>
          </a:p>
        </p:txBody>
      </p:sp>
      <p:sp>
        <p:nvSpPr>
          <p:cNvPr id="17" name="TextBox 19"/>
          <p:cNvSpPr txBox="1">
            <a:spLocks noChangeArrowheads="1"/>
          </p:cNvSpPr>
          <p:nvPr/>
        </p:nvSpPr>
        <p:spPr bwMode="auto">
          <a:xfrm>
            <a:off x="6932255" y="2876588"/>
            <a:ext cx="1727636"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EC721"/>
                </a:solidFill>
              </a:rPr>
              <a:t>Traditional</a:t>
            </a:r>
            <a:br>
              <a:rPr lang="en-US" b="1" dirty="0">
                <a:solidFill>
                  <a:srgbClr val="FEC721"/>
                </a:solidFill>
              </a:rPr>
            </a:br>
            <a:r>
              <a:rPr lang="en-US" b="1" dirty="0">
                <a:solidFill>
                  <a:srgbClr val="FEC721"/>
                </a:solidFill>
              </a:rPr>
              <a:t>approaches</a:t>
            </a:r>
          </a:p>
        </p:txBody>
      </p:sp>
      <p:sp>
        <p:nvSpPr>
          <p:cNvPr id="18" name="TextBox 4"/>
          <p:cNvSpPr txBox="1">
            <a:spLocks noChangeArrowheads="1"/>
          </p:cNvSpPr>
          <p:nvPr/>
        </p:nvSpPr>
        <p:spPr bwMode="auto">
          <a:xfrm>
            <a:off x="6821097" y="892468"/>
            <a:ext cx="1467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3ABAFF"/>
                </a:solidFill>
              </a:rPr>
              <a:t>100 Billion</a:t>
            </a:r>
            <a:br>
              <a:rPr lang="en-US" sz="2000" b="1" dirty="0">
                <a:solidFill>
                  <a:srgbClr val="3ABAFF"/>
                </a:solidFill>
              </a:rPr>
            </a:br>
            <a:r>
              <a:rPr lang="en-US" sz="2000" b="1" dirty="0">
                <a:solidFill>
                  <a:srgbClr val="3ABAFF"/>
                </a:solidFill>
              </a:rPr>
              <a:t>Neurons</a:t>
            </a:r>
          </a:p>
        </p:txBody>
      </p:sp>
      <p:pic>
        <p:nvPicPr>
          <p:cNvPr id="19" name="Picture 3" descr="Brai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92157" y="234287"/>
            <a:ext cx="1325856" cy="15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254521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16</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r="11" b="66"/>
          <a:stretch>
            <a:fillRect/>
          </a:stretch>
        </p:blipFill>
        <p:spPr>
          <a:xfrm>
            <a:off x="0" y="752180"/>
            <a:ext cx="9144000" cy="3855617"/>
          </a:xfrm>
          <a:prstGeom prst="rect">
            <a:avLst/>
          </a:prstGeom>
        </p:spPr>
      </p:pic>
      <p:grpSp>
        <p:nvGrpSpPr>
          <p:cNvPr id="7" name="Group 4"/>
          <p:cNvGrpSpPr/>
          <p:nvPr/>
        </p:nvGrpSpPr>
        <p:grpSpPr>
          <a:xfrm>
            <a:off x="2" y="3695141"/>
            <a:ext cx="9143998" cy="1136729"/>
            <a:chOff x="897732" y="2590800"/>
            <a:chExt cx="9750531" cy="1981200"/>
          </a:xfrm>
        </p:grpSpPr>
        <p:sp>
          <p:nvSpPr>
            <p:cNvPr id="8" name="Rectangle 7"/>
            <p:cNvSpPr/>
            <p:nvPr/>
          </p:nvSpPr>
          <p:spPr>
            <a:xfrm>
              <a:off x="897732" y="2590800"/>
              <a:ext cx="9750531" cy="1981200"/>
            </a:xfrm>
            <a:prstGeom prst="rect">
              <a:avLst/>
            </a:prstGeom>
            <a:solidFill>
              <a:srgbClr val="000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12"/>
            <p:cNvSpPr>
              <a:spLocks noChangeArrowheads="1"/>
            </p:cNvSpPr>
            <p:nvPr/>
          </p:nvSpPr>
          <p:spPr bwMode="auto">
            <a:xfrm>
              <a:off x="1548597" y="2792305"/>
              <a:ext cx="1692239" cy="1501982"/>
            </a:xfrm>
            <a:prstGeom prst="rect">
              <a:avLst/>
            </a:prstGeom>
            <a:noFill/>
            <a:ln>
              <a:noFill/>
            </a:ln>
            <a:extLst/>
          </p:spPr>
          <p:txBody>
            <a:bodyPr wrap="none" lIns="0" tIns="0" rIns="0" bIns="0" anchor="ctr" anchorCtr="0">
              <a:spAutoFit/>
            </a:bodyPr>
            <a:lstStyle/>
            <a:p>
              <a:pPr algn="ctr" defTabSz="1960161"/>
              <a:r>
                <a:rPr lang="en-US" sz="3600" b="1" spc="-225" dirty="0" smtClean="0">
                  <a:solidFill>
                    <a:srgbClr val="FFFFFF"/>
                  </a:solidFill>
                  <a:latin typeface="Arial" panose="020B0604020202020204" pitchFamily="34" charset="0"/>
                  <a:cs typeface="Arial" panose="020B0604020202020204" pitchFamily="34" charset="0"/>
                </a:rPr>
                <a:t>8 Million</a:t>
              </a:r>
              <a:r>
                <a:rPr lang="en-US" sz="1600" spc="-225" dirty="0" smtClean="0">
                  <a:solidFill>
                    <a:srgbClr val="FFFFFF"/>
                  </a:solidFill>
                  <a:latin typeface="Arial" panose="020B0604020202020204" pitchFamily="34" charset="0"/>
                  <a:cs typeface="Arial" panose="020B0604020202020204" pitchFamily="34" charset="0"/>
                </a:rPr>
                <a:t> </a:t>
              </a:r>
              <a:r>
                <a:rPr lang="en-US" sz="2000" spc="-225" dirty="0">
                  <a:solidFill>
                    <a:srgbClr val="FFFFFF"/>
                  </a:solidFill>
                  <a:latin typeface="Arial" panose="020B0604020202020204" pitchFamily="34" charset="0"/>
                  <a:cs typeface="Arial" panose="020B0604020202020204" pitchFamily="34" charset="0"/>
                </a:rPr>
                <a:t/>
              </a:r>
              <a:br>
                <a:rPr lang="en-US" sz="2000" spc="-225" dirty="0">
                  <a:solidFill>
                    <a:srgbClr val="FFFFFF"/>
                  </a:solidFill>
                  <a:latin typeface="Arial" panose="020B0604020202020204" pitchFamily="34" charset="0"/>
                  <a:cs typeface="Arial" panose="020B0604020202020204" pitchFamily="34" charset="0"/>
                </a:rPr>
              </a:br>
              <a:r>
                <a:rPr lang="en-US" sz="2000" dirty="0" smtClean="0">
                  <a:solidFill>
                    <a:srgbClr val="FFFFFF"/>
                  </a:solidFill>
                  <a:latin typeface="Arial" panose="020B0604020202020204" pitchFamily="34" charset="0"/>
                  <a:cs typeface="Arial" panose="020B0604020202020204" pitchFamily="34" charset="0"/>
                </a:rPr>
                <a:t>Watts</a:t>
              </a:r>
              <a:endParaRPr lang="en-US" sz="2800" dirty="0">
                <a:solidFill>
                  <a:srgbClr val="FFFFFF"/>
                </a:solidFill>
                <a:latin typeface="Arial" panose="020B0604020202020204" pitchFamily="34" charset="0"/>
                <a:cs typeface="Arial" panose="020B0604020202020204" pitchFamily="34" charset="0"/>
              </a:endParaRPr>
            </a:p>
          </p:txBody>
        </p:sp>
        <p:sp>
          <p:nvSpPr>
            <p:cNvPr id="10" name="Rectangle 14"/>
            <p:cNvSpPr>
              <a:spLocks noChangeArrowheads="1"/>
            </p:cNvSpPr>
            <p:nvPr/>
          </p:nvSpPr>
          <p:spPr bwMode="auto">
            <a:xfrm>
              <a:off x="4639417" y="2792307"/>
              <a:ext cx="2041263" cy="1501982"/>
            </a:xfrm>
            <a:prstGeom prst="rect">
              <a:avLst/>
            </a:prstGeom>
            <a:noFill/>
            <a:ln>
              <a:noFill/>
            </a:ln>
            <a:extLst/>
          </p:spPr>
          <p:txBody>
            <a:bodyPr wrap="none" lIns="0" tIns="0" rIns="0" bIns="0" anchor="ctr" anchorCtr="0">
              <a:spAutoFit/>
            </a:bodyPr>
            <a:lstStyle/>
            <a:p>
              <a:pPr algn="ctr" defTabSz="1960161"/>
              <a:r>
                <a:rPr lang="en-US" sz="3600" b="1" spc="-225" dirty="0">
                  <a:solidFill>
                    <a:srgbClr val="FFFFFF"/>
                  </a:solidFill>
                  <a:latin typeface="Arial" panose="020B0604020202020204" pitchFamily="34" charset="0"/>
                  <a:cs typeface="Arial" panose="020B0604020202020204" pitchFamily="34" charset="0"/>
                </a:rPr>
                <a:t>1.5 Million</a:t>
              </a:r>
              <a:r>
                <a:rPr lang="en-US" sz="4800" b="1" spc="-225" dirty="0">
                  <a:solidFill>
                    <a:srgbClr val="FFFFFF"/>
                  </a:solidFill>
                  <a:latin typeface="Arial" panose="020B0604020202020204" pitchFamily="34" charset="0"/>
                  <a:cs typeface="Arial" panose="020B0604020202020204" pitchFamily="34" charset="0"/>
                </a:rPr>
                <a:t/>
              </a:r>
              <a:br>
                <a:rPr lang="en-US" sz="4800" b="1" spc="-225" dirty="0">
                  <a:solidFill>
                    <a:srgbClr val="FFFFFF"/>
                  </a:solidFill>
                  <a:latin typeface="Arial" panose="020B0604020202020204" pitchFamily="34" charset="0"/>
                  <a:cs typeface="Arial" panose="020B0604020202020204" pitchFamily="34" charset="0"/>
                </a:rPr>
              </a:br>
              <a:r>
                <a:rPr lang="en-US" sz="2000" dirty="0">
                  <a:solidFill>
                    <a:srgbClr val="FFFFFF"/>
                  </a:solidFill>
                  <a:latin typeface="Arial" panose="020B0604020202020204" pitchFamily="34" charset="0"/>
                  <a:cs typeface="Arial" panose="020B0604020202020204" pitchFamily="34" charset="0"/>
                </a:rPr>
                <a:t>Processors</a:t>
              </a:r>
            </a:p>
          </p:txBody>
        </p:sp>
        <p:sp>
          <p:nvSpPr>
            <p:cNvPr id="11" name="Rectangle 14"/>
            <p:cNvSpPr>
              <a:spLocks noChangeArrowheads="1"/>
            </p:cNvSpPr>
            <p:nvPr/>
          </p:nvSpPr>
          <p:spPr bwMode="auto">
            <a:xfrm>
              <a:off x="8272472" y="2792305"/>
              <a:ext cx="1299092" cy="1501982"/>
            </a:xfrm>
            <a:prstGeom prst="rect">
              <a:avLst/>
            </a:prstGeom>
            <a:noFill/>
            <a:ln>
              <a:noFill/>
            </a:ln>
            <a:extLst/>
          </p:spPr>
          <p:txBody>
            <a:bodyPr wrap="none" lIns="0" tIns="0" rIns="0" bIns="0" anchor="ctr" anchorCtr="0">
              <a:spAutoFit/>
            </a:bodyPr>
            <a:lstStyle/>
            <a:p>
              <a:pPr algn="ctr" defTabSz="1960161"/>
              <a:r>
                <a:rPr lang="en-US" sz="3600" b="1" spc="-225" dirty="0" smtClean="0">
                  <a:solidFill>
                    <a:srgbClr val="FFFFFF"/>
                  </a:solidFill>
                  <a:latin typeface="Arial" panose="020B0604020202020204" pitchFamily="34" charset="0"/>
                  <a:cs typeface="Arial" panose="020B0604020202020204" pitchFamily="34" charset="0"/>
                </a:rPr>
                <a:t>1500X</a:t>
              </a:r>
              <a:r>
                <a:rPr lang="en-US" sz="3600" b="1" spc="-225" dirty="0">
                  <a:solidFill>
                    <a:srgbClr val="FFFFFF"/>
                  </a:solidFill>
                  <a:latin typeface="Arial" panose="020B0604020202020204" pitchFamily="34" charset="0"/>
                  <a:cs typeface="Arial" panose="020B0604020202020204" pitchFamily="34" charset="0"/>
                </a:rPr>
                <a:t/>
              </a:r>
              <a:br>
                <a:rPr lang="en-US" sz="3600" b="1" spc="-225" dirty="0">
                  <a:solidFill>
                    <a:srgbClr val="FFFFFF"/>
                  </a:solidFill>
                  <a:latin typeface="Arial" panose="020B0604020202020204" pitchFamily="34" charset="0"/>
                  <a:cs typeface="Arial" panose="020B0604020202020204" pitchFamily="34" charset="0"/>
                </a:rPr>
              </a:br>
              <a:r>
                <a:rPr lang="en-US" sz="2000" dirty="0" smtClean="0">
                  <a:solidFill>
                    <a:srgbClr val="FFFFFF"/>
                  </a:solidFill>
                  <a:latin typeface="Arial" panose="020B0604020202020204" pitchFamily="34" charset="0"/>
                  <a:cs typeface="Arial" panose="020B0604020202020204" pitchFamily="34" charset="0"/>
                </a:rPr>
                <a:t>Slower</a:t>
              </a:r>
              <a:endParaRPr lang="en-US" sz="2000" dirty="0">
                <a:solidFill>
                  <a:srgbClr val="FFFFFF"/>
                </a:solidFill>
                <a:latin typeface="Arial" panose="020B0604020202020204" pitchFamily="34" charset="0"/>
                <a:cs typeface="Arial" panose="020B0604020202020204" pitchFamily="34" charset="0"/>
              </a:endParaRPr>
            </a:p>
          </p:txBody>
        </p:sp>
      </p:grpSp>
      <p:sp>
        <p:nvSpPr>
          <p:cNvPr id="12" name="TextBox 11"/>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
        <p:nvSpPr>
          <p:cNvPr id="13" name="Rectangle 12"/>
          <p:cNvSpPr/>
          <p:nvPr/>
        </p:nvSpPr>
        <p:spPr>
          <a:xfrm>
            <a:off x="320727" y="183320"/>
            <a:ext cx="3626564" cy="461665"/>
          </a:xfrm>
          <a:prstGeom prst="rect">
            <a:avLst/>
          </a:prstGeom>
        </p:spPr>
        <p:txBody>
          <a:bodyPr wrap="none">
            <a:spAutoFit/>
          </a:bodyPr>
          <a:lstStyle/>
          <a:p>
            <a:pPr eaLnBrk="1" hangingPunct="1"/>
            <a:r>
              <a:rPr lang="en-US" sz="2400" b="1" dirty="0" smtClean="0">
                <a:solidFill>
                  <a:srgbClr val="FEC721"/>
                </a:solidFill>
              </a:rPr>
              <a:t>Computer ‘brain power’</a:t>
            </a:r>
            <a:endParaRPr lang="en-US" sz="2400" b="1" dirty="0" smtClean="0">
              <a:solidFill>
                <a:srgbClr val="FEC721"/>
              </a:solidFill>
            </a:endParaRPr>
          </a:p>
        </p:txBody>
      </p:sp>
    </p:spTree>
    <p:extLst>
      <p:ext uri="{BB962C8B-B14F-4D97-AF65-F5344CB8AC3E}">
        <p14:creationId xmlns:p14="http://schemas.microsoft.com/office/powerpoint/2010/main" val="198414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17</a:t>
            </a:fld>
            <a:endParaRPr lang="en-US" altLang="en-US"/>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
          <a:stretch/>
        </p:blipFill>
        <p:spPr bwMode="auto">
          <a:xfrm>
            <a:off x="11625" y="692305"/>
            <a:ext cx="9132376" cy="385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0" y="3575578"/>
            <a:ext cx="9133482" cy="1134802"/>
            <a:chOff x="897732" y="2590800"/>
            <a:chExt cx="9750531" cy="1981200"/>
          </a:xfrm>
        </p:grpSpPr>
        <p:sp>
          <p:nvSpPr>
            <p:cNvPr id="8" name="Rectangle 7"/>
            <p:cNvSpPr/>
            <p:nvPr/>
          </p:nvSpPr>
          <p:spPr>
            <a:xfrm>
              <a:off x="897732" y="2590800"/>
              <a:ext cx="9750531" cy="1981200"/>
            </a:xfrm>
            <a:prstGeom prst="rect">
              <a:avLst/>
            </a:prstGeom>
            <a:solidFill>
              <a:srgbClr val="000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12"/>
            <p:cNvSpPr>
              <a:spLocks noChangeArrowheads="1"/>
            </p:cNvSpPr>
            <p:nvPr/>
          </p:nvSpPr>
          <p:spPr bwMode="auto">
            <a:xfrm>
              <a:off x="1292172" y="2817899"/>
              <a:ext cx="2205090" cy="1450800"/>
            </a:xfrm>
            <a:prstGeom prst="rect">
              <a:avLst/>
            </a:prstGeom>
            <a:noFill/>
            <a:ln>
              <a:noFill/>
            </a:ln>
            <a:extLst/>
          </p:spPr>
          <p:txBody>
            <a:bodyPr wrap="none" lIns="0" tIns="0" rIns="0" bIns="0" anchor="ctr" anchorCtr="0">
              <a:spAutoFit/>
            </a:bodyPr>
            <a:lstStyle/>
            <a:p>
              <a:pPr algn="ctr" defTabSz="1960161"/>
              <a:r>
                <a:rPr lang="en-US" sz="3600" b="1" spc="-225" dirty="0" smtClean="0">
                  <a:solidFill>
                    <a:srgbClr val="FFFFFF"/>
                  </a:solidFill>
                  <a:latin typeface="Arial" panose="020B0604020202020204" pitchFamily="34" charset="0"/>
                  <a:cs typeface="Arial" panose="020B0604020202020204" pitchFamily="34" charset="0"/>
                </a:rPr>
                <a:t>100 </a:t>
              </a:r>
              <a:r>
                <a:rPr lang="en-US" sz="3600" b="1" spc="-225" dirty="0">
                  <a:solidFill>
                    <a:srgbClr val="FFFFFF"/>
                  </a:solidFill>
                  <a:latin typeface="Arial" panose="020B0604020202020204" pitchFamily="34" charset="0"/>
                  <a:cs typeface="Arial" panose="020B0604020202020204" pitchFamily="34" charset="0"/>
                </a:rPr>
                <a:t>Trillion</a:t>
              </a:r>
              <a:r>
                <a:rPr lang="en-US" sz="3600" spc="-225" dirty="0">
                  <a:solidFill>
                    <a:srgbClr val="FFFFFF"/>
                  </a:solidFill>
                  <a:latin typeface="Arial" panose="020B0604020202020204" pitchFamily="34" charset="0"/>
                  <a:cs typeface="Arial" panose="020B0604020202020204" pitchFamily="34" charset="0"/>
                </a:rPr>
                <a:t> </a:t>
              </a:r>
              <a:r>
                <a:rPr lang="en-US" sz="1800" spc="-225" dirty="0">
                  <a:solidFill>
                    <a:srgbClr val="FFFFFF"/>
                  </a:solidFill>
                  <a:latin typeface="Arial" panose="020B0604020202020204" pitchFamily="34" charset="0"/>
                  <a:cs typeface="Arial" panose="020B0604020202020204" pitchFamily="34" charset="0"/>
                </a:rPr>
                <a:t/>
              </a:r>
              <a:br>
                <a:rPr lang="en-US" sz="1800" spc="-225"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Synapses</a:t>
              </a:r>
              <a:endParaRPr lang="en-US" sz="2400" dirty="0">
                <a:solidFill>
                  <a:srgbClr val="FFFFFF"/>
                </a:solidFill>
                <a:latin typeface="Arial" panose="020B0604020202020204" pitchFamily="34" charset="0"/>
                <a:cs typeface="Arial" panose="020B0604020202020204" pitchFamily="34" charset="0"/>
              </a:endParaRPr>
            </a:p>
          </p:txBody>
        </p:sp>
        <p:sp>
          <p:nvSpPr>
            <p:cNvPr id="10" name="Rectangle 14"/>
            <p:cNvSpPr>
              <a:spLocks noChangeArrowheads="1"/>
            </p:cNvSpPr>
            <p:nvPr/>
          </p:nvSpPr>
          <p:spPr bwMode="auto">
            <a:xfrm>
              <a:off x="4596969" y="2817899"/>
              <a:ext cx="2126157" cy="1450800"/>
            </a:xfrm>
            <a:prstGeom prst="rect">
              <a:avLst/>
            </a:prstGeom>
            <a:noFill/>
            <a:ln>
              <a:noFill/>
            </a:ln>
            <a:extLst/>
          </p:spPr>
          <p:txBody>
            <a:bodyPr wrap="none" lIns="0" tIns="0" rIns="0" bIns="0" anchor="ctr" anchorCtr="0">
              <a:spAutoFit/>
            </a:bodyPr>
            <a:lstStyle/>
            <a:p>
              <a:pPr algn="ctr" defTabSz="1960161"/>
              <a:r>
                <a:rPr lang="en-US" sz="3600" b="1" spc="-225" dirty="0">
                  <a:solidFill>
                    <a:srgbClr val="FFFFFF"/>
                  </a:solidFill>
                  <a:latin typeface="Arial" panose="020B0604020202020204" pitchFamily="34" charset="0"/>
                  <a:cs typeface="Arial" panose="020B0604020202020204" pitchFamily="34" charset="0"/>
                </a:rPr>
                <a:t>100 Billion</a:t>
              </a:r>
              <a:r>
                <a:rPr lang="en-US" sz="4400" b="1" spc="-225" dirty="0">
                  <a:solidFill>
                    <a:srgbClr val="FFFFFF"/>
                  </a:solidFill>
                  <a:latin typeface="Arial" panose="020B0604020202020204" pitchFamily="34" charset="0"/>
                  <a:cs typeface="Arial" panose="020B0604020202020204" pitchFamily="34" charset="0"/>
                </a:rPr>
                <a:t/>
              </a:r>
              <a:br>
                <a:rPr lang="en-US" sz="4400" b="1" spc="-225"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Neurons</a:t>
              </a:r>
            </a:p>
          </p:txBody>
        </p:sp>
        <p:sp>
          <p:nvSpPr>
            <p:cNvPr id="11" name="Rectangle 23"/>
            <p:cNvSpPr>
              <a:spLocks noChangeArrowheads="1"/>
            </p:cNvSpPr>
            <p:nvPr/>
          </p:nvSpPr>
          <p:spPr bwMode="auto">
            <a:xfrm>
              <a:off x="8055795" y="2817899"/>
              <a:ext cx="1766984" cy="1450800"/>
            </a:xfrm>
            <a:prstGeom prst="rect">
              <a:avLst/>
            </a:prstGeom>
            <a:noFill/>
            <a:ln>
              <a:noFill/>
            </a:ln>
            <a:extLst/>
          </p:spPr>
          <p:txBody>
            <a:bodyPr wrap="none" lIns="0" tIns="0" rIns="0" bIns="0" anchor="ctr" anchorCtr="0">
              <a:spAutoFit/>
            </a:bodyPr>
            <a:lstStyle/>
            <a:p>
              <a:pPr algn="ctr" defTabSz="1960161"/>
              <a:r>
                <a:rPr lang="en-US" sz="1800" dirty="0">
                  <a:solidFill>
                    <a:srgbClr val="FFFFFF"/>
                  </a:solidFill>
                  <a:latin typeface="Arial" panose="020B0604020202020204" pitchFamily="34" charset="0"/>
                  <a:cs typeface="Arial" panose="020B0604020202020204" pitchFamily="34" charset="0"/>
                </a:rPr>
                <a:t>C</a:t>
              </a:r>
              <a:r>
                <a:rPr lang="en-US" sz="1800" dirty="0" smtClean="0">
                  <a:solidFill>
                    <a:srgbClr val="FFFFFF"/>
                  </a:solidFill>
                  <a:latin typeface="Arial" panose="020B0604020202020204" pitchFamily="34" charset="0"/>
                  <a:cs typeface="Arial" panose="020B0604020202020204" pitchFamily="34" charset="0"/>
                </a:rPr>
                <a:t>onsuming </a:t>
              </a:r>
              <a:r>
                <a:rPr lang="en-US" sz="1800" dirty="0">
                  <a:solidFill>
                    <a:srgbClr val="FFFFFF"/>
                  </a:solidFill>
                  <a:latin typeface="Arial" panose="020B0604020202020204" pitchFamily="34" charset="0"/>
                  <a:cs typeface="Arial" panose="020B0604020202020204" pitchFamily="34" charset="0"/>
                </a:rPr>
                <a:t>only  </a:t>
              </a:r>
              <a:br>
                <a:rPr lang="en-US" sz="1800" dirty="0">
                  <a:solidFill>
                    <a:srgbClr val="FFFFFF"/>
                  </a:solidFill>
                  <a:latin typeface="Arial" panose="020B0604020202020204" pitchFamily="34" charset="0"/>
                  <a:cs typeface="Arial" panose="020B0604020202020204" pitchFamily="34" charset="0"/>
                </a:rPr>
              </a:br>
              <a:r>
                <a:rPr lang="en-US" sz="3600" b="1" spc="-225" dirty="0">
                  <a:solidFill>
                    <a:srgbClr val="FFFFFF"/>
                  </a:solidFill>
                  <a:latin typeface="Arial" panose="020B0604020202020204" pitchFamily="34" charset="0"/>
                  <a:cs typeface="Arial" panose="020B0604020202020204" pitchFamily="34" charset="0"/>
                </a:rPr>
                <a:t>20 </a:t>
              </a:r>
              <a:r>
                <a:rPr lang="en-US" sz="3600" b="1" spc="-225" dirty="0" smtClean="0">
                  <a:solidFill>
                    <a:srgbClr val="FFFFFF"/>
                  </a:solidFill>
                  <a:latin typeface="Arial" panose="020B0604020202020204" pitchFamily="34" charset="0"/>
                  <a:cs typeface="Arial" panose="020B0604020202020204" pitchFamily="34" charset="0"/>
                </a:rPr>
                <a:t>Watts</a:t>
              </a:r>
              <a:endParaRPr lang="en-US" sz="3600" spc="-225" dirty="0">
                <a:solidFill>
                  <a:srgbClr val="FFFFFF"/>
                </a:solidFill>
                <a:latin typeface="Arial" panose="020B0604020202020204" pitchFamily="34" charset="0"/>
                <a:ea typeface="ＭＳ Ｐゴシック" charset="0"/>
                <a:cs typeface="Arial" panose="020B0604020202020204" pitchFamily="34" charset="0"/>
              </a:endParaRPr>
            </a:p>
          </p:txBody>
        </p:sp>
      </p:grpSp>
      <p:sp>
        <p:nvSpPr>
          <p:cNvPr id="12" name="Rectangle 11"/>
          <p:cNvSpPr/>
          <p:nvPr/>
        </p:nvSpPr>
        <p:spPr>
          <a:xfrm>
            <a:off x="320727" y="183320"/>
            <a:ext cx="3223058" cy="461665"/>
          </a:xfrm>
          <a:prstGeom prst="rect">
            <a:avLst/>
          </a:prstGeom>
        </p:spPr>
        <p:txBody>
          <a:bodyPr wrap="none">
            <a:spAutoFit/>
          </a:bodyPr>
          <a:lstStyle/>
          <a:p>
            <a:pPr eaLnBrk="1" hangingPunct="1"/>
            <a:r>
              <a:rPr lang="en-US" sz="2400" b="1" dirty="0" smtClean="0">
                <a:solidFill>
                  <a:srgbClr val="FEC721"/>
                </a:solidFill>
              </a:rPr>
              <a:t>Human ‘brain power’</a:t>
            </a:r>
            <a:endParaRPr lang="en-US" sz="2400" b="1" dirty="0" smtClean="0">
              <a:solidFill>
                <a:srgbClr val="FEC721"/>
              </a:solidFill>
            </a:endParaRPr>
          </a:p>
        </p:txBody>
      </p:sp>
    </p:spTree>
    <p:extLst>
      <p:ext uri="{BB962C8B-B14F-4D97-AF65-F5344CB8AC3E}">
        <p14:creationId xmlns:p14="http://schemas.microsoft.com/office/powerpoint/2010/main" val="111643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6735321" y="1883872"/>
            <a:ext cx="2408679" cy="14765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11" name="Rectangle 10"/>
          <p:cNvSpPr/>
          <p:nvPr/>
        </p:nvSpPr>
        <p:spPr bwMode="auto">
          <a:xfrm>
            <a:off x="0" y="1115712"/>
            <a:ext cx="6632687" cy="307840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5" name="Slide Number Placeholder 4"/>
          <p:cNvSpPr>
            <a:spLocks noGrp="1"/>
          </p:cNvSpPr>
          <p:nvPr>
            <p:ph type="sldNum" sz="quarter" idx="14"/>
          </p:nvPr>
        </p:nvSpPr>
        <p:spPr/>
        <p:txBody>
          <a:bodyPr/>
          <a:lstStyle/>
          <a:p>
            <a:fld id="{429CBAC5-D2FB-F240-B1AC-942B4B721F25}" type="slidenum">
              <a:rPr lang="en-US" altLang="en-US" smtClean="0"/>
              <a:pPr/>
              <a:t>18</a:t>
            </a:fld>
            <a:endParaRPr lang="en-US" altLang="en-US"/>
          </a:p>
        </p:txBody>
      </p:sp>
      <p:sp>
        <p:nvSpPr>
          <p:cNvPr id="6" name="Rectangle 5"/>
          <p:cNvSpPr/>
          <p:nvPr/>
        </p:nvSpPr>
        <p:spPr>
          <a:xfrm>
            <a:off x="320727" y="183320"/>
            <a:ext cx="2509972" cy="461665"/>
          </a:xfrm>
          <a:prstGeom prst="rect">
            <a:avLst/>
          </a:prstGeom>
        </p:spPr>
        <p:txBody>
          <a:bodyPr wrap="none">
            <a:spAutoFit/>
          </a:bodyPr>
          <a:lstStyle/>
          <a:p>
            <a:pPr eaLnBrk="1" hangingPunct="1"/>
            <a:r>
              <a:rPr lang="en-US" sz="2400" b="1" dirty="0" smtClean="0">
                <a:solidFill>
                  <a:srgbClr val="3ABAFF"/>
                </a:solidFill>
              </a:rPr>
              <a:t>True North Chip</a:t>
            </a:r>
            <a:endParaRPr lang="en-US" sz="2400" b="1" dirty="0" smtClean="0">
              <a:solidFill>
                <a:srgbClr val="3ABAFF"/>
              </a:solidFill>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41" y="1206991"/>
            <a:ext cx="6099658" cy="289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0043" y="2042597"/>
            <a:ext cx="1397728" cy="1119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36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19</a:t>
            </a:fld>
            <a:endParaRPr lang="en-US" altLang="en-US"/>
          </a:p>
        </p:txBody>
      </p:sp>
      <p:grpSp>
        <p:nvGrpSpPr>
          <p:cNvPr id="7" name="Group 6"/>
          <p:cNvGrpSpPr/>
          <p:nvPr/>
        </p:nvGrpSpPr>
        <p:grpSpPr>
          <a:xfrm>
            <a:off x="-171008" y="0"/>
            <a:ext cx="9188788" cy="5234156"/>
            <a:chOff x="0" y="146304"/>
            <a:chExt cx="14439900" cy="8229600"/>
          </a:xfrm>
        </p:grpSpPr>
        <p:pic>
          <p:nvPicPr>
            <p:cNvPr id="8" name="Picture 2"/>
            <p:cNvPicPr>
              <a:picLocks noChangeAspect="1" noChangeArrowheads="1"/>
            </p:cNvPicPr>
            <p:nvPr/>
          </p:nvPicPr>
          <p:blipFill>
            <a:blip r:embed="rId2" cstate="print"/>
            <a:srcRect r="9" b="11"/>
            <a:stretch>
              <a:fillRect/>
            </a:stretch>
          </p:blipFill>
          <p:spPr bwMode="auto">
            <a:xfrm>
              <a:off x="0" y="146304"/>
              <a:ext cx="11210925" cy="8229600"/>
            </a:xfrm>
            <a:prstGeom prst="rect">
              <a:avLst/>
            </a:prstGeom>
            <a:noFill/>
            <a:ln w="9525">
              <a:noFill/>
              <a:miter lim="800000"/>
              <a:headEnd/>
              <a:tailEnd/>
            </a:ln>
            <a:effectLst/>
          </p:spPr>
        </p:pic>
        <p:pic>
          <p:nvPicPr>
            <p:cNvPr id="9" name="Picture 8" descr="HybridCloudCircle2.png"/>
            <p:cNvPicPr>
              <a:picLocks noChangeAspect="1"/>
            </p:cNvPicPr>
            <p:nvPr/>
          </p:nvPicPr>
          <p:blipFill>
            <a:blip r:embed="rId3" cstate="print"/>
            <a:stretch>
              <a:fillRect/>
            </a:stretch>
          </p:blipFill>
          <p:spPr>
            <a:xfrm>
              <a:off x="1627920" y="3011144"/>
              <a:ext cx="1073427" cy="1073427"/>
            </a:xfrm>
            <a:prstGeom prst="rect">
              <a:avLst/>
            </a:prstGeom>
          </p:spPr>
        </p:pic>
        <p:pic>
          <p:nvPicPr>
            <p:cNvPr id="10" name="Picture 9" descr="DataCurationCircle.png"/>
            <p:cNvPicPr>
              <a:picLocks noChangeAspect="1"/>
            </p:cNvPicPr>
            <p:nvPr/>
          </p:nvPicPr>
          <p:blipFill>
            <a:blip r:embed="rId4" cstate="print"/>
            <a:stretch>
              <a:fillRect/>
            </a:stretch>
          </p:blipFill>
          <p:spPr>
            <a:xfrm>
              <a:off x="3719981" y="4492487"/>
              <a:ext cx="1080052" cy="1080052"/>
            </a:xfrm>
            <a:prstGeom prst="rect">
              <a:avLst/>
            </a:prstGeom>
          </p:spPr>
        </p:pic>
        <p:pic>
          <p:nvPicPr>
            <p:cNvPr id="11" name="Picture 10" descr="ExaScaleCircle.png"/>
            <p:cNvPicPr>
              <a:picLocks noChangeAspect="1"/>
            </p:cNvPicPr>
            <p:nvPr/>
          </p:nvPicPr>
          <p:blipFill>
            <a:blip r:embed="rId5" cstate="print"/>
            <a:stretch>
              <a:fillRect/>
            </a:stretch>
          </p:blipFill>
          <p:spPr>
            <a:xfrm>
              <a:off x="9012813" y="3524333"/>
              <a:ext cx="1080051" cy="1080051"/>
            </a:xfrm>
            <a:prstGeom prst="rect">
              <a:avLst/>
            </a:prstGeom>
          </p:spPr>
        </p:pic>
        <p:sp>
          <p:nvSpPr>
            <p:cNvPr id="12" name="Rectangle 16"/>
            <p:cNvSpPr>
              <a:spLocks noChangeArrowheads="1"/>
            </p:cNvSpPr>
            <p:nvPr/>
          </p:nvSpPr>
          <p:spPr bwMode="auto">
            <a:xfrm>
              <a:off x="8369026" y="5346868"/>
              <a:ext cx="1831823" cy="1088805"/>
            </a:xfrm>
            <a:prstGeom prst="rect">
              <a:avLst/>
            </a:prstGeom>
            <a:noFill/>
            <a:ln w="9525">
              <a:noFill/>
              <a:miter lim="800000"/>
              <a:headEnd/>
              <a:tailEnd/>
            </a:ln>
          </p:spPr>
          <p:txBody>
            <a:bodyPr wrap="square" lIns="0" tIns="0" rIns="0" bIns="0" anchor="ctr">
              <a:spAutoFit/>
            </a:bodyPr>
            <a:lstStyle/>
            <a:p>
              <a:pPr defTabSz="1088745"/>
              <a:r>
                <a:rPr lang="en-US" sz="1500" b="0" dirty="0">
                  <a:solidFill>
                    <a:schemeClr val="bg1"/>
                  </a:solidFill>
                  <a:latin typeface="Arial"/>
                  <a:ea typeface="ＭＳ Ｐゴシック"/>
                  <a:cs typeface="Arial"/>
                </a:rPr>
                <a:t>Advanced</a:t>
              </a:r>
              <a:br>
                <a:rPr lang="en-US" sz="1500" b="0" dirty="0">
                  <a:solidFill>
                    <a:schemeClr val="bg1"/>
                  </a:solidFill>
                  <a:latin typeface="Arial"/>
                  <a:ea typeface="ＭＳ Ｐゴシック"/>
                  <a:cs typeface="Arial"/>
                </a:rPr>
              </a:br>
              <a:r>
                <a:rPr lang="en-US" sz="1500" b="0" dirty="0">
                  <a:solidFill>
                    <a:schemeClr val="bg1"/>
                  </a:solidFill>
                  <a:latin typeface="Arial"/>
                  <a:ea typeface="ＭＳ Ｐゴシック"/>
                  <a:cs typeface="Arial"/>
                </a:rPr>
                <a:t>Image Recognition</a:t>
              </a:r>
            </a:p>
          </p:txBody>
        </p:sp>
        <p:grpSp>
          <p:nvGrpSpPr>
            <p:cNvPr id="13" name="Group 149"/>
            <p:cNvGrpSpPr>
              <a:grpSpLocks/>
            </p:cNvGrpSpPr>
            <p:nvPr/>
          </p:nvGrpSpPr>
          <p:grpSpPr bwMode="auto">
            <a:xfrm>
              <a:off x="7064366" y="5330618"/>
              <a:ext cx="1104612" cy="1101438"/>
              <a:chOff x="5621" y="3654"/>
              <a:chExt cx="943" cy="942"/>
            </a:xfrm>
          </p:grpSpPr>
          <p:pic>
            <p:nvPicPr>
              <p:cNvPr id="60" name="Picture 150"/>
              <p:cNvPicPr>
                <a:picLocks noChangeAspect="1" noChangeArrowheads="1"/>
              </p:cNvPicPr>
              <p:nvPr/>
            </p:nvPicPr>
            <p:blipFill>
              <a:blip r:embed="rId6" cstate="print"/>
              <a:srcRect/>
              <a:stretch>
                <a:fillRect/>
              </a:stretch>
            </p:blipFill>
            <p:spPr bwMode="auto">
              <a:xfrm>
                <a:off x="5621" y="3656"/>
                <a:ext cx="939" cy="939"/>
              </a:xfrm>
              <a:prstGeom prst="rect">
                <a:avLst/>
              </a:prstGeom>
              <a:noFill/>
              <a:ln w="9525">
                <a:noFill/>
                <a:miter lim="800000"/>
                <a:headEnd/>
                <a:tailEnd/>
              </a:ln>
            </p:spPr>
          </p:pic>
          <p:sp>
            <p:nvSpPr>
              <p:cNvPr id="61" name="Oval 151"/>
              <p:cNvSpPr>
                <a:spLocks noChangeArrowheads="1"/>
              </p:cNvSpPr>
              <p:nvPr/>
            </p:nvSpPr>
            <p:spPr bwMode="auto">
              <a:xfrm>
                <a:off x="5623" y="3654"/>
                <a:ext cx="941" cy="942"/>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sz="2200" b="0" dirty="0">
                  <a:solidFill>
                    <a:schemeClr val="bg1"/>
                  </a:solidFill>
                  <a:latin typeface="Arial"/>
                  <a:ea typeface="ＭＳ Ｐゴシック"/>
                  <a:cs typeface="Arial"/>
                </a:endParaRPr>
              </a:p>
            </p:txBody>
          </p:sp>
        </p:grpSp>
        <p:grpSp>
          <p:nvGrpSpPr>
            <p:cNvPr id="14" name="Group 81"/>
            <p:cNvGrpSpPr>
              <a:grpSpLocks/>
            </p:cNvGrpSpPr>
            <p:nvPr/>
          </p:nvGrpSpPr>
          <p:grpSpPr bwMode="auto">
            <a:xfrm>
              <a:off x="1160548" y="5563179"/>
              <a:ext cx="1114135" cy="1123657"/>
              <a:chOff x="3541" y="1703"/>
              <a:chExt cx="952" cy="958"/>
            </a:xfrm>
          </p:grpSpPr>
          <p:pic>
            <p:nvPicPr>
              <p:cNvPr id="58" name="Picture 82"/>
              <p:cNvPicPr>
                <a:picLocks noChangeAspect="1" noChangeArrowheads="1"/>
              </p:cNvPicPr>
              <p:nvPr/>
            </p:nvPicPr>
            <p:blipFill>
              <a:blip r:embed="rId7" cstate="print"/>
              <a:srcRect/>
              <a:stretch>
                <a:fillRect/>
              </a:stretch>
            </p:blipFill>
            <p:spPr bwMode="auto">
              <a:xfrm>
                <a:off x="3541" y="1707"/>
                <a:ext cx="952" cy="954"/>
              </a:xfrm>
              <a:prstGeom prst="rect">
                <a:avLst/>
              </a:prstGeom>
              <a:noFill/>
              <a:ln w="9525">
                <a:noFill/>
                <a:miter lim="800000"/>
                <a:headEnd/>
                <a:tailEnd/>
              </a:ln>
            </p:spPr>
          </p:pic>
          <p:sp>
            <p:nvSpPr>
              <p:cNvPr id="59" name="Oval 83"/>
              <p:cNvSpPr>
                <a:spLocks noChangeArrowheads="1"/>
              </p:cNvSpPr>
              <p:nvPr/>
            </p:nvSpPr>
            <p:spPr bwMode="auto">
              <a:xfrm>
                <a:off x="3547" y="1703"/>
                <a:ext cx="941" cy="942"/>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sz="2200" b="0" dirty="0">
                  <a:solidFill>
                    <a:schemeClr val="bg1"/>
                  </a:solidFill>
                  <a:latin typeface="Arial"/>
                  <a:ea typeface="ＭＳ Ｐゴシック"/>
                  <a:cs typeface="Arial"/>
                </a:endParaRPr>
              </a:p>
            </p:txBody>
          </p:sp>
        </p:grpSp>
        <p:sp>
          <p:nvSpPr>
            <p:cNvPr id="15" name="Rectangle 16"/>
            <p:cNvSpPr>
              <a:spLocks noChangeArrowheads="1"/>
            </p:cNvSpPr>
            <p:nvPr/>
          </p:nvSpPr>
          <p:spPr bwMode="auto">
            <a:xfrm>
              <a:off x="570998" y="4712854"/>
              <a:ext cx="1818515" cy="725870"/>
            </a:xfrm>
            <a:prstGeom prst="rect">
              <a:avLst/>
            </a:prstGeom>
            <a:noFill/>
            <a:ln w="9525">
              <a:noFill/>
              <a:miter lim="800000"/>
              <a:headEnd/>
              <a:tailEnd/>
            </a:ln>
          </p:spPr>
          <p:txBody>
            <a:bodyPr wrap="square" lIns="0" tIns="0" rIns="0" bIns="0" anchor="ctr">
              <a:spAutoFit/>
            </a:bodyPr>
            <a:lstStyle/>
            <a:p>
              <a:pPr defTabSz="1088745"/>
              <a:r>
                <a:rPr lang="en-US" sz="1500" b="0" dirty="0">
                  <a:solidFill>
                    <a:schemeClr val="bg1"/>
                  </a:solidFill>
                  <a:latin typeface="Arial"/>
                  <a:ea typeface="ＭＳ Ｐゴシック"/>
                  <a:cs typeface="Arial"/>
                </a:rPr>
                <a:t>Personality</a:t>
              </a:r>
            </a:p>
            <a:p>
              <a:pPr defTabSz="1088745"/>
              <a:r>
                <a:rPr lang="en-US" sz="1500" b="0" dirty="0">
                  <a:solidFill>
                    <a:schemeClr val="bg1"/>
                  </a:solidFill>
                  <a:latin typeface="Arial"/>
                  <a:ea typeface="ＭＳ Ｐゴシック"/>
                  <a:cs typeface="Arial"/>
                </a:rPr>
                <a:t>Analytics</a:t>
              </a:r>
            </a:p>
          </p:txBody>
        </p:sp>
        <p:sp>
          <p:nvSpPr>
            <p:cNvPr id="16" name="Rectangle 16"/>
            <p:cNvSpPr>
              <a:spLocks noChangeArrowheads="1"/>
            </p:cNvSpPr>
            <p:nvPr/>
          </p:nvSpPr>
          <p:spPr bwMode="auto">
            <a:xfrm>
              <a:off x="1436721" y="1572261"/>
              <a:ext cx="2223508" cy="1088805"/>
            </a:xfrm>
            <a:prstGeom prst="rect">
              <a:avLst/>
            </a:prstGeom>
            <a:noFill/>
            <a:ln w="9525">
              <a:noFill/>
              <a:miter lim="800000"/>
              <a:headEnd/>
              <a:tailEnd/>
            </a:ln>
          </p:spPr>
          <p:txBody>
            <a:bodyPr lIns="0" tIns="0" rIns="0" bIns="0" anchor="ctr">
              <a:spAutoFit/>
            </a:bodyPr>
            <a:lstStyle/>
            <a:p>
              <a:pPr algn="r" defTabSz="1088745"/>
              <a:r>
                <a:rPr lang="en-US" sz="1500" b="0" dirty="0">
                  <a:solidFill>
                    <a:schemeClr val="bg1"/>
                  </a:solidFill>
                  <a:latin typeface="Arial"/>
                  <a:ea typeface="ＭＳ Ｐゴシック"/>
                  <a:cs typeface="Arial"/>
                </a:rPr>
                <a:t>Symbiotic Cognitive</a:t>
              </a:r>
              <a:br>
                <a:rPr lang="en-US" sz="1500" b="0" dirty="0">
                  <a:solidFill>
                    <a:schemeClr val="bg1"/>
                  </a:solidFill>
                  <a:latin typeface="Arial"/>
                  <a:ea typeface="ＭＳ Ｐゴシック"/>
                  <a:cs typeface="Arial"/>
                </a:rPr>
              </a:br>
              <a:r>
                <a:rPr lang="en-US" sz="1500" b="0" dirty="0">
                  <a:solidFill>
                    <a:schemeClr val="bg1"/>
                  </a:solidFill>
                  <a:latin typeface="Arial"/>
                  <a:ea typeface="ＭＳ Ｐゴシック"/>
                  <a:cs typeface="Arial"/>
                </a:rPr>
                <a:t>Platforms</a:t>
              </a:r>
            </a:p>
          </p:txBody>
        </p:sp>
        <p:sp>
          <p:nvSpPr>
            <p:cNvPr id="17" name="Oval 49"/>
            <p:cNvSpPr>
              <a:spLocks noChangeArrowheads="1"/>
            </p:cNvSpPr>
            <p:nvPr/>
          </p:nvSpPr>
          <p:spPr bwMode="auto">
            <a:xfrm>
              <a:off x="1615501" y="2995723"/>
              <a:ext cx="1098264" cy="1104269"/>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sz="2200" b="0" dirty="0">
                <a:solidFill>
                  <a:schemeClr val="bg1"/>
                </a:solidFill>
                <a:latin typeface="Arial"/>
                <a:ea typeface="ＭＳ Ｐゴシック"/>
                <a:cs typeface="Arial"/>
              </a:endParaRPr>
            </a:p>
          </p:txBody>
        </p:sp>
        <p:sp>
          <p:nvSpPr>
            <p:cNvPr id="18" name="Rectangle 16"/>
            <p:cNvSpPr>
              <a:spLocks noChangeArrowheads="1"/>
            </p:cNvSpPr>
            <p:nvPr/>
          </p:nvSpPr>
          <p:spPr bwMode="auto">
            <a:xfrm>
              <a:off x="11530503" y="1477033"/>
              <a:ext cx="2309686" cy="1088805"/>
            </a:xfrm>
            <a:prstGeom prst="rect">
              <a:avLst/>
            </a:prstGeom>
            <a:noFill/>
            <a:ln w="9525">
              <a:noFill/>
              <a:miter lim="800000"/>
              <a:headEnd/>
              <a:tailEnd/>
            </a:ln>
          </p:spPr>
          <p:txBody>
            <a:bodyPr wrap="square" lIns="0" tIns="0" rIns="0" bIns="0" anchor="ctr">
              <a:spAutoFit/>
            </a:bodyPr>
            <a:lstStyle/>
            <a:p>
              <a:pPr defTabSz="1088745"/>
              <a:r>
                <a:rPr lang="en-US" sz="1500" b="0" dirty="0">
                  <a:solidFill>
                    <a:schemeClr val="bg1"/>
                  </a:solidFill>
                  <a:latin typeface="Arial"/>
                  <a:ea typeface="ＭＳ Ｐゴシック"/>
                  <a:cs typeface="Arial"/>
                </a:rPr>
                <a:t>Neurosynaptic</a:t>
              </a:r>
            </a:p>
            <a:p>
              <a:pPr defTabSz="1088745"/>
              <a:r>
                <a:rPr lang="en-US" sz="1500" b="0" dirty="0">
                  <a:solidFill>
                    <a:schemeClr val="bg1"/>
                  </a:solidFill>
                  <a:latin typeface="Arial"/>
                  <a:ea typeface="ＭＳ Ｐゴシック"/>
                  <a:cs typeface="Arial"/>
                </a:rPr>
                <a:t>Brain-inspired</a:t>
              </a:r>
            </a:p>
            <a:p>
              <a:pPr defTabSz="1088745"/>
              <a:r>
                <a:rPr lang="en-US" sz="1500" b="0" dirty="0">
                  <a:solidFill>
                    <a:schemeClr val="bg1"/>
                  </a:solidFill>
                  <a:latin typeface="Arial"/>
                  <a:ea typeface="ＭＳ Ｐゴシック"/>
                  <a:cs typeface="Arial"/>
                </a:rPr>
                <a:t>Computing</a:t>
              </a:r>
            </a:p>
          </p:txBody>
        </p:sp>
        <p:grpSp>
          <p:nvGrpSpPr>
            <p:cNvPr id="19" name="Group 52"/>
            <p:cNvGrpSpPr>
              <a:grpSpLocks/>
            </p:cNvGrpSpPr>
            <p:nvPr/>
          </p:nvGrpSpPr>
          <p:grpSpPr bwMode="auto">
            <a:xfrm>
              <a:off x="10314796" y="1589747"/>
              <a:ext cx="1101438" cy="1101438"/>
              <a:chOff x="7247" y="956"/>
              <a:chExt cx="941" cy="942"/>
            </a:xfrm>
          </p:grpSpPr>
          <p:pic>
            <p:nvPicPr>
              <p:cNvPr id="56" name="Picture 53"/>
              <p:cNvPicPr>
                <a:picLocks noChangeAspect="1" noChangeArrowheads="1"/>
              </p:cNvPicPr>
              <p:nvPr/>
            </p:nvPicPr>
            <p:blipFill>
              <a:blip r:embed="rId8" cstate="print"/>
              <a:srcRect/>
              <a:stretch>
                <a:fillRect/>
              </a:stretch>
            </p:blipFill>
            <p:spPr bwMode="auto">
              <a:xfrm>
                <a:off x="7270" y="981"/>
                <a:ext cx="908" cy="905"/>
              </a:xfrm>
              <a:prstGeom prst="rect">
                <a:avLst/>
              </a:prstGeom>
              <a:noFill/>
              <a:ln w="9525">
                <a:noFill/>
                <a:miter lim="800000"/>
                <a:headEnd/>
                <a:tailEnd/>
              </a:ln>
            </p:spPr>
          </p:pic>
          <p:sp>
            <p:nvSpPr>
              <p:cNvPr id="57" name="Oval 54"/>
              <p:cNvSpPr>
                <a:spLocks noChangeArrowheads="1"/>
              </p:cNvSpPr>
              <p:nvPr/>
            </p:nvSpPr>
            <p:spPr bwMode="auto">
              <a:xfrm>
                <a:off x="7247" y="956"/>
                <a:ext cx="941" cy="942"/>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sz="2200" b="0" dirty="0">
                  <a:solidFill>
                    <a:schemeClr val="bg1"/>
                  </a:solidFill>
                  <a:latin typeface="Arial"/>
                  <a:ea typeface="ＭＳ Ｐゴシック"/>
                  <a:cs typeface="Arial"/>
                </a:endParaRPr>
              </a:p>
            </p:txBody>
          </p:sp>
        </p:grpSp>
        <p:sp>
          <p:nvSpPr>
            <p:cNvPr id="20" name="Rectangle 16"/>
            <p:cNvSpPr>
              <a:spLocks noChangeArrowheads="1"/>
            </p:cNvSpPr>
            <p:nvPr/>
          </p:nvSpPr>
          <p:spPr bwMode="auto">
            <a:xfrm>
              <a:off x="5948260" y="1632399"/>
              <a:ext cx="1825150" cy="1088805"/>
            </a:xfrm>
            <a:prstGeom prst="rect">
              <a:avLst/>
            </a:prstGeom>
            <a:noFill/>
            <a:ln w="9525">
              <a:noFill/>
              <a:miter lim="800000"/>
              <a:headEnd/>
              <a:tailEnd/>
            </a:ln>
          </p:spPr>
          <p:txBody>
            <a:bodyPr lIns="0" tIns="0" rIns="0" bIns="0" anchor="ctr">
              <a:spAutoFit/>
            </a:bodyPr>
            <a:lstStyle/>
            <a:p>
              <a:pPr defTabSz="1088745"/>
              <a:r>
                <a:rPr lang="en-US" sz="1500" b="0" dirty="0">
                  <a:solidFill>
                    <a:schemeClr val="bg1"/>
                  </a:solidFill>
                  <a:latin typeface="Arial"/>
                  <a:ea typeface="ＭＳ Ｐゴシック"/>
                  <a:cs typeface="Arial"/>
                </a:rPr>
                <a:t>Advanced Dialogue &amp; Reasoning</a:t>
              </a:r>
            </a:p>
          </p:txBody>
        </p:sp>
        <p:grpSp>
          <p:nvGrpSpPr>
            <p:cNvPr id="21" name="Group 65"/>
            <p:cNvGrpSpPr>
              <a:grpSpLocks/>
            </p:cNvGrpSpPr>
            <p:nvPr/>
          </p:nvGrpSpPr>
          <p:grpSpPr bwMode="auto">
            <a:xfrm>
              <a:off x="7561254" y="1710316"/>
              <a:ext cx="1098264" cy="1101438"/>
              <a:chOff x="7381" y="2849"/>
              <a:chExt cx="940" cy="942"/>
            </a:xfrm>
          </p:grpSpPr>
          <p:pic>
            <p:nvPicPr>
              <p:cNvPr id="54" name="Picture 63"/>
              <p:cNvPicPr>
                <a:picLocks noChangeAspect="1" noChangeArrowheads="1"/>
              </p:cNvPicPr>
              <p:nvPr/>
            </p:nvPicPr>
            <p:blipFill>
              <a:blip r:embed="rId9" cstate="print"/>
              <a:srcRect/>
              <a:stretch>
                <a:fillRect/>
              </a:stretch>
            </p:blipFill>
            <p:spPr bwMode="auto">
              <a:xfrm>
                <a:off x="7389" y="2856"/>
                <a:ext cx="924" cy="923"/>
              </a:xfrm>
              <a:prstGeom prst="rect">
                <a:avLst/>
              </a:prstGeom>
              <a:noFill/>
              <a:ln w="9525">
                <a:noFill/>
                <a:miter lim="800000"/>
                <a:headEnd/>
                <a:tailEnd/>
              </a:ln>
            </p:spPr>
          </p:pic>
          <p:sp>
            <p:nvSpPr>
              <p:cNvPr id="55" name="Oval 66"/>
              <p:cNvSpPr>
                <a:spLocks noChangeArrowheads="1"/>
              </p:cNvSpPr>
              <p:nvPr/>
            </p:nvSpPr>
            <p:spPr bwMode="auto">
              <a:xfrm>
                <a:off x="7381" y="2849"/>
                <a:ext cx="940" cy="942"/>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sz="2200" b="0" dirty="0">
                  <a:solidFill>
                    <a:schemeClr val="bg1"/>
                  </a:solidFill>
                  <a:latin typeface="Arial"/>
                  <a:ea typeface="ＭＳ Ｐゴシック"/>
                  <a:cs typeface="Arial"/>
                </a:endParaRPr>
              </a:p>
            </p:txBody>
          </p:sp>
        </p:grpSp>
        <p:sp>
          <p:nvSpPr>
            <p:cNvPr id="22" name="Rectangle 16"/>
            <p:cNvSpPr>
              <a:spLocks noChangeArrowheads="1"/>
            </p:cNvSpPr>
            <p:nvPr/>
          </p:nvSpPr>
          <p:spPr bwMode="auto">
            <a:xfrm>
              <a:off x="7054586" y="3470762"/>
              <a:ext cx="2088760" cy="1088805"/>
            </a:xfrm>
            <a:prstGeom prst="rect">
              <a:avLst/>
            </a:prstGeom>
            <a:noFill/>
            <a:ln w="9525">
              <a:noFill/>
              <a:miter lim="800000"/>
              <a:headEnd/>
              <a:tailEnd/>
            </a:ln>
          </p:spPr>
          <p:txBody>
            <a:bodyPr wrap="square" lIns="0" tIns="0" rIns="0" bIns="0" anchor="ctr">
              <a:spAutoFit/>
            </a:bodyPr>
            <a:lstStyle/>
            <a:p>
              <a:pPr defTabSz="1088745"/>
              <a:r>
                <a:rPr lang="en-US" sz="1500" b="0" dirty="0">
                  <a:solidFill>
                    <a:schemeClr val="bg1"/>
                  </a:solidFill>
                  <a:latin typeface="Arial"/>
                  <a:ea typeface="ＭＳ Ｐゴシック"/>
                  <a:cs typeface="Arial"/>
                </a:rPr>
                <a:t>Exascale</a:t>
              </a:r>
            </a:p>
            <a:p>
              <a:pPr defTabSz="1088745"/>
              <a:r>
                <a:rPr lang="en-US" sz="1500" b="0" dirty="0">
                  <a:solidFill>
                    <a:schemeClr val="bg1"/>
                  </a:solidFill>
                  <a:latin typeface="Arial"/>
                  <a:ea typeface="ＭＳ Ｐゴシック"/>
                  <a:cs typeface="Arial"/>
                </a:rPr>
                <a:t>Data-centric Systems</a:t>
              </a:r>
            </a:p>
          </p:txBody>
        </p:sp>
        <p:sp>
          <p:nvSpPr>
            <p:cNvPr id="23" name="Rectangle 79"/>
            <p:cNvSpPr>
              <a:spLocks noChangeArrowheads="1"/>
            </p:cNvSpPr>
            <p:nvPr/>
          </p:nvSpPr>
          <p:spPr bwMode="auto">
            <a:xfrm>
              <a:off x="12632138" y="4991076"/>
              <a:ext cx="1751943" cy="870994"/>
            </a:xfrm>
            <a:prstGeom prst="rect">
              <a:avLst/>
            </a:prstGeom>
            <a:noFill/>
            <a:ln w="19050">
              <a:noFill/>
              <a:miter lim="800000"/>
              <a:headEnd/>
              <a:tailEnd/>
            </a:ln>
            <a:effectLst>
              <a:prstShdw prst="shdw17" dist="17961" dir="2700000">
                <a:srgbClr val="808080">
                  <a:alpha val="74997"/>
                </a:srgbClr>
              </a:prstShdw>
            </a:effectLst>
          </p:spPr>
          <p:txBody>
            <a:bodyPr wrap="none" lIns="91408" tIns="45704" rIns="91408" bIns="45704">
              <a:spAutoFit/>
            </a:bodyPr>
            <a:lstStyle/>
            <a:p>
              <a:r>
                <a:rPr lang="en-US" sz="1500" b="0" dirty="0">
                  <a:solidFill>
                    <a:schemeClr val="bg1"/>
                  </a:solidFill>
                  <a:latin typeface="Arial"/>
                  <a:ea typeface="ＭＳ Ｐゴシック"/>
                  <a:cs typeface="Arial"/>
                </a:rPr>
                <a:t>Quantum</a:t>
              </a:r>
            </a:p>
            <a:p>
              <a:r>
                <a:rPr lang="en-US" sz="1500" b="0" dirty="0">
                  <a:solidFill>
                    <a:schemeClr val="bg1"/>
                  </a:solidFill>
                  <a:latin typeface="Arial"/>
                  <a:ea typeface="ＭＳ Ｐゴシック"/>
                  <a:cs typeface="Arial"/>
                </a:rPr>
                <a:t>Computing</a:t>
              </a:r>
            </a:p>
          </p:txBody>
        </p:sp>
        <p:sp>
          <p:nvSpPr>
            <p:cNvPr id="24" name="Rectangle 86"/>
            <p:cNvSpPr>
              <a:spLocks noChangeArrowheads="1"/>
            </p:cNvSpPr>
            <p:nvPr/>
          </p:nvSpPr>
          <p:spPr bwMode="auto">
            <a:xfrm>
              <a:off x="409858" y="3221248"/>
              <a:ext cx="1418943" cy="870994"/>
            </a:xfrm>
            <a:prstGeom prst="rect">
              <a:avLst/>
            </a:prstGeom>
            <a:noFill/>
            <a:ln w="19050">
              <a:noFill/>
              <a:miter lim="800000"/>
              <a:headEnd/>
              <a:tailEnd/>
            </a:ln>
            <a:effectLst>
              <a:prstShdw prst="shdw17" dist="17961" dir="2700000">
                <a:srgbClr val="808080">
                  <a:alpha val="74997"/>
                </a:srgbClr>
              </a:prstShdw>
            </a:effectLst>
          </p:spPr>
          <p:txBody>
            <a:bodyPr wrap="square" lIns="91408" tIns="45704" rIns="91408" bIns="45704">
              <a:spAutoFit/>
            </a:bodyPr>
            <a:lstStyle/>
            <a:p>
              <a:r>
                <a:rPr lang="en-US" sz="1500" b="0" dirty="0">
                  <a:solidFill>
                    <a:schemeClr val="bg1"/>
                  </a:solidFill>
                  <a:latin typeface="Arial"/>
                  <a:ea typeface="ＭＳ Ｐゴシック"/>
                  <a:cs typeface="Arial"/>
                </a:rPr>
                <a:t>Hybrid</a:t>
              </a:r>
              <a:br>
                <a:rPr lang="en-US" sz="1500" b="0" dirty="0">
                  <a:solidFill>
                    <a:schemeClr val="bg1"/>
                  </a:solidFill>
                  <a:latin typeface="Arial"/>
                  <a:ea typeface="ＭＳ Ｐゴシック"/>
                  <a:cs typeface="Arial"/>
                </a:rPr>
              </a:br>
              <a:r>
                <a:rPr lang="en-US" sz="1500" b="0" dirty="0">
                  <a:solidFill>
                    <a:schemeClr val="bg1"/>
                  </a:solidFill>
                  <a:latin typeface="Arial"/>
                  <a:ea typeface="ＭＳ Ｐゴシック"/>
                  <a:cs typeface="Arial"/>
                </a:rPr>
                <a:t>Cloud</a:t>
              </a:r>
            </a:p>
          </p:txBody>
        </p:sp>
        <p:sp>
          <p:nvSpPr>
            <p:cNvPr id="25" name="Rectangle 86"/>
            <p:cNvSpPr>
              <a:spLocks noChangeArrowheads="1"/>
            </p:cNvSpPr>
            <p:nvPr/>
          </p:nvSpPr>
          <p:spPr bwMode="auto">
            <a:xfrm>
              <a:off x="4527580" y="3053436"/>
              <a:ext cx="1599784" cy="870994"/>
            </a:xfrm>
            <a:prstGeom prst="rect">
              <a:avLst/>
            </a:prstGeom>
            <a:noFill/>
            <a:ln w="19050">
              <a:noFill/>
              <a:miter lim="800000"/>
              <a:headEnd/>
              <a:tailEnd/>
            </a:ln>
            <a:effectLst>
              <a:prstShdw prst="shdw17" dist="17961" dir="2700000">
                <a:srgbClr val="808080">
                  <a:alpha val="74997"/>
                </a:srgbClr>
              </a:prstShdw>
            </a:effectLst>
          </p:spPr>
          <p:txBody>
            <a:bodyPr lIns="91408" tIns="45704" rIns="91408" bIns="45704">
              <a:spAutoFit/>
            </a:bodyPr>
            <a:lstStyle/>
            <a:p>
              <a:r>
                <a:rPr lang="en-US" sz="1500" b="0" dirty="0">
                  <a:solidFill>
                    <a:schemeClr val="bg1"/>
                  </a:solidFill>
                  <a:latin typeface="Arial"/>
                  <a:ea typeface="ＭＳ Ｐゴシック"/>
                  <a:cs typeface="Arial"/>
                </a:rPr>
                <a:t>Physical</a:t>
              </a:r>
              <a:br>
                <a:rPr lang="en-US" sz="1500" b="0" dirty="0">
                  <a:solidFill>
                    <a:schemeClr val="bg1"/>
                  </a:solidFill>
                  <a:latin typeface="Arial"/>
                  <a:ea typeface="ＭＳ Ｐゴシック"/>
                  <a:cs typeface="Arial"/>
                </a:rPr>
              </a:br>
              <a:r>
                <a:rPr lang="en-US" sz="1500" b="0" dirty="0">
                  <a:solidFill>
                    <a:schemeClr val="bg1"/>
                  </a:solidFill>
                  <a:latin typeface="Arial"/>
                  <a:ea typeface="ＭＳ Ｐゴシック"/>
                  <a:cs typeface="Arial"/>
                </a:rPr>
                <a:t>Analytics</a:t>
              </a:r>
            </a:p>
          </p:txBody>
        </p:sp>
        <p:sp>
          <p:nvSpPr>
            <p:cNvPr id="26" name="Rectangle 86"/>
            <p:cNvSpPr>
              <a:spLocks noChangeArrowheads="1"/>
            </p:cNvSpPr>
            <p:nvPr/>
          </p:nvSpPr>
          <p:spPr bwMode="auto">
            <a:xfrm>
              <a:off x="2324818" y="4380721"/>
              <a:ext cx="1659052" cy="870994"/>
            </a:xfrm>
            <a:prstGeom prst="rect">
              <a:avLst/>
            </a:prstGeom>
            <a:noFill/>
            <a:ln w="19050">
              <a:noFill/>
              <a:miter lim="800000"/>
              <a:headEnd/>
              <a:tailEnd/>
            </a:ln>
            <a:effectLst>
              <a:prstShdw prst="shdw17" dist="17961" dir="2700000">
                <a:srgbClr val="808080">
                  <a:alpha val="74997"/>
                </a:srgbClr>
              </a:prstShdw>
            </a:effectLst>
          </p:spPr>
          <p:txBody>
            <a:bodyPr wrap="square" lIns="91408" tIns="45704" rIns="91408" bIns="45704">
              <a:spAutoFit/>
            </a:bodyPr>
            <a:lstStyle/>
            <a:p>
              <a:r>
                <a:rPr lang="en-US" sz="1500" b="0" dirty="0">
                  <a:solidFill>
                    <a:schemeClr val="bg1"/>
                  </a:solidFill>
                  <a:latin typeface="Arial"/>
                  <a:ea typeface="ＭＳ Ｐゴシック"/>
                  <a:cs typeface="Arial"/>
                </a:rPr>
                <a:t>Curation</a:t>
              </a:r>
              <a:br>
                <a:rPr lang="en-US" sz="1500" b="0" dirty="0">
                  <a:solidFill>
                    <a:schemeClr val="bg1"/>
                  </a:solidFill>
                  <a:latin typeface="Arial"/>
                  <a:ea typeface="ＭＳ Ｐゴシック"/>
                  <a:cs typeface="Arial"/>
                </a:rPr>
              </a:br>
              <a:r>
                <a:rPr lang="en-US" sz="1500" b="0" dirty="0">
                  <a:solidFill>
                    <a:schemeClr val="bg1"/>
                  </a:solidFill>
                  <a:latin typeface="Arial"/>
                  <a:ea typeface="ＭＳ Ｐゴシック"/>
                  <a:cs typeface="Arial"/>
                </a:rPr>
                <a:t>at Scale</a:t>
              </a:r>
            </a:p>
          </p:txBody>
        </p:sp>
        <p:sp>
          <p:nvSpPr>
            <p:cNvPr id="27" name="Rectangle 86"/>
            <p:cNvSpPr>
              <a:spLocks noChangeArrowheads="1"/>
            </p:cNvSpPr>
            <p:nvPr/>
          </p:nvSpPr>
          <p:spPr bwMode="auto">
            <a:xfrm>
              <a:off x="3751233" y="6247907"/>
              <a:ext cx="2169692" cy="870994"/>
            </a:xfrm>
            <a:prstGeom prst="rect">
              <a:avLst/>
            </a:prstGeom>
            <a:noFill/>
            <a:ln w="19050">
              <a:noFill/>
              <a:miter lim="800000"/>
              <a:headEnd/>
              <a:tailEnd/>
            </a:ln>
            <a:effectLst>
              <a:prstShdw prst="shdw17" dist="17961" dir="2700000">
                <a:srgbClr val="808080">
                  <a:alpha val="74997"/>
                </a:srgbClr>
              </a:prstShdw>
            </a:effectLst>
          </p:spPr>
          <p:txBody>
            <a:bodyPr wrap="square" lIns="91408" tIns="45704" rIns="91408" bIns="45704">
              <a:spAutoFit/>
            </a:bodyPr>
            <a:lstStyle/>
            <a:p>
              <a:r>
                <a:rPr lang="en-US" sz="1500" b="0" dirty="0">
                  <a:solidFill>
                    <a:schemeClr val="bg1"/>
                  </a:solidFill>
                  <a:latin typeface="Arial"/>
                  <a:ea typeface="ＭＳ Ｐゴシック"/>
                  <a:cs typeface="Arial"/>
                </a:rPr>
                <a:t>Personalized Learning</a:t>
              </a:r>
            </a:p>
          </p:txBody>
        </p:sp>
        <p:grpSp>
          <p:nvGrpSpPr>
            <p:cNvPr id="28" name="Group 84"/>
            <p:cNvGrpSpPr>
              <a:grpSpLocks/>
            </p:cNvGrpSpPr>
            <p:nvPr/>
          </p:nvGrpSpPr>
          <p:grpSpPr bwMode="auto">
            <a:xfrm>
              <a:off x="3741056" y="1625277"/>
              <a:ext cx="1104612" cy="1106200"/>
              <a:chOff x="1074" y="2154"/>
              <a:chExt cx="696" cy="697"/>
            </a:xfrm>
          </p:grpSpPr>
          <p:pic>
            <p:nvPicPr>
              <p:cNvPr id="52" name="Picture 49"/>
              <p:cNvPicPr>
                <a:picLocks noChangeAspect="1" noChangeArrowheads="1"/>
              </p:cNvPicPr>
              <p:nvPr/>
            </p:nvPicPr>
            <p:blipFill>
              <a:blip r:embed="rId10" cstate="print">
                <a:lum contrast="36000"/>
              </a:blip>
              <a:srcRect/>
              <a:stretch>
                <a:fillRect/>
              </a:stretch>
            </p:blipFill>
            <p:spPr bwMode="auto">
              <a:xfrm>
                <a:off x="1074" y="2154"/>
                <a:ext cx="696" cy="697"/>
              </a:xfrm>
              <a:prstGeom prst="rect">
                <a:avLst/>
              </a:prstGeom>
              <a:noFill/>
              <a:ln w="19050">
                <a:noFill/>
                <a:miter lim="800000"/>
                <a:headEnd/>
                <a:tailEnd/>
              </a:ln>
            </p:spPr>
          </p:pic>
          <p:sp>
            <p:nvSpPr>
              <p:cNvPr id="53" name="Oval 83"/>
              <p:cNvSpPr>
                <a:spLocks noChangeArrowheads="1"/>
              </p:cNvSpPr>
              <p:nvPr/>
            </p:nvSpPr>
            <p:spPr bwMode="auto">
              <a:xfrm>
                <a:off x="1075" y="2156"/>
                <a:ext cx="694" cy="694"/>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b="0" dirty="0">
                  <a:solidFill>
                    <a:schemeClr val="bg1"/>
                  </a:solidFill>
                  <a:latin typeface="Arial"/>
                  <a:ea typeface="ＭＳ Ｐゴシック"/>
                  <a:cs typeface="Arial"/>
                </a:endParaRPr>
              </a:p>
            </p:txBody>
          </p:sp>
        </p:grpSp>
        <p:sp>
          <p:nvSpPr>
            <p:cNvPr id="29" name="Oval 83"/>
            <p:cNvSpPr>
              <a:spLocks noChangeArrowheads="1"/>
            </p:cNvSpPr>
            <p:nvPr/>
          </p:nvSpPr>
          <p:spPr bwMode="auto">
            <a:xfrm>
              <a:off x="3705849" y="4474141"/>
              <a:ext cx="1101438" cy="1101438"/>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b="0" dirty="0">
                <a:solidFill>
                  <a:schemeClr val="bg1"/>
                </a:solidFill>
                <a:latin typeface="Arial"/>
                <a:ea typeface="ＭＳ Ｐゴシック"/>
                <a:cs typeface="Arial"/>
              </a:endParaRPr>
            </a:p>
          </p:txBody>
        </p:sp>
        <p:grpSp>
          <p:nvGrpSpPr>
            <p:cNvPr id="30" name="Group 95"/>
            <p:cNvGrpSpPr>
              <a:grpSpLocks/>
            </p:cNvGrpSpPr>
            <p:nvPr/>
          </p:nvGrpSpPr>
          <p:grpSpPr bwMode="auto">
            <a:xfrm>
              <a:off x="2569796" y="5981195"/>
              <a:ext cx="1104612" cy="1106200"/>
              <a:chOff x="1776" y="3981"/>
              <a:chExt cx="696" cy="697"/>
            </a:xfrm>
          </p:grpSpPr>
          <p:pic>
            <p:nvPicPr>
              <p:cNvPr id="50" name="Picture 147"/>
              <p:cNvPicPr>
                <a:picLocks noChangeAspect="1" noChangeArrowheads="1"/>
              </p:cNvPicPr>
              <p:nvPr/>
            </p:nvPicPr>
            <p:blipFill>
              <a:blip r:embed="rId11" cstate="print"/>
              <a:srcRect/>
              <a:stretch>
                <a:fillRect/>
              </a:stretch>
            </p:blipFill>
            <p:spPr bwMode="auto">
              <a:xfrm flipH="1">
                <a:off x="1776" y="3981"/>
                <a:ext cx="696" cy="697"/>
              </a:xfrm>
              <a:prstGeom prst="rect">
                <a:avLst/>
              </a:prstGeom>
              <a:noFill/>
              <a:ln w="19050">
                <a:noFill/>
                <a:miter lim="800000"/>
                <a:headEnd/>
                <a:tailEnd/>
              </a:ln>
            </p:spPr>
          </p:pic>
          <p:sp>
            <p:nvSpPr>
              <p:cNvPr id="51" name="Oval 83"/>
              <p:cNvSpPr>
                <a:spLocks noChangeArrowheads="1"/>
              </p:cNvSpPr>
              <p:nvPr/>
            </p:nvSpPr>
            <p:spPr bwMode="auto">
              <a:xfrm>
                <a:off x="1776" y="3984"/>
                <a:ext cx="694" cy="694"/>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b="0" dirty="0">
                  <a:solidFill>
                    <a:schemeClr val="bg1"/>
                  </a:solidFill>
                  <a:latin typeface="Arial"/>
                  <a:ea typeface="ＭＳ Ｐゴシック"/>
                  <a:cs typeface="Arial"/>
                </a:endParaRPr>
              </a:p>
            </p:txBody>
          </p:sp>
        </p:grpSp>
        <p:sp>
          <p:nvSpPr>
            <p:cNvPr id="31" name="AutoShape 96"/>
            <p:cNvSpPr>
              <a:spLocks noChangeArrowheads="1"/>
            </p:cNvSpPr>
            <p:nvPr/>
          </p:nvSpPr>
          <p:spPr bwMode="auto">
            <a:xfrm>
              <a:off x="311638" y="7238127"/>
              <a:ext cx="5473862" cy="338050"/>
            </a:xfrm>
            <a:prstGeom prst="homePlate">
              <a:avLst>
                <a:gd name="adj" fmla="val 62896"/>
              </a:avLst>
            </a:prstGeom>
            <a:gradFill rotWithShape="1">
              <a:gsLst>
                <a:gs pos="0">
                  <a:schemeClr val="bg1">
                    <a:alpha val="0"/>
                  </a:schemeClr>
                </a:gs>
                <a:gs pos="100000">
                  <a:srgbClr val="0070C0">
                    <a:alpha val="57000"/>
                  </a:srgbClr>
                </a:gs>
              </a:gsLst>
              <a:lin ang="0" scaled="1"/>
            </a:gradFill>
            <a:ln w="19050">
              <a:noFill/>
              <a:miter lim="800000"/>
              <a:headEnd/>
              <a:tailEnd/>
            </a:ln>
          </p:spPr>
          <p:txBody>
            <a:bodyPr wrap="none" lIns="91408" tIns="45704" rIns="91408" bIns="45704" anchor="ctr"/>
            <a:lstStyle/>
            <a:p>
              <a:endParaRPr lang="en-US" sz="1900" b="0" dirty="0">
                <a:solidFill>
                  <a:schemeClr val="bg1"/>
                </a:solidFill>
                <a:latin typeface="Arial"/>
                <a:ea typeface="ＭＳ Ｐゴシック"/>
                <a:cs typeface="Arial"/>
              </a:endParaRPr>
            </a:p>
          </p:txBody>
        </p:sp>
        <p:sp>
          <p:nvSpPr>
            <p:cNvPr id="32" name="AutoShape 97"/>
            <p:cNvSpPr>
              <a:spLocks noChangeArrowheads="1"/>
            </p:cNvSpPr>
            <p:nvPr/>
          </p:nvSpPr>
          <p:spPr bwMode="auto">
            <a:xfrm>
              <a:off x="5953748" y="7238127"/>
              <a:ext cx="5145335" cy="338050"/>
            </a:xfrm>
            <a:prstGeom prst="homePlate">
              <a:avLst>
                <a:gd name="adj" fmla="val 52568"/>
              </a:avLst>
            </a:prstGeom>
            <a:gradFill rotWithShape="1">
              <a:gsLst>
                <a:gs pos="0">
                  <a:schemeClr val="bg1">
                    <a:alpha val="0"/>
                  </a:schemeClr>
                </a:gs>
                <a:gs pos="100000">
                  <a:srgbClr val="0070C0">
                    <a:alpha val="57000"/>
                  </a:srgbClr>
                </a:gs>
              </a:gsLst>
              <a:lin ang="0" scaled="1"/>
            </a:gradFill>
            <a:ln w="19050">
              <a:noFill/>
              <a:miter lim="800000"/>
              <a:headEnd/>
              <a:tailEnd/>
            </a:ln>
          </p:spPr>
          <p:txBody>
            <a:bodyPr wrap="none" lIns="91408" tIns="45704" rIns="91408" bIns="45704" anchor="ctr"/>
            <a:lstStyle/>
            <a:p>
              <a:endParaRPr lang="en-US" sz="1900" b="0" dirty="0">
                <a:solidFill>
                  <a:schemeClr val="bg1"/>
                </a:solidFill>
                <a:latin typeface="Arial"/>
                <a:ea typeface="ＭＳ Ｐゴシック"/>
                <a:cs typeface="Arial"/>
              </a:endParaRPr>
            </a:p>
          </p:txBody>
        </p:sp>
        <p:sp>
          <p:nvSpPr>
            <p:cNvPr id="33" name="AutoShape 98"/>
            <p:cNvSpPr>
              <a:spLocks noChangeArrowheads="1"/>
            </p:cNvSpPr>
            <p:nvPr/>
          </p:nvSpPr>
          <p:spPr bwMode="auto">
            <a:xfrm>
              <a:off x="10913394" y="7238127"/>
              <a:ext cx="3526506" cy="338050"/>
            </a:xfrm>
            <a:prstGeom prst="homePlate">
              <a:avLst>
                <a:gd name="adj" fmla="val 56361"/>
              </a:avLst>
            </a:prstGeom>
            <a:gradFill rotWithShape="1">
              <a:gsLst>
                <a:gs pos="0">
                  <a:schemeClr val="bg1">
                    <a:alpha val="0"/>
                  </a:schemeClr>
                </a:gs>
                <a:gs pos="100000">
                  <a:srgbClr val="0070C0">
                    <a:alpha val="57000"/>
                  </a:srgbClr>
                </a:gs>
              </a:gsLst>
              <a:lin ang="0" scaled="1"/>
            </a:gradFill>
            <a:ln w="19050">
              <a:noFill/>
              <a:miter lim="800000"/>
              <a:headEnd/>
              <a:tailEnd/>
            </a:ln>
          </p:spPr>
          <p:txBody>
            <a:bodyPr wrap="none" lIns="91408" tIns="45704" rIns="91408" bIns="45704" anchor="ctr"/>
            <a:lstStyle/>
            <a:p>
              <a:endParaRPr lang="en-US" sz="1900" b="0" dirty="0">
                <a:solidFill>
                  <a:schemeClr val="bg1"/>
                </a:solidFill>
                <a:latin typeface="Arial"/>
                <a:ea typeface="ＭＳ Ｐゴシック"/>
                <a:cs typeface="Arial"/>
              </a:endParaRPr>
            </a:p>
          </p:txBody>
        </p:sp>
        <p:sp>
          <p:nvSpPr>
            <p:cNvPr id="34" name="Rectangle 22"/>
            <p:cNvSpPr>
              <a:spLocks noChangeArrowheads="1"/>
            </p:cNvSpPr>
            <p:nvPr/>
          </p:nvSpPr>
          <p:spPr bwMode="auto">
            <a:xfrm>
              <a:off x="576698" y="7282568"/>
              <a:ext cx="2233031" cy="332690"/>
            </a:xfrm>
            <a:prstGeom prst="rect">
              <a:avLst/>
            </a:prstGeom>
            <a:noFill/>
            <a:ln w="19050">
              <a:noFill/>
              <a:miter lim="800000"/>
              <a:headEnd/>
              <a:tailEnd/>
            </a:ln>
            <a:effectLst>
              <a:prstShdw prst="shdw17" dist="17961" dir="2700000">
                <a:srgbClr val="808080">
                  <a:alpha val="74997"/>
                </a:srgbClr>
              </a:prstShdw>
            </a:effectLst>
          </p:spPr>
          <p:txBody>
            <a:bodyPr lIns="0" tIns="0" rIns="0" bIns="0">
              <a:spAutoFit/>
            </a:bodyPr>
            <a:lstStyle/>
            <a:p>
              <a:pPr>
                <a:lnSpc>
                  <a:spcPct val="90000"/>
                </a:lnSpc>
                <a:spcBef>
                  <a:spcPct val="20000"/>
                </a:spcBef>
                <a:spcAft>
                  <a:spcPct val="15000"/>
                </a:spcAft>
              </a:pPr>
              <a:r>
                <a:rPr lang="en-US" sz="1500" dirty="0">
                  <a:solidFill>
                    <a:schemeClr val="bg1"/>
                  </a:solidFill>
                  <a:latin typeface="Arial"/>
                  <a:ea typeface="ＭＳ Ｐゴシック"/>
                  <a:cs typeface="Arial"/>
                </a:rPr>
                <a:t>0-18 months</a:t>
              </a:r>
            </a:p>
          </p:txBody>
        </p:sp>
        <p:sp>
          <p:nvSpPr>
            <p:cNvPr id="35" name="Rectangle 24"/>
            <p:cNvSpPr>
              <a:spLocks noChangeArrowheads="1"/>
            </p:cNvSpPr>
            <p:nvPr/>
          </p:nvSpPr>
          <p:spPr bwMode="auto">
            <a:xfrm>
              <a:off x="6037862" y="7282568"/>
              <a:ext cx="2974199" cy="332690"/>
            </a:xfrm>
            <a:prstGeom prst="rect">
              <a:avLst/>
            </a:prstGeom>
            <a:noFill/>
            <a:ln w="19050">
              <a:noFill/>
              <a:miter lim="800000"/>
              <a:headEnd/>
              <a:tailEnd/>
            </a:ln>
            <a:effectLst>
              <a:prstShdw prst="shdw17" dist="17961" dir="2700000">
                <a:srgbClr val="808080">
                  <a:alpha val="74997"/>
                </a:srgbClr>
              </a:prstShdw>
            </a:effectLst>
          </p:spPr>
          <p:txBody>
            <a:bodyPr lIns="0" tIns="0" rIns="0" bIns="0">
              <a:spAutoFit/>
            </a:bodyPr>
            <a:lstStyle/>
            <a:p>
              <a:pPr>
                <a:lnSpc>
                  <a:spcPct val="90000"/>
                </a:lnSpc>
                <a:spcBef>
                  <a:spcPct val="20000"/>
                </a:spcBef>
                <a:spcAft>
                  <a:spcPct val="15000"/>
                </a:spcAft>
              </a:pPr>
              <a:r>
                <a:rPr lang="en-US" sz="1500" dirty="0">
                  <a:solidFill>
                    <a:schemeClr val="bg1"/>
                  </a:solidFill>
                  <a:latin typeface="Arial"/>
                  <a:ea typeface="ＭＳ Ｐゴシック"/>
                  <a:cs typeface="Arial"/>
                </a:rPr>
                <a:t>18 months - 3 years</a:t>
              </a:r>
            </a:p>
          </p:txBody>
        </p:sp>
        <p:sp>
          <p:nvSpPr>
            <p:cNvPr id="36" name="Rectangle 25"/>
            <p:cNvSpPr>
              <a:spLocks noChangeArrowheads="1"/>
            </p:cNvSpPr>
            <p:nvPr/>
          </p:nvSpPr>
          <p:spPr bwMode="auto">
            <a:xfrm>
              <a:off x="11349843" y="7282568"/>
              <a:ext cx="2233031" cy="332690"/>
            </a:xfrm>
            <a:prstGeom prst="rect">
              <a:avLst/>
            </a:prstGeom>
            <a:noFill/>
            <a:ln w="19050">
              <a:noFill/>
              <a:miter lim="800000"/>
              <a:headEnd/>
              <a:tailEnd/>
            </a:ln>
            <a:effectLst>
              <a:prstShdw prst="shdw17" dist="17961" dir="2700000">
                <a:srgbClr val="808080">
                  <a:alpha val="74997"/>
                </a:srgbClr>
              </a:prstShdw>
            </a:effectLst>
          </p:spPr>
          <p:txBody>
            <a:bodyPr lIns="0" tIns="0" rIns="0" bIns="0">
              <a:spAutoFit/>
            </a:bodyPr>
            <a:lstStyle/>
            <a:p>
              <a:pPr>
                <a:lnSpc>
                  <a:spcPct val="90000"/>
                </a:lnSpc>
                <a:spcBef>
                  <a:spcPct val="20000"/>
                </a:spcBef>
                <a:spcAft>
                  <a:spcPct val="15000"/>
                </a:spcAft>
              </a:pPr>
              <a:r>
                <a:rPr lang="en-US" sz="1500" dirty="0">
                  <a:solidFill>
                    <a:schemeClr val="bg1"/>
                  </a:solidFill>
                  <a:latin typeface="Arial"/>
                  <a:ea typeface="ＭＳ Ｐゴシック"/>
                  <a:cs typeface="Arial"/>
                </a:rPr>
                <a:t>3-10+ years</a:t>
              </a:r>
            </a:p>
          </p:txBody>
        </p:sp>
        <p:grpSp>
          <p:nvGrpSpPr>
            <p:cNvPr id="37" name="Group 61"/>
            <p:cNvGrpSpPr/>
            <p:nvPr/>
          </p:nvGrpSpPr>
          <p:grpSpPr>
            <a:xfrm>
              <a:off x="5679326" y="3782841"/>
              <a:ext cx="1104612" cy="1106200"/>
              <a:chOff x="2536545" y="6059561"/>
              <a:chExt cx="1104612" cy="1106200"/>
            </a:xfrm>
          </p:grpSpPr>
          <p:grpSp>
            <p:nvGrpSpPr>
              <p:cNvPr id="46" name="Group 95"/>
              <p:cNvGrpSpPr>
                <a:grpSpLocks/>
              </p:cNvGrpSpPr>
              <p:nvPr/>
            </p:nvGrpSpPr>
            <p:grpSpPr bwMode="auto">
              <a:xfrm>
                <a:off x="2536545" y="6059561"/>
                <a:ext cx="1104612" cy="1106200"/>
                <a:chOff x="1776" y="3981"/>
                <a:chExt cx="696" cy="697"/>
              </a:xfrm>
            </p:grpSpPr>
            <p:pic>
              <p:nvPicPr>
                <p:cNvPr id="48" name="Picture 14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flipH="1">
                  <a:off x="1776" y="3981"/>
                  <a:ext cx="696" cy="697"/>
                </a:xfrm>
                <a:prstGeom prst="rect">
                  <a:avLst/>
                </a:prstGeom>
                <a:noFill/>
                <a:ln w="19050">
                  <a:noFill/>
                  <a:miter lim="800000"/>
                  <a:headEnd/>
                  <a:tailEnd/>
                </a:ln>
              </p:spPr>
            </p:pic>
            <p:sp>
              <p:nvSpPr>
                <p:cNvPr id="49" name="Oval 83"/>
                <p:cNvSpPr>
                  <a:spLocks noChangeArrowheads="1"/>
                </p:cNvSpPr>
                <p:nvPr/>
              </p:nvSpPr>
              <p:spPr bwMode="auto">
                <a:xfrm>
                  <a:off x="1776" y="3984"/>
                  <a:ext cx="694" cy="694"/>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b="0" dirty="0">
                    <a:solidFill>
                      <a:schemeClr val="bg1"/>
                    </a:solidFill>
                    <a:latin typeface="Arial"/>
                    <a:ea typeface="ＭＳ Ｐゴシック"/>
                    <a:cs typeface="Arial"/>
                  </a:endParaRPr>
                </a:p>
              </p:txBody>
            </p:sp>
          </p:grpSp>
          <p:sp>
            <p:nvSpPr>
              <p:cNvPr id="47" name="Oval 46"/>
              <p:cNvSpPr/>
              <p:nvPr/>
            </p:nvSpPr>
            <p:spPr>
              <a:xfrm>
                <a:off x="2564606" y="6091238"/>
                <a:ext cx="1047750" cy="1052512"/>
              </a:xfrm>
              <a:prstGeom prst="ellipse">
                <a:avLst/>
              </a:prstGeom>
              <a:blipFill rotWithShape="1">
                <a:blip r:embed="rId13" cstate="email">
                  <a:extLst>
                    <a:ext uri="{28A0092B-C50C-407E-A947-70E740481C1C}">
                      <a14:useLocalDpi xmlns:a14="http://schemas.microsoft.com/office/drawing/2010/main"/>
                    </a:ext>
                  </a:extLst>
                </a:blip>
                <a:stretch>
                  <a:fillRect/>
                </a:stretch>
              </a:blipFill>
              <a:ln w="571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38" name="Rectangle 16"/>
            <p:cNvSpPr>
              <a:spLocks noChangeArrowheads="1"/>
            </p:cNvSpPr>
            <p:nvPr/>
          </p:nvSpPr>
          <p:spPr bwMode="auto">
            <a:xfrm>
              <a:off x="12634128" y="3370743"/>
              <a:ext cx="1222311" cy="725870"/>
            </a:xfrm>
            <a:prstGeom prst="rect">
              <a:avLst/>
            </a:prstGeom>
            <a:noFill/>
            <a:ln w="9525">
              <a:noFill/>
              <a:miter lim="800000"/>
              <a:headEnd/>
              <a:tailEnd/>
            </a:ln>
          </p:spPr>
          <p:txBody>
            <a:bodyPr wrap="square" lIns="0" tIns="0" rIns="0" bIns="0" anchor="ctr">
              <a:spAutoFit/>
            </a:bodyPr>
            <a:lstStyle/>
            <a:p>
              <a:pPr defTabSz="1088745"/>
              <a:r>
                <a:rPr lang="en-US" sz="1500" b="0" dirty="0">
                  <a:solidFill>
                    <a:schemeClr val="bg1"/>
                  </a:solidFill>
                  <a:latin typeface="Arial"/>
                  <a:ea typeface="ＭＳ Ｐゴシック"/>
                  <a:cs typeface="Arial"/>
                </a:rPr>
                <a:t>“Ad Hoc”</a:t>
              </a:r>
            </a:p>
            <a:p>
              <a:pPr defTabSz="1088745"/>
              <a:r>
                <a:rPr lang="en-US" sz="1500" b="0" dirty="0">
                  <a:solidFill>
                    <a:schemeClr val="bg1"/>
                  </a:solidFill>
                  <a:latin typeface="Arial"/>
                  <a:ea typeface="ＭＳ Ｐゴシック"/>
                  <a:cs typeface="Arial"/>
                </a:rPr>
                <a:t>Systems</a:t>
              </a:r>
            </a:p>
          </p:txBody>
        </p:sp>
        <p:sp>
          <p:nvSpPr>
            <p:cNvPr id="39" name="Oval 83"/>
            <p:cNvSpPr>
              <a:spLocks noChangeArrowheads="1"/>
            </p:cNvSpPr>
            <p:nvPr/>
          </p:nvSpPr>
          <p:spPr bwMode="auto">
            <a:xfrm>
              <a:off x="9009498" y="3515714"/>
              <a:ext cx="1101438" cy="1101438"/>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b="0" dirty="0">
                <a:solidFill>
                  <a:schemeClr val="bg1"/>
                </a:solidFill>
                <a:latin typeface="Arial"/>
                <a:ea typeface="ＭＳ Ｐゴシック"/>
                <a:cs typeface="Arial"/>
              </a:endParaRPr>
            </a:p>
          </p:txBody>
        </p:sp>
        <p:grpSp>
          <p:nvGrpSpPr>
            <p:cNvPr id="40" name="Group 66"/>
            <p:cNvGrpSpPr/>
            <p:nvPr/>
          </p:nvGrpSpPr>
          <p:grpSpPr>
            <a:xfrm>
              <a:off x="11398172" y="3544260"/>
              <a:ext cx="1101438" cy="1111377"/>
              <a:chOff x="11201400" y="3419061"/>
              <a:chExt cx="1101438" cy="1111377"/>
            </a:xfrm>
          </p:grpSpPr>
          <p:pic>
            <p:nvPicPr>
              <p:cNvPr id="44" name="Picture 43" descr="AdHocCircle.png"/>
              <p:cNvPicPr>
                <a:picLocks noChangeAspect="1"/>
              </p:cNvPicPr>
              <p:nvPr/>
            </p:nvPicPr>
            <p:blipFill>
              <a:blip r:embed="rId14" cstate="print"/>
              <a:stretch>
                <a:fillRect/>
              </a:stretch>
            </p:blipFill>
            <p:spPr>
              <a:xfrm>
                <a:off x="11204713" y="3419061"/>
                <a:ext cx="1083479" cy="1083479"/>
              </a:xfrm>
              <a:prstGeom prst="rect">
                <a:avLst/>
              </a:prstGeom>
            </p:spPr>
          </p:pic>
          <p:sp>
            <p:nvSpPr>
              <p:cNvPr id="45" name="Oval 83"/>
              <p:cNvSpPr>
                <a:spLocks noChangeArrowheads="1"/>
              </p:cNvSpPr>
              <p:nvPr/>
            </p:nvSpPr>
            <p:spPr bwMode="auto">
              <a:xfrm>
                <a:off x="11201400" y="3429000"/>
                <a:ext cx="1101438" cy="1101438"/>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b="0" dirty="0">
                  <a:solidFill>
                    <a:schemeClr val="bg1"/>
                  </a:solidFill>
                  <a:latin typeface="Arial"/>
                  <a:ea typeface="ＭＳ Ｐゴシック"/>
                  <a:cs typeface="Arial"/>
                </a:endParaRPr>
              </a:p>
            </p:txBody>
          </p:sp>
        </p:grpSp>
        <p:grpSp>
          <p:nvGrpSpPr>
            <p:cNvPr id="41" name="Group 71"/>
            <p:cNvGrpSpPr>
              <a:grpSpLocks/>
            </p:cNvGrpSpPr>
            <p:nvPr/>
          </p:nvGrpSpPr>
          <p:grpSpPr bwMode="auto">
            <a:xfrm>
              <a:off x="11843672" y="5749304"/>
              <a:ext cx="1106200" cy="1103026"/>
              <a:chOff x="8161" y="1807"/>
              <a:chExt cx="945" cy="944"/>
            </a:xfrm>
          </p:grpSpPr>
          <p:pic>
            <p:nvPicPr>
              <p:cNvPr id="42" name="Picture 67"/>
              <p:cNvPicPr>
                <a:picLocks noChangeAspect="1" noChangeArrowheads="1"/>
              </p:cNvPicPr>
              <p:nvPr/>
            </p:nvPicPr>
            <p:blipFill>
              <a:blip r:embed="rId15" cstate="print"/>
              <a:srcRect/>
              <a:stretch>
                <a:fillRect/>
              </a:stretch>
            </p:blipFill>
            <p:spPr bwMode="auto">
              <a:xfrm>
                <a:off x="8161" y="1816"/>
                <a:ext cx="935" cy="935"/>
              </a:xfrm>
              <a:prstGeom prst="rect">
                <a:avLst/>
              </a:prstGeom>
              <a:noFill/>
              <a:ln w="19050">
                <a:noFill/>
                <a:miter lim="800000"/>
                <a:headEnd/>
                <a:tailEnd/>
              </a:ln>
            </p:spPr>
          </p:pic>
          <p:sp>
            <p:nvSpPr>
              <p:cNvPr id="43" name="Oval 83"/>
              <p:cNvSpPr>
                <a:spLocks noChangeArrowheads="1"/>
              </p:cNvSpPr>
              <p:nvPr/>
            </p:nvSpPr>
            <p:spPr bwMode="auto">
              <a:xfrm>
                <a:off x="8165" y="1807"/>
                <a:ext cx="941" cy="942"/>
              </a:xfrm>
              <a:prstGeom prst="ellipse">
                <a:avLst/>
              </a:prstGeom>
              <a:noFill/>
              <a:ln w="50800">
                <a:solidFill>
                  <a:srgbClr val="99CC00"/>
                </a:solidFill>
                <a:round/>
                <a:headEnd/>
                <a:tailEnd/>
              </a:ln>
            </p:spPr>
            <p:txBody>
              <a:bodyPr wrap="none" lIns="0" tIns="0" rIns="0" bIns="0" anchor="ctr"/>
              <a:lstStyle/>
              <a:p>
                <a:pPr>
                  <a:lnSpc>
                    <a:spcPct val="90000"/>
                  </a:lnSpc>
                  <a:spcBef>
                    <a:spcPct val="20000"/>
                  </a:spcBef>
                  <a:spcAft>
                    <a:spcPct val="15000"/>
                  </a:spcAft>
                </a:pPr>
                <a:endParaRPr lang="en-US" sz="2200" b="0" dirty="0">
                  <a:solidFill>
                    <a:schemeClr val="bg1"/>
                  </a:solidFill>
                  <a:latin typeface="Arial"/>
                  <a:ea typeface="ＭＳ Ｐゴシック"/>
                  <a:cs typeface="Arial"/>
                </a:endParaRPr>
              </a:p>
            </p:txBody>
          </p:sp>
        </p:grpSp>
      </p:grpSp>
      <p:sp>
        <p:nvSpPr>
          <p:cNvPr id="62" name="Rectangle 61"/>
          <p:cNvSpPr/>
          <p:nvPr/>
        </p:nvSpPr>
        <p:spPr>
          <a:xfrm>
            <a:off x="320727" y="183320"/>
            <a:ext cx="5400487" cy="461665"/>
          </a:xfrm>
          <a:prstGeom prst="rect">
            <a:avLst/>
          </a:prstGeom>
        </p:spPr>
        <p:txBody>
          <a:bodyPr wrap="none">
            <a:spAutoFit/>
          </a:bodyPr>
          <a:lstStyle/>
          <a:p>
            <a:pPr eaLnBrk="1" hangingPunct="1"/>
            <a:r>
              <a:rPr lang="en-US" sz="2400" b="1" dirty="0" smtClean="0">
                <a:solidFill>
                  <a:srgbClr val="3ABAFF"/>
                </a:solidFill>
              </a:rPr>
              <a:t>Leading in the next era of computer</a:t>
            </a:r>
            <a:endParaRPr lang="en-US" sz="2400" b="1" dirty="0" smtClean="0">
              <a:solidFill>
                <a:srgbClr val="3ABAFF"/>
              </a:solidFill>
            </a:endParaRPr>
          </a:p>
        </p:txBody>
      </p:sp>
    </p:spTree>
    <p:extLst>
      <p:ext uri="{BB962C8B-B14F-4D97-AF65-F5344CB8AC3E}">
        <p14:creationId xmlns:p14="http://schemas.microsoft.com/office/powerpoint/2010/main" val="92584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0727" y="183320"/>
            <a:ext cx="7589187" cy="461665"/>
          </a:xfrm>
          <a:prstGeom prst="rect">
            <a:avLst/>
          </a:prstGeom>
        </p:spPr>
        <p:txBody>
          <a:bodyPr wrap="none">
            <a:spAutoFit/>
          </a:bodyPr>
          <a:lstStyle/>
          <a:p>
            <a:pPr eaLnBrk="1" hangingPunct="1"/>
            <a:r>
              <a:rPr lang="en-US" sz="2400" b="1" dirty="0">
                <a:solidFill>
                  <a:srgbClr val="159E91"/>
                </a:solidFill>
              </a:rPr>
              <a:t>The recent evolution of the </a:t>
            </a:r>
            <a:r>
              <a:rPr lang="en-US" sz="2400" b="1" dirty="0" smtClean="0">
                <a:solidFill>
                  <a:srgbClr val="159E91"/>
                </a:solidFill>
              </a:rPr>
              <a:t>GTO: It’s </a:t>
            </a:r>
            <a:r>
              <a:rPr lang="en-US" sz="2400" b="1" dirty="0">
                <a:solidFill>
                  <a:srgbClr val="159E91"/>
                </a:solidFill>
              </a:rPr>
              <a:t>all about Data</a:t>
            </a:r>
            <a:endParaRPr lang="en-US" altLang="en-US" sz="2400" b="1" kern="0" dirty="0">
              <a:solidFill>
                <a:srgbClr val="159E91"/>
              </a:solidFill>
            </a:endParaRPr>
          </a:p>
        </p:txBody>
      </p:sp>
      <p:sp>
        <p:nvSpPr>
          <p:cNvPr id="5" name="Slide Number Placeholder 4"/>
          <p:cNvSpPr>
            <a:spLocks noGrp="1"/>
          </p:cNvSpPr>
          <p:nvPr>
            <p:ph type="sldNum" sz="quarter" idx="14"/>
          </p:nvPr>
        </p:nvSpPr>
        <p:spPr>
          <a:xfrm>
            <a:off x="8540306" y="4824069"/>
            <a:ext cx="658114" cy="319432"/>
          </a:xfrm>
        </p:spPr>
        <p:txBody>
          <a:bodyPr/>
          <a:lstStyle/>
          <a:p>
            <a:fld id="{429CBAC5-D2FB-F240-B1AC-942B4B721F25}" type="slidenum">
              <a:rPr lang="en-US" altLang="en-US" smtClean="0"/>
              <a:pPr/>
              <a:t>2</a:t>
            </a:fld>
            <a:endParaRPr lang="en-US" altLang="en-US" dirty="0"/>
          </a:p>
        </p:txBody>
      </p:sp>
      <p:grpSp>
        <p:nvGrpSpPr>
          <p:cNvPr id="117" name="Group 116"/>
          <p:cNvGrpSpPr/>
          <p:nvPr/>
        </p:nvGrpSpPr>
        <p:grpSpPr>
          <a:xfrm>
            <a:off x="356348" y="942533"/>
            <a:ext cx="6287476" cy="3566534"/>
            <a:chOff x="0" y="1371601"/>
            <a:chExt cx="9240838" cy="5119661"/>
          </a:xfrm>
        </p:grpSpPr>
        <p:sp>
          <p:nvSpPr>
            <p:cNvPr id="118" name="Rectangle 117"/>
            <p:cNvSpPr/>
            <p:nvPr/>
          </p:nvSpPr>
          <p:spPr>
            <a:xfrm>
              <a:off x="3065463" y="1371601"/>
              <a:ext cx="3013075" cy="4966031"/>
            </a:xfrm>
            <a:prstGeom prst="rect">
              <a:avLst/>
            </a:prstGeom>
            <a:solidFill>
              <a:schemeClr val="bg1">
                <a:alpha val="38000"/>
              </a:schemeClr>
            </a:solid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grpSp>
          <p:nvGrpSpPr>
            <p:cNvPr id="120" name="Group 119"/>
            <p:cNvGrpSpPr/>
            <p:nvPr/>
          </p:nvGrpSpPr>
          <p:grpSpPr>
            <a:xfrm>
              <a:off x="0" y="1371601"/>
              <a:ext cx="9133777" cy="361377"/>
              <a:chOff x="0" y="1506069"/>
              <a:chExt cx="10811436" cy="527923"/>
            </a:xfrm>
            <a:solidFill>
              <a:srgbClr val="0070C0"/>
            </a:solidFill>
          </p:grpSpPr>
          <p:grpSp>
            <p:nvGrpSpPr>
              <p:cNvPr id="226" name="Group 63"/>
              <p:cNvGrpSpPr/>
              <p:nvPr/>
            </p:nvGrpSpPr>
            <p:grpSpPr>
              <a:xfrm>
                <a:off x="0" y="1506069"/>
                <a:ext cx="7191488" cy="527923"/>
                <a:chOff x="0" y="1506069"/>
                <a:chExt cx="7191488" cy="527923"/>
              </a:xfrm>
              <a:grpFill/>
            </p:grpSpPr>
            <p:sp>
              <p:nvSpPr>
                <p:cNvPr id="230" name="Rectangle 229"/>
                <p:cNvSpPr/>
                <p:nvPr/>
              </p:nvSpPr>
              <p:spPr>
                <a:xfrm>
                  <a:off x="0" y="1506069"/>
                  <a:ext cx="3571539" cy="527922"/>
                </a:xfrm>
                <a:prstGeom prst="rect">
                  <a:avLst/>
                </a:prstGeom>
                <a:grp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sp>
              <p:nvSpPr>
                <p:cNvPr id="231" name="Rectangle 230"/>
                <p:cNvSpPr/>
                <p:nvPr/>
              </p:nvSpPr>
              <p:spPr>
                <a:xfrm>
                  <a:off x="3619949" y="1506070"/>
                  <a:ext cx="3571539" cy="527922"/>
                </a:xfrm>
                <a:prstGeom prst="rect">
                  <a:avLst/>
                </a:prstGeom>
                <a:grp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grpSp>
          <p:sp>
            <p:nvSpPr>
              <p:cNvPr id="228" name="Rectangle 227"/>
              <p:cNvSpPr/>
              <p:nvPr/>
            </p:nvSpPr>
            <p:spPr>
              <a:xfrm>
                <a:off x="7239897" y="1506069"/>
                <a:ext cx="3571539" cy="527923"/>
              </a:xfrm>
              <a:prstGeom prst="rect">
                <a:avLst/>
              </a:prstGeom>
              <a:grp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grpSp>
        <p:sp>
          <p:nvSpPr>
            <p:cNvPr id="121" name="TextBox 120"/>
            <p:cNvSpPr txBox="1"/>
            <p:nvPr/>
          </p:nvSpPr>
          <p:spPr>
            <a:xfrm>
              <a:off x="0" y="1383258"/>
              <a:ext cx="3021012" cy="353466"/>
            </a:xfrm>
            <a:prstGeom prst="rect">
              <a:avLst/>
            </a:prstGeom>
            <a:solidFill>
              <a:srgbClr val="159E91"/>
            </a:solidFill>
          </p:spPr>
          <p:txBody>
            <a:bodyPr wrap="none" lIns="0" tIns="0" rIns="0" bIns="0" anchor="ctr"/>
            <a:lstStyle/>
            <a:p>
              <a:pPr algn="ctr" defTabSz="508136" fontAlgn="auto">
                <a:spcBef>
                  <a:spcPts val="0"/>
                </a:spcBef>
                <a:spcAft>
                  <a:spcPts val="0"/>
                </a:spcAft>
                <a:defRPr/>
              </a:pPr>
              <a:r>
                <a:rPr lang="en-US" sz="1800" b="1" kern="0" dirty="0">
                  <a:solidFill>
                    <a:srgbClr val="FFFFFF"/>
                  </a:solidFill>
                  <a:latin typeface="Arial"/>
                  <a:ea typeface="ＭＳ Ｐゴシック" pitchFamily="34" charset="-128"/>
                </a:rPr>
                <a:t>2012</a:t>
              </a:r>
            </a:p>
          </p:txBody>
        </p:sp>
        <p:sp>
          <p:nvSpPr>
            <p:cNvPr id="122" name="TextBox 121"/>
            <p:cNvSpPr txBox="1"/>
            <p:nvPr/>
          </p:nvSpPr>
          <p:spPr>
            <a:xfrm>
              <a:off x="3048000" y="1383258"/>
              <a:ext cx="3030538" cy="353466"/>
            </a:xfrm>
            <a:prstGeom prst="rect">
              <a:avLst/>
            </a:prstGeom>
            <a:solidFill>
              <a:srgbClr val="159E91"/>
            </a:solidFill>
          </p:spPr>
          <p:txBody>
            <a:bodyPr wrap="none" lIns="0" tIns="0" rIns="0" bIns="0" anchor="ctr"/>
            <a:lstStyle/>
            <a:p>
              <a:pPr algn="ctr" defTabSz="508136" fontAlgn="auto">
                <a:spcBef>
                  <a:spcPts val="0"/>
                </a:spcBef>
                <a:spcAft>
                  <a:spcPts val="0"/>
                </a:spcAft>
                <a:defRPr/>
              </a:pPr>
              <a:r>
                <a:rPr lang="en-US" sz="1800" b="1" kern="0" dirty="0">
                  <a:solidFill>
                    <a:srgbClr val="FFFFFF"/>
                  </a:solidFill>
                  <a:latin typeface="Arial"/>
                  <a:ea typeface="ＭＳ Ｐゴシック" pitchFamily="34" charset="-128"/>
                </a:rPr>
                <a:t>2013</a:t>
              </a:r>
            </a:p>
          </p:txBody>
        </p:sp>
        <p:sp>
          <p:nvSpPr>
            <p:cNvPr id="123" name="TextBox 122"/>
            <p:cNvSpPr txBox="1"/>
            <p:nvPr/>
          </p:nvSpPr>
          <p:spPr>
            <a:xfrm>
              <a:off x="6096000" y="1383258"/>
              <a:ext cx="3021013" cy="353466"/>
            </a:xfrm>
            <a:prstGeom prst="rect">
              <a:avLst/>
            </a:prstGeom>
            <a:solidFill>
              <a:srgbClr val="159E91"/>
            </a:solidFill>
          </p:spPr>
          <p:txBody>
            <a:bodyPr wrap="none" lIns="0" tIns="0" rIns="0" bIns="0" anchor="ctr"/>
            <a:lstStyle/>
            <a:p>
              <a:pPr algn="ctr" defTabSz="508136" fontAlgn="auto">
                <a:spcBef>
                  <a:spcPts val="0"/>
                </a:spcBef>
                <a:spcAft>
                  <a:spcPts val="0"/>
                </a:spcAft>
                <a:defRPr/>
              </a:pPr>
              <a:r>
                <a:rPr lang="en-US" sz="1800" b="1" kern="0" dirty="0">
                  <a:solidFill>
                    <a:srgbClr val="FFFFFF"/>
                  </a:solidFill>
                  <a:latin typeface="Arial"/>
                  <a:ea typeface="ＭＳ Ｐゴシック" pitchFamily="34" charset="-128"/>
                </a:rPr>
                <a:t>2014</a:t>
              </a:r>
            </a:p>
          </p:txBody>
        </p:sp>
        <p:sp>
          <p:nvSpPr>
            <p:cNvPr id="125" name="TextBox 124"/>
            <p:cNvSpPr txBox="1"/>
            <p:nvPr/>
          </p:nvSpPr>
          <p:spPr>
            <a:xfrm>
              <a:off x="26859" y="4793628"/>
              <a:ext cx="3074988" cy="1697634"/>
            </a:xfrm>
            <a:prstGeom prst="rect">
              <a:avLst/>
            </a:prstGeom>
            <a:noFill/>
          </p:spPr>
          <p:txBody>
            <a:bodyPr lIns="0" tIns="0" rIns="0" bIns="0">
              <a:spAutoFit/>
            </a:bodyPr>
            <a:lstStyle/>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Volume </a:t>
              </a:r>
            </a:p>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Velocity </a:t>
              </a:r>
            </a:p>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Variety </a:t>
              </a:r>
            </a:p>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Veracity</a:t>
              </a:r>
            </a:p>
          </p:txBody>
        </p:sp>
        <p:sp>
          <p:nvSpPr>
            <p:cNvPr id="126" name="TextBox 125"/>
            <p:cNvSpPr txBox="1"/>
            <p:nvPr/>
          </p:nvSpPr>
          <p:spPr>
            <a:xfrm>
              <a:off x="3076575" y="4792036"/>
              <a:ext cx="2992438" cy="927790"/>
            </a:xfrm>
            <a:prstGeom prst="rect">
              <a:avLst/>
            </a:prstGeom>
            <a:noFill/>
          </p:spPr>
          <p:txBody>
            <a:bodyPr lIns="0" tIns="0" rIns="0" bIns="0">
              <a:spAutoFit/>
            </a:bodyPr>
            <a:lstStyle/>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Confluence of </a:t>
              </a:r>
              <a:br>
                <a:rPr lang="en-US" sz="1400" b="1" kern="0" dirty="0">
                  <a:solidFill>
                    <a:srgbClr val="FFFFFF"/>
                  </a:solidFill>
                  <a:latin typeface="Arial"/>
                  <a:ea typeface="ＭＳ Ｐゴシック" pitchFamily="34" charset="-128"/>
                </a:rPr>
              </a:br>
              <a:r>
                <a:rPr lang="en-US" sz="1400" b="1" kern="0" dirty="0">
                  <a:solidFill>
                    <a:srgbClr val="FFFFFF"/>
                  </a:solidFill>
                  <a:latin typeface="Arial"/>
                  <a:ea typeface="ＭＳ Ｐゴシック" pitchFamily="34" charset="-128"/>
                </a:rPr>
                <a:t>Social, Mobile, Cloud, </a:t>
              </a:r>
              <a:br>
                <a:rPr lang="en-US" sz="1400" b="1" kern="0" dirty="0">
                  <a:solidFill>
                    <a:srgbClr val="FFFFFF"/>
                  </a:solidFill>
                  <a:latin typeface="Arial"/>
                  <a:ea typeface="ＭＳ Ｐゴシック" pitchFamily="34" charset="-128"/>
                </a:rPr>
              </a:br>
              <a:r>
                <a:rPr lang="en-US" sz="1400" b="1" kern="0" dirty="0">
                  <a:solidFill>
                    <a:srgbClr val="FFFFFF"/>
                  </a:solidFill>
                  <a:latin typeface="Arial"/>
                  <a:ea typeface="ＭＳ Ｐゴシック" pitchFamily="34" charset="-128"/>
                </a:rPr>
                <a:t>Big Data, and Analytics</a:t>
              </a:r>
            </a:p>
          </p:txBody>
        </p:sp>
        <p:sp>
          <p:nvSpPr>
            <p:cNvPr id="127" name="TextBox 126"/>
            <p:cNvSpPr txBox="1"/>
            <p:nvPr/>
          </p:nvSpPr>
          <p:spPr>
            <a:xfrm>
              <a:off x="6059488" y="4792520"/>
              <a:ext cx="3128962" cy="1081317"/>
            </a:xfrm>
            <a:prstGeom prst="rect">
              <a:avLst/>
            </a:prstGeom>
            <a:noFill/>
          </p:spPr>
          <p:txBody>
            <a:bodyPr lIns="0" tIns="0" rIns="0" bIns="0">
              <a:spAutoFit/>
            </a:bodyPr>
            <a:lstStyle/>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Systems of Insight</a:t>
              </a:r>
            </a:p>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Data Transforming</a:t>
              </a:r>
              <a:br>
                <a:rPr lang="en-US" sz="1400" b="1" kern="0" dirty="0">
                  <a:solidFill>
                    <a:srgbClr val="FFFFFF"/>
                  </a:solidFill>
                  <a:latin typeface="Arial"/>
                  <a:ea typeface="ＭＳ Ｐゴシック" pitchFamily="34" charset="-128"/>
                </a:rPr>
              </a:br>
              <a:r>
                <a:rPr lang="en-US" sz="1400" b="1" kern="0" dirty="0">
                  <a:solidFill>
                    <a:srgbClr val="FFFFFF"/>
                  </a:solidFill>
                  <a:latin typeface="Arial"/>
                  <a:ea typeface="ＭＳ Ｐゴシック" pitchFamily="34" charset="-128"/>
                </a:rPr>
                <a:t>Industries</a:t>
              </a:r>
            </a:p>
          </p:txBody>
        </p:sp>
        <p:pic>
          <p:nvPicPr>
            <p:cNvPr id="128" name="Picture 3"/>
            <p:cNvPicPr>
              <a:picLocks noChangeAspect="1"/>
            </p:cNvPicPr>
            <p:nvPr/>
          </p:nvPicPr>
          <p:blipFill>
            <a:blip r:embed="rId3" cstate="print"/>
            <a:srcRect/>
            <a:stretch>
              <a:fillRect/>
            </a:stretch>
          </p:blipFill>
          <p:spPr bwMode="auto">
            <a:xfrm>
              <a:off x="6005513" y="2489200"/>
              <a:ext cx="3235325" cy="139700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30" name="Group 54"/>
            <p:cNvGrpSpPr>
              <a:grpSpLocks/>
            </p:cNvGrpSpPr>
            <p:nvPr/>
          </p:nvGrpSpPr>
          <p:grpSpPr bwMode="auto">
            <a:xfrm>
              <a:off x="2974975" y="2197100"/>
              <a:ext cx="3192463" cy="2321078"/>
              <a:chOff x="1389290" y="1885147"/>
              <a:chExt cx="7147422" cy="5200088"/>
            </a:xfrm>
          </p:grpSpPr>
          <p:pic>
            <p:nvPicPr>
              <p:cNvPr id="221" name="Picture 16" descr="BigData_Transparent"/>
              <p:cNvPicPr>
                <a:picLocks noChangeAspect="1" noChangeArrowheads="1"/>
              </p:cNvPicPr>
              <p:nvPr/>
            </p:nvPicPr>
            <p:blipFill>
              <a:blip r:embed="rId4" cstate="print"/>
              <a:srcRect/>
              <a:stretch>
                <a:fillRect/>
              </a:stretch>
            </p:blipFill>
            <p:spPr bwMode="auto">
              <a:xfrm>
                <a:off x="1389290" y="2230883"/>
                <a:ext cx="7147422" cy="4121825"/>
              </a:xfrm>
              <a:prstGeom prst="rect">
                <a:avLst/>
              </a:prstGeom>
              <a:noFill/>
              <a:ln w="9525">
                <a:noFill/>
                <a:miter lim="800000"/>
                <a:headEnd/>
                <a:tailEnd/>
              </a:ln>
            </p:spPr>
          </p:pic>
          <p:sp>
            <p:nvSpPr>
              <p:cNvPr id="222" name="Rectangle 10"/>
              <p:cNvSpPr>
                <a:spLocks noChangeArrowheads="1"/>
              </p:cNvSpPr>
              <p:nvPr/>
            </p:nvSpPr>
            <p:spPr bwMode="auto">
              <a:xfrm>
                <a:off x="2068994" y="2705883"/>
                <a:ext cx="1620470" cy="692919"/>
              </a:xfrm>
              <a:prstGeom prst="rect">
                <a:avLst/>
              </a:prstGeom>
              <a:noFill/>
              <a:ln w="9525">
                <a:noFill/>
                <a:miter lim="800000"/>
                <a:headEnd/>
                <a:tailEnd/>
              </a:ln>
            </p:spPr>
            <p:txBody>
              <a:bodyPr wrap="none" lIns="91455" tIns="45728" rIns="91455" bIns="45728">
                <a:spAutoFit/>
              </a:bodyPr>
              <a:lstStyle/>
              <a:p>
                <a:pPr algn="ctr" defTabSz="1087770"/>
                <a:r>
                  <a:rPr lang="en-US" altLang="en-US" sz="800" dirty="0">
                    <a:solidFill>
                      <a:srgbClr val="FFFFFF"/>
                    </a:solidFill>
                    <a:latin typeface="Arial" pitchFamily="34" charset="0"/>
                    <a:ea typeface="ＭＳ Ｐゴシック" pitchFamily="34" charset="-128"/>
                  </a:rPr>
                  <a:t>Mobile</a:t>
                </a:r>
              </a:p>
            </p:txBody>
          </p:sp>
          <p:sp>
            <p:nvSpPr>
              <p:cNvPr id="223" name="Rectangle 11"/>
              <p:cNvSpPr>
                <a:spLocks noChangeArrowheads="1"/>
              </p:cNvSpPr>
              <p:nvPr/>
            </p:nvSpPr>
            <p:spPr bwMode="auto">
              <a:xfrm>
                <a:off x="6547386" y="2705883"/>
                <a:ext cx="1536076" cy="692919"/>
              </a:xfrm>
              <a:prstGeom prst="rect">
                <a:avLst/>
              </a:prstGeom>
              <a:noFill/>
              <a:ln w="9525">
                <a:noFill/>
                <a:miter lim="800000"/>
                <a:headEnd/>
                <a:tailEnd/>
              </a:ln>
            </p:spPr>
            <p:txBody>
              <a:bodyPr wrap="none" lIns="91455" tIns="45728" rIns="91455" bIns="45728">
                <a:spAutoFit/>
              </a:bodyPr>
              <a:lstStyle/>
              <a:p>
                <a:pPr algn="ctr" defTabSz="1087770"/>
                <a:r>
                  <a:rPr lang="en-US" altLang="en-US" sz="800" dirty="0">
                    <a:solidFill>
                      <a:srgbClr val="FFFFFF"/>
                    </a:solidFill>
                    <a:latin typeface="Arial" pitchFamily="34" charset="0"/>
                    <a:ea typeface="ＭＳ Ｐゴシック" pitchFamily="34" charset="-128"/>
                  </a:rPr>
                  <a:t>Social</a:t>
                </a:r>
              </a:p>
            </p:txBody>
          </p:sp>
          <p:sp>
            <p:nvSpPr>
              <p:cNvPr id="224" name="Rectangle 12"/>
              <p:cNvSpPr>
                <a:spLocks noChangeArrowheads="1"/>
              </p:cNvSpPr>
              <p:nvPr/>
            </p:nvSpPr>
            <p:spPr bwMode="auto">
              <a:xfrm>
                <a:off x="4464802" y="1885147"/>
                <a:ext cx="1489756" cy="692919"/>
              </a:xfrm>
              <a:prstGeom prst="rect">
                <a:avLst/>
              </a:prstGeom>
              <a:noFill/>
              <a:ln w="9525">
                <a:noFill/>
                <a:miter lim="800000"/>
                <a:headEnd/>
                <a:tailEnd/>
              </a:ln>
            </p:spPr>
            <p:txBody>
              <a:bodyPr wrap="none" lIns="91455" tIns="45728" rIns="91455" bIns="45728">
                <a:spAutoFit/>
              </a:bodyPr>
              <a:lstStyle/>
              <a:p>
                <a:pPr algn="ctr" defTabSz="1087770"/>
                <a:r>
                  <a:rPr lang="en-US" altLang="en-US" sz="800" dirty="0">
                    <a:solidFill>
                      <a:srgbClr val="FFFFFF"/>
                    </a:solidFill>
                    <a:latin typeface="Arial" pitchFamily="34" charset="0"/>
                    <a:ea typeface="ＭＳ Ｐゴシック" pitchFamily="34" charset="-128"/>
                  </a:rPr>
                  <a:t>Cloud</a:t>
                </a:r>
              </a:p>
            </p:txBody>
          </p:sp>
          <p:sp>
            <p:nvSpPr>
              <p:cNvPr id="225" name="Rectangle 13"/>
              <p:cNvSpPr>
                <a:spLocks noChangeArrowheads="1"/>
              </p:cNvSpPr>
              <p:nvPr/>
            </p:nvSpPr>
            <p:spPr bwMode="auto">
              <a:xfrm>
                <a:off x="3603270" y="5996394"/>
                <a:ext cx="2997202" cy="1088841"/>
              </a:xfrm>
              <a:prstGeom prst="rect">
                <a:avLst/>
              </a:prstGeom>
              <a:noFill/>
              <a:ln w="9525">
                <a:noFill/>
                <a:miter lim="800000"/>
                <a:headEnd/>
                <a:tailEnd/>
              </a:ln>
            </p:spPr>
            <p:txBody>
              <a:bodyPr lIns="91455" tIns="45728" rIns="91455" bIns="45728">
                <a:spAutoFit/>
              </a:bodyPr>
              <a:lstStyle/>
              <a:p>
                <a:pPr algn="ctr" defTabSz="1087770"/>
                <a:r>
                  <a:rPr lang="en-US" altLang="en-US" sz="800" dirty="0">
                    <a:solidFill>
                      <a:srgbClr val="FFFFFF"/>
                    </a:solidFill>
                    <a:latin typeface="Arial" pitchFamily="34" charset="0"/>
                    <a:ea typeface="ＭＳ Ｐゴシック" pitchFamily="34" charset="-128"/>
                  </a:rPr>
                  <a:t>Internet of Things</a:t>
                </a:r>
              </a:p>
            </p:txBody>
          </p:sp>
        </p:grpSp>
        <p:grpSp>
          <p:nvGrpSpPr>
            <p:cNvPr id="133" name="Group 240"/>
            <p:cNvGrpSpPr>
              <a:grpSpLocks/>
            </p:cNvGrpSpPr>
            <p:nvPr/>
          </p:nvGrpSpPr>
          <p:grpSpPr bwMode="auto">
            <a:xfrm>
              <a:off x="584200" y="2374900"/>
              <a:ext cx="1890713" cy="1892300"/>
              <a:chOff x="475857" y="2747964"/>
              <a:chExt cx="2660622" cy="2663132"/>
            </a:xfrm>
          </p:grpSpPr>
          <p:grpSp>
            <p:nvGrpSpPr>
              <p:cNvPr id="134" name="Group 153"/>
              <p:cNvGrpSpPr>
                <a:grpSpLocks/>
              </p:cNvGrpSpPr>
              <p:nvPr/>
            </p:nvGrpSpPr>
            <p:grpSpPr bwMode="auto">
              <a:xfrm>
                <a:off x="477072" y="2747964"/>
                <a:ext cx="1280517" cy="1277508"/>
                <a:chOff x="1079500" y="2747963"/>
                <a:chExt cx="2701925" cy="2695575"/>
              </a:xfrm>
            </p:grpSpPr>
            <p:sp>
              <p:nvSpPr>
                <p:cNvPr id="194" name="Rounded Rectangle 9"/>
                <p:cNvSpPr>
                  <a:spLocks noChangeArrowheads="1"/>
                </p:cNvSpPr>
                <p:nvPr/>
              </p:nvSpPr>
              <p:spPr bwMode="auto">
                <a:xfrm>
                  <a:off x="1081653" y="2747963"/>
                  <a:ext cx="2700933" cy="2696499"/>
                </a:xfrm>
                <a:prstGeom prst="roundRect">
                  <a:avLst>
                    <a:gd name="adj" fmla="val 6097"/>
                  </a:avLst>
                </a:prstGeom>
                <a:solidFill>
                  <a:srgbClr val="003F69"/>
                </a:solidFill>
                <a:ln w="6350">
                  <a:solidFill>
                    <a:srgbClr val="A6A6A6"/>
                  </a:solidFill>
                  <a:round/>
                  <a:headEnd/>
                  <a:tailEnd/>
                </a:ln>
                <a:effectLst>
                  <a:outerShdw blurRad="215900" dist="317500" dir="2700000" algn="ctr" rotWithShape="0">
                    <a:srgbClr val="000000">
                      <a:alpha val="49804"/>
                    </a:srgbClr>
                  </a:outerShdw>
                </a:effectLst>
              </p:spPr>
              <p:txBody>
                <a:bodyPr wrap="none" lIns="121874" tIns="60938" rIns="121874" bIns="60938" anchor="ctr"/>
                <a:lstStyle/>
                <a:p>
                  <a:pPr algn="ctr" defTabSz="508356" fontAlgn="auto">
                    <a:spcBef>
                      <a:spcPts val="0"/>
                    </a:spcBef>
                    <a:spcAft>
                      <a:spcPts val="0"/>
                    </a:spcAft>
                    <a:defRPr/>
                  </a:pPr>
                  <a:endParaRPr lang="en-US" sz="2000" kern="0" dirty="0">
                    <a:solidFill>
                      <a:srgbClr val="FFFFFF"/>
                    </a:solidFill>
                    <a:latin typeface="Arial"/>
                    <a:ea typeface="MS PGothic" pitchFamily="34" charset="-128"/>
                    <a:sym typeface="Arial" charset="0"/>
                  </a:endParaRPr>
                </a:p>
              </p:txBody>
            </p:sp>
            <p:grpSp>
              <p:nvGrpSpPr>
                <p:cNvPr id="195" name="Group 14"/>
                <p:cNvGrpSpPr>
                  <a:grpSpLocks/>
                </p:cNvGrpSpPr>
                <p:nvPr/>
              </p:nvGrpSpPr>
              <p:grpSpPr bwMode="auto">
                <a:xfrm>
                  <a:off x="1597025" y="3321050"/>
                  <a:ext cx="1649413" cy="1579563"/>
                  <a:chOff x="6100" y="2052"/>
                  <a:chExt cx="518" cy="554"/>
                </a:xfrm>
              </p:grpSpPr>
              <p:sp>
                <p:nvSpPr>
                  <p:cNvPr id="196" name="Oval 15"/>
                  <p:cNvSpPr>
                    <a:spLocks noChangeArrowheads="1"/>
                  </p:cNvSpPr>
                  <p:nvPr/>
                </p:nvSpPr>
                <p:spPr bwMode="auto">
                  <a:xfrm>
                    <a:off x="6102" y="2388"/>
                    <a:ext cx="83"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97" name="Oval 16"/>
                  <p:cNvSpPr>
                    <a:spLocks noChangeArrowheads="1"/>
                  </p:cNvSpPr>
                  <p:nvPr/>
                </p:nvSpPr>
                <p:spPr bwMode="auto">
                  <a:xfrm>
                    <a:off x="6538" y="2388"/>
                    <a:ext cx="83"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98" name="Oval 17"/>
                  <p:cNvSpPr>
                    <a:spLocks noChangeArrowheads="1"/>
                  </p:cNvSpPr>
                  <p:nvPr/>
                </p:nvSpPr>
                <p:spPr bwMode="auto">
                  <a:xfrm>
                    <a:off x="6213" y="2393"/>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99" name="Oval 18"/>
                  <p:cNvSpPr>
                    <a:spLocks noChangeArrowheads="1"/>
                  </p:cNvSpPr>
                  <p:nvPr/>
                </p:nvSpPr>
                <p:spPr bwMode="auto">
                  <a:xfrm>
                    <a:off x="6322" y="2393"/>
                    <a:ext cx="86"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0" name="Oval 19"/>
                  <p:cNvSpPr>
                    <a:spLocks noChangeArrowheads="1"/>
                  </p:cNvSpPr>
                  <p:nvPr/>
                </p:nvSpPr>
                <p:spPr bwMode="auto">
                  <a:xfrm>
                    <a:off x="6431" y="2390"/>
                    <a:ext cx="83"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1" name="Oval 20"/>
                  <p:cNvSpPr>
                    <a:spLocks noChangeArrowheads="1"/>
                  </p:cNvSpPr>
                  <p:nvPr/>
                </p:nvSpPr>
                <p:spPr bwMode="auto">
                  <a:xfrm>
                    <a:off x="6102" y="227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2" name="Oval 21"/>
                  <p:cNvSpPr>
                    <a:spLocks noChangeArrowheads="1"/>
                  </p:cNvSpPr>
                  <p:nvPr/>
                </p:nvSpPr>
                <p:spPr bwMode="auto">
                  <a:xfrm>
                    <a:off x="6538" y="227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3" name="Oval 22"/>
                  <p:cNvSpPr>
                    <a:spLocks noChangeArrowheads="1"/>
                  </p:cNvSpPr>
                  <p:nvPr/>
                </p:nvSpPr>
                <p:spPr bwMode="auto">
                  <a:xfrm>
                    <a:off x="6213" y="2276"/>
                    <a:ext cx="83"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4" name="Oval 23"/>
                  <p:cNvSpPr>
                    <a:spLocks noChangeArrowheads="1"/>
                  </p:cNvSpPr>
                  <p:nvPr/>
                </p:nvSpPr>
                <p:spPr bwMode="auto">
                  <a:xfrm>
                    <a:off x="6322" y="2276"/>
                    <a:ext cx="86"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5" name="Oval 24"/>
                  <p:cNvSpPr>
                    <a:spLocks noChangeArrowheads="1"/>
                  </p:cNvSpPr>
                  <p:nvPr/>
                </p:nvSpPr>
                <p:spPr bwMode="auto">
                  <a:xfrm>
                    <a:off x="6431" y="2276"/>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6" name="Oval 25"/>
                  <p:cNvSpPr>
                    <a:spLocks noChangeArrowheads="1"/>
                  </p:cNvSpPr>
                  <p:nvPr/>
                </p:nvSpPr>
                <p:spPr bwMode="auto">
                  <a:xfrm>
                    <a:off x="6102" y="2160"/>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7" name="Oval 26"/>
                  <p:cNvSpPr>
                    <a:spLocks noChangeArrowheads="1"/>
                  </p:cNvSpPr>
                  <p:nvPr/>
                </p:nvSpPr>
                <p:spPr bwMode="auto">
                  <a:xfrm>
                    <a:off x="6538" y="2160"/>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8" name="Oval 27"/>
                  <p:cNvSpPr>
                    <a:spLocks noChangeArrowheads="1"/>
                  </p:cNvSpPr>
                  <p:nvPr/>
                </p:nvSpPr>
                <p:spPr bwMode="auto">
                  <a:xfrm>
                    <a:off x="6213" y="2163"/>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09" name="Oval 28"/>
                  <p:cNvSpPr>
                    <a:spLocks noChangeArrowheads="1"/>
                  </p:cNvSpPr>
                  <p:nvPr/>
                </p:nvSpPr>
                <p:spPr bwMode="auto">
                  <a:xfrm>
                    <a:off x="6322" y="2163"/>
                    <a:ext cx="86"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0" name="Oval 29"/>
                  <p:cNvSpPr>
                    <a:spLocks noChangeArrowheads="1"/>
                  </p:cNvSpPr>
                  <p:nvPr/>
                </p:nvSpPr>
                <p:spPr bwMode="auto">
                  <a:xfrm>
                    <a:off x="6431" y="2160"/>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1" name="Oval 30"/>
                  <p:cNvSpPr>
                    <a:spLocks noChangeArrowheads="1"/>
                  </p:cNvSpPr>
                  <p:nvPr/>
                </p:nvSpPr>
                <p:spPr bwMode="auto">
                  <a:xfrm>
                    <a:off x="6102" y="2054"/>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2" name="Oval 31"/>
                  <p:cNvSpPr>
                    <a:spLocks noChangeArrowheads="1"/>
                  </p:cNvSpPr>
                  <p:nvPr/>
                </p:nvSpPr>
                <p:spPr bwMode="auto">
                  <a:xfrm>
                    <a:off x="6538" y="2054"/>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3" name="Oval 32"/>
                  <p:cNvSpPr>
                    <a:spLocks noChangeArrowheads="1"/>
                  </p:cNvSpPr>
                  <p:nvPr/>
                </p:nvSpPr>
                <p:spPr bwMode="auto">
                  <a:xfrm>
                    <a:off x="6213" y="2056"/>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4" name="Oval 33"/>
                  <p:cNvSpPr>
                    <a:spLocks noChangeArrowheads="1"/>
                  </p:cNvSpPr>
                  <p:nvPr/>
                </p:nvSpPr>
                <p:spPr bwMode="auto">
                  <a:xfrm>
                    <a:off x="6322" y="2056"/>
                    <a:ext cx="86"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5" name="Oval 34"/>
                  <p:cNvSpPr>
                    <a:spLocks noChangeArrowheads="1"/>
                  </p:cNvSpPr>
                  <p:nvPr/>
                </p:nvSpPr>
                <p:spPr bwMode="auto">
                  <a:xfrm>
                    <a:off x="6431" y="205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6" name="Oval 35"/>
                  <p:cNvSpPr>
                    <a:spLocks noChangeArrowheads="1"/>
                  </p:cNvSpPr>
                  <p:nvPr/>
                </p:nvSpPr>
                <p:spPr bwMode="auto">
                  <a:xfrm>
                    <a:off x="6102" y="251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7" name="Oval 36"/>
                  <p:cNvSpPr>
                    <a:spLocks noChangeArrowheads="1"/>
                  </p:cNvSpPr>
                  <p:nvPr/>
                </p:nvSpPr>
                <p:spPr bwMode="auto">
                  <a:xfrm>
                    <a:off x="6538" y="251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8" name="Oval 37"/>
                  <p:cNvSpPr>
                    <a:spLocks noChangeArrowheads="1"/>
                  </p:cNvSpPr>
                  <p:nvPr/>
                </p:nvSpPr>
                <p:spPr bwMode="auto">
                  <a:xfrm>
                    <a:off x="6213" y="2517"/>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19" name="Oval 38"/>
                  <p:cNvSpPr>
                    <a:spLocks noChangeArrowheads="1"/>
                  </p:cNvSpPr>
                  <p:nvPr/>
                </p:nvSpPr>
                <p:spPr bwMode="auto">
                  <a:xfrm>
                    <a:off x="6322" y="2517"/>
                    <a:ext cx="86"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220" name="Oval 39"/>
                  <p:cNvSpPr>
                    <a:spLocks noChangeArrowheads="1"/>
                  </p:cNvSpPr>
                  <p:nvPr/>
                </p:nvSpPr>
                <p:spPr bwMode="auto">
                  <a:xfrm>
                    <a:off x="6431" y="2517"/>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grpSp>
          </p:grpSp>
          <p:grpSp>
            <p:nvGrpSpPr>
              <p:cNvPr id="135" name="Group 181"/>
              <p:cNvGrpSpPr>
                <a:grpSpLocks/>
              </p:cNvGrpSpPr>
              <p:nvPr/>
            </p:nvGrpSpPr>
            <p:grpSpPr bwMode="auto">
              <a:xfrm>
                <a:off x="1855209" y="2747964"/>
                <a:ext cx="1281270" cy="1277508"/>
                <a:chOff x="4340225" y="2730341"/>
                <a:chExt cx="2703513" cy="2695575"/>
              </a:xfrm>
            </p:grpSpPr>
            <p:sp>
              <p:nvSpPr>
                <p:cNvPr id="160" name="Rounded Rectangle 9"/>
                <p:cNvSpPr>
                  <a:spLocks noChangeArrowheads="1"/>
                </p:cNvSpPr>
                <p:nvPr/>
              </p:nvSpPr>
              <p:spPr bwMode="auto">
                <a:xfrm>
                  <a:off x="4338093" y="2730341"/>
                  <a:ext cx="2705645" cy="2696499"/>
                </a:xfrm>
                <a:prstGeom prst="roundRect">
                  <a:avLst>
                    <a:gd name="adj" fmla="val 6097"/>
                  </a:avLst>
                </a:prstGeom>
                <a:solidFill>
                  <a:srgbClr val="003F69"/>
                </a:solidFill>
                <a:ln w="6350">
                  <a:solidFill>
                    <a:srgbClr val="A6A6A6"/>
                  </a:solidFill>
                  <a:round/>
                  <a:headEnd/>
                  <a:tailEnd/>
                </a:ln>
                <a:effectLst>
                  <a:outerShdw blurRad="215900" dist="317500" dir="2700000" algn="ctr" rotWithShape="0">
                    <a:srgbClr val="000000">
                      <a:alpha val="49804"/>
                    </a:srgbClr>
                  </a:outerShdw>
                </a:effectLst>
              </p:spPr>
              <p:txBody>
                <a:bodyPr wrap="none" lIns="121874" tIns="60938" rIns="121874" bIns="60938" anchor="ctr"/>
                <a:lstStyle/>
                <a:p>
                  <a:pPr algn="ctr" defTabSz="508356" fontAlgn="auto">
                    <a:spcBef>
                      <a:spcPts val="0"/>
                    </a:spcBef>
                    <a:spcAft>
                      <a:spcPts val="0"/>
                    </a:spcAft>
                    <a:defRPr/>
                  </a:pPr>
                  <a:endParaRPr lang="en-US" sz="2000" kern="0" dirty="0">
                    <a:solidFill>
                      <a:srgbClr val="FFFFFF"/>
                    </a:solidFill>
                    <a:latin typeface="Arial"/>
                    <a:ea typeface="MS PGothic" pitchFamily="34" charset="-128"/>
                    <a:sym typeface="Arial" charset="0"/>
                  </a:endParaRPr>
                </a:p>
              </p:txBody>
            </p:sp>
            <p:grpSp>
              <p:nvGrpSpPr>
                <p:cNvPr id="161" name="Group 40"/>
                <p:cNvGrpSpPr>
                  <a:grpSpLocks/>
                </p:cNvGrpSpPr>
                <p:nvPr/>
              </p:nvGrpSpPr>
              <p:grpSpPr bwMode="auto">
                <a:xfrm>
                  <a:off x="4740275" y="3438525"/>
                  <a:ext cx="1936750" cy="1344613"/>
                  <a:chOff x="6966" y="2094"/>
                  <a:chExt cx="671" cy="498"/>
                </a:xfrm>
              </p:grpSpPr>
              <p:sp>
                <p:nvSpPr>
                  <p:cNvPr id="162" name="Oval 41"/>
                  <p:cNvSpPr>
                    <a:spLocks noChangeArrowheads="1"/>
                  </p:cNvSpPr>
                  <p:nvPr/>
                </p:nvSpPr>
                <p:spPr bwMode="auto">
                  <a:xfrm>
                    <a:off x="7310" y="2184"/>
                    <a:ext cx="83" cy="91"/>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63" name="Line 42"/>
                  <p:cNvSpPr>
                    <a:spLocks noChangeShapeType="1"/>
                  </p:cNvSpPr>
                  <p:nvPr/>
                </p:nvSpPr>
                <p:spPr bwMode="auto">
                  <a:xfrm flipH="1" flipV="1">
                    <a:off x="7186" y="2207"/>
                    <a:ext cx="11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64" name="Line 43"/>
                  <p:cNvSpPr>
                    <a:spLocks noChangeShapeType="1"/>
                  </p:cNvSpPr>
                  <p:nvPr/>
                </p:nvSpPr>
                <p:spPr bwMode="auto">
                  <a:xfrm flipH="1" flipV="1">
                    <a:off x="7163" y="2232"/>
                    <a:ext cx="139"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65" name="Line 44"/>
                  <p:cNvSpPr>
                    <a:spLocks noChangeShapeType="1"/>
                  </p:cNvSpPr>
                  <p:nvPr/>
                </p:nvSpPr>
                <p:spPr bwMode="auto">
                  <a:xfrm flipH="1">
                    <a:off x="7204" y="2254"/>
                    <a:ext cx="10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66" name="Oval 45"/>
                  <p:cNvSpPr>
                    <a:spLocks noChangeArrowheads="1"/>
                  </p:cNvSpPr>
                  <p:nvPr/>
                </p:nvSpPr>
                <p:spPr bwMode="auto">
                  <a:xfrm>
                    <a:off x="7134" y="2097"/>
                    <a:ext cx="85" cy="91"/>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67" name="Line 46"/>
                  <p:cNvSpPr>
                    <a:spLocks noChangeShapeType="1"/>
                  </p:cNvSpPr>
                  <p:nvPr/>
                </p:nvSpPr>
                <p:spPr bwMode="auto">
                  <a:xfrm flipH="1" flipV="1">
                    <a:off x="7011" y="2122"/>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68" name="Line 47"/>
                  <p:cNvSpPr>
                    <a:spLocks noChangeShapeType="1"/>
                  </p:cNvSpPr>
                  <p:nvPr/>
                </p:nvSpPr>
                <p:spPr bwMode="auto">
                  <a:xfrm flipH="1" flipV="1">
                    <a:off x="6987" y="2144"/>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69" name="Line 48"/>
                  <p:cNvSpPr>
                    <a:spLocks noChangeShapeType="1"/>
                  </p:cNvSpPr>
                  <p:nvPr/>
                </p:nvSpPr>
                <p:spPr bwMode="auto">
                  <a:xfrm flipH="1">
                    <a:off x="7029" y="2169"/>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0" name="Oval 49"/>
                  <p:cNvSpPr>
                    <a:spLocks noChangeArrowheads="1"/>
                  </p:cNvSpPr>
                  <p:nvPr/>
                </p:nvSpPr>
                <p:spPr bwMode="auto">
                  <a:xfrm>
                    <a:off x="7454" y="2340"/>
                    <a:ext cx="85" cy="89"/>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1" name="Line 50"/>
                  <p:cNvSpPr>
                    <a:spLocks noChangeShapeType="1"/>
                  </p:cNvSpPr>
                  <p:nvPr/>
                </p:nvSpPr>
                <p:spPr bwMode="auto">
                  <a:xfrm flipH="1" flipV="1">
                    <a:off x="7331" y="2361"/>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2" name="Line 51"/>
                  <p:cNvSpPr>
                    <a:spLocks noChangeShapeType="1"/>
                  </p:cNvSpPr>
                  <p:nvPr/>
                </p:nvSpPr>
                <p:spPr bwMode="auto">
                  <a:xfrm flipH="1" flipV="1">
                    <a:off x="7307" y="2385"/>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3" name="Line 52"/>
                  <p:cNvSpPr>
                    <a:spLocks noChangeShapeType="1"/>
                  </p:cNvSpPr>
                  <p:nvPr/>
                </p:nvSpPr>
                <p:spPr bwMode="auto">
                  <a:xfrm flipH="1">
                    <a:off x="7349" y="2410"/>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4" name="Oval 53"/>
                  <p:cNvSpPr>
                    <a:spLocks noChangeArrowheads="1"/>
                  </p:cNvSpPr>
                  <p:nvPr/>
                </p:nvSpPr>
                <p:spPr bwMode="auto">
                  <a:xfrm>
                    <a:off x="7454" y="2502"/>
                    <a:ext cx="85" cy="94"/>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5" name="Line 54"/>
                  <p:cNvSpPr>
                    <a:spLocks noChangeShapeType="1"/>
                  </p:cNvSpPr>
                  <p:nvPr/>
                </p:nvSpPr>
                <p:spPr bwMode="auto">
                  <a:xfrm flipH="1" flipV="1">
                    <a:off x="7331" y="2528"/>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6" name="Line 55"/>
                  <p:cNvSpPr>
                    <a:spLocks noChangeShapeType="1"/>
                  </p:cNvSpPr>
                  <p:nvPr/>
                </p:nvSpPr>
                <p:spPr bwMode="auto">
                  <a:xfrm flipH="1" flipV="1">
                    <a:off x="7307" y="2549"/>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7" name="Line 56"/>
                  <p:cNvSpPr>
                    <a:spLocks noChangeShapeType="1"/>
                  </p:cNvSpPr>
                  <p:nvPr/>
                </p:nvSpPr>
                <p:spPr bwMode="auto">
                  <a:xfrm flipH="1">
                    <a:off x="7349" y="2575"/>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8" name="Oval 57"/>
                  <p:cNvSpPr>
                    <a:spLocks noChangeArrowheads="1"/>
                  </p:cNvSpPr>
                  <p:nvPr/>
                </p:nvSpPr>
                <p:spPr bwMode="auto">
                  <a:xfrm>
                    <a:off x="7227" y="2436"/>
                    <a:ext cx="87" cy="93"/>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79" name="Line 58"/>
                  <p:cNvSpPr>
                    <a:spLocks noChangeShapeType="1"/>
                  </p:cNvSpPr>
                  <p:nvPr/>
                </p:nvSpPr>
                <p:spPr bwMode="auto">
                  <a:xfrm flipH="1" flipV="1">
                    <a:off x="7106" y="2457"/>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0" name="Line 59"/>
                  <p:cNvSpPr>
                    <a:spLocks noChangeShapeType="1"/>
                  </p:cNvSpPr>
                  <p:nvPr/>
                </p:nvSpPr>
                <p:spPr bwMode="auto">
                  <a:xfrm flipH="1" flipV="1">
                    <a:off x="7083" y="2481"/>
                    <a:ext cx="139"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1" name="Line 60"/>
                  <p:cNvSpPr>
                    <a:spLocks noChangeShapeType="1"/>
                  </p:cNvSpPr>
                  <p:nvPr/>
                </p:nvSpPr>
                <p:spPr bwMode="auto">
                  <a:xfrm flipH="1">
                    <a:off x="7124" y="2507"/>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2" name="Oval 61"/>
                  <p:cNvSpPr>
                    <a:spLocks noChangeArrowheads="1"/>
                  </p:cNvSpPr>
                  <p:nvPr/>
                </p:nvSpPr>
                <p:spPr bwMode="auto">
                  <a:xfrm>
                    <a:off x="7111" y="2294"/>
                    <a:ext cx="85" cy="91"/>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3" name="Line 62"/>
                  <p:cNvSpPr>
                    <a:spLocks noChangeShapeType="1"/>
                  </p:cNvSpPr>
                  <p:nvPr/>
                </p:nvSpPr>
                <p:spPr bwMode="auto">
                  <a:xfrm flipH="1" flipV="1">
                    <a:off x="6987" y="2319"/>
                    <a:ext cx="119"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4" name="Line 63"/>
                  <p:cNvSpPr>
                    <a:spLocks noChangeShapeType="1"/>
                  </p:cNvSpPr>
                  <p:nvPr/>
                </p:nvSpPr>
                <p:spPr bwMode="auto">
                  <a:xfrm flipH="1" flipV="1">
                    <a:off x="6964" y="2342"/>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5" name="Line 64"/>
                  <p:cNvSpPr>
                    <a:spLocks noChangeShapeType="1"/>
                  </p:cNvSpPr>
                  <p:nvPr/>
                </p:nvSpPr>
                <p:spPr bwMode="auto">
                  <a:xfrm flipH="1">
                    <a:off x="7006" y="2366"/>
                    <a:ext cx="10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6" name="Oval 65"/>
                  <p:cNvSpPr>
                    <a:spLocks noChangeArrowheads="1"/>
                  </p:cNvSpPr>
                  <p:nvPr/>
                </p:nvSpPr>
                <p:spPr bwMode="auto">
                  <a:xfrm>
                    <a:off x="7553" y="2214"/>
                    <a:ext cx="82" cy="89"/>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7" name="Line 66"/>
                  <p:cNvSpPr>
                    <a:spLocks noChangeShapeType="1"/>
                  </p:cNvSpPr>
                  <p:nvPr/>
                </p:nvSpPr>
                <p:spPr bwMode="auto">
                  <a:xfrm flipH="1" flipV="1">
                    <a:off x="7429" y="2237"/>
                    <a:ext cx="11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8" name="Line 67"/>
                  <p:cNvSpPr>
                    <a:spLocks noChangeShapeType="1"/>
                  </p:cNvSpPr>
                  <p:nvPr/>
                </p:nvSpPr>
                <p:spPr bwMode="auto">
                  <a:xfrm flipH="1" flipV="1">
                    <a:off x="7406" y="2259"/>
                    <a:ext cx="139"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89" name="Line 68"/>
                  <p:cNvSpPr>
                    <a:spLocks noChangeShapeType="1"/>
                  </p:cNvSpPr>
                  <p:nvPr/>
                </p:nvSpPr>
                <p:spPr bwMode="auto">
                  <a:xfrm flipH="1">
                    <a:off x="7447" y="2284"/>
                    <a:ext cx="10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90" name="Oval 69"/>
                  <p:cNvSpPr>
                    <a:spLocks noChangeArrowheads="1"/>
                  </p:cNvSpPr>
                  <p:nvPr/>
                </p:nvSpPr>
                <p:spPr bwMode="auto">
                  <a:xfrm>
                    <a:off x="7454" y="2094"/>
                    <a:ext cx="85" cy="89"/>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91" name="Line 70"/>
                  <p:cNvSpPr>
                    <a:spLocks noChangeShapeType="1"/>
                  </p:cNvSpPr>
                  <p:nvPr/>
                </p:nvSpPr>
                <p:spPr bwMode="auto">
                  <a:xfrm flipH="1" flipV="1">
                    <a:off x="7331" y="2116"/>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92" name="Line 71"/>
                  <p:cNvSpPr>
                    <a:spLocks noChangeShapeType="1"/>
                  </p:cNvSpPr>
                  <p:nvPr/>
                </p:nvSpPr>
                <p:spPr bwMode="auto">
                  <a:xfrm flipH="1" flipV="1">
                    <a:off x="7307" y="2139"/>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93" name="Line 72"/>
                  <p:cNvSpPr>
                    <a:spLocks noChangeShapeType="1"/>
                  </p:cNvSpPr>
                  <p:nvPr/>
                </p:nvSpPr>
                <p:spPr bwMode="auto">
                  <a:xfrm flipH="1">
                    <a:off x="7349" y="2163"/>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grpSp>
          </p:grpSp>
          <p:grpSp>
            <p:nvGrpSpPr>
              <p:cNvPr id="136" name="Group 216"/>
              <p:cNvGrpSpPr>
                <a:grpSpLocks/>
              </p:cNvGrpSpPr>
              <p:nvPr/>
            </p:nvGrpSpPr>
            <p:grpSpPr bwMode="auto">
              <a:xfrm>
                <a:off x="475857" y="4133588"/>
                <a:ext cx="1281270" cy="1277508"/>
                <a:chOff x="7586663" y="2778125"/>
                <a:chExt cx="2703512" cy="2695575"/>
              </a:xfrm>
            </p:grpSpPr>
            <p:sp>
              <p:nvSpPr>
                <p:cNvPr id="140" name="Rounded Rectangle 9"/>
                <p:cNvSpPr>
                  <a:spLocks noChangeArrowheads="1"/>
                </p:cNvSpPr>
                <p:nvPr/>
              </p:nvSpPr>
              <p:spPr bwMode="auto">
                <a:xfrm>
                  <a:off x="7586663" y="2777201"/>
                  <a:ext cx="2705644" cy="2696499"/>
                </a:xfrm>
                <a:prstGeom prst="roundRect">
                  <a:avLst>
                    <a:gd name="adj" fmla="val 6097"/>
                  </a:avLst>
                </a:prstGeom>
                <a:solidFill>
                  <a:srgbClr val="003F69"/>
                </a:solidFill>
                <a:ln w="6350">
                  <a:solidFill>
                    <a:srgbClr val="A6A6A6"/>
                  </a:solidFill>
                  <a:round/>
                  <a:headEnd/>
                  <a:tailEnd/>
                </a:ln>
                <a:effectLst>
                  <a:outerShdw blurRad="215900" dist="317500" dir="2700000" algn="ctr" rotWithShape="0">
                    <a:srgbClr val="000000">
                      <a:alpha val="49804"/>
                    </a:srgbClr>
                  </a:outerShdw>
                </a:effectLst>
              </p:spPr>
              <p:txBody>
                <a:bodyPr wrap="none" lIns="121874" tIns="60938" rIns="121874" bIns="60938" anchor="ctr"/>
                <a:lstStyle/>
                <a:p>
                  <a:pPr algn="ctr" defTabSz="508356" fontAlgn="auto">
                    <a:spcBef>
                      <a:spcPts val="0"/>
                    </a:spcBef>
                    <a:spcAft>
                      <a:spcPts val="0"/>
                    </a:spcAft>
                    <a:defRPr/>
                  </a:pPr>
                  <a:endParaRPr lang="en-US" sz="2000" kern="0" dirty="0">
                    <a:solidFill>
                      <a:srgbClr val="FFFFFF"/>
                    </a:solidFill>
                    <a:latin typeface="Arial"/>
                    <a:ea typeface="MS PGothic" pitchFamily="34" charset="-128"/>
                    <a:sym typeface="Arial" charset="0"/>
                  </a:endParaRPr>
                </a:p>
              </p:txBody>
            </p:sp>
            <p:sp>
              <p:nvSpPr>
                <p:cNvPr id="141" name="Oval 73"/>
                <p:cNvSpPr>
                  <a:spLocks noChangeArrowheads="1"/>
                </p:cNvSpPr>
                <p:nvPr/>
              </p:nvSpPr>
              <p:spPr bwMode="auto">
                <a:xfrm>
                  <a:off x="8774507" y="3833173"/>
                  <a:ext cx="212116" cy="221567"/>
                </a:xfrm>
                <a:prstGeom prst="ellipse">
                  <a:avLst/>
                </a:prstGeom>
                <a:solidFill>
                  <a:srgbClr val="00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42" name="Oval 74"/>
                <p:cNvSpPr>
                  <a:spLocks noChangeArrowheads="1"/>
                </p:cNvSpPr>
                <p:nvPr/>
              </p:nvSpPr>
              <p:spPr bwMode="auto">
                <a:xfrm>
                  <a:off x="8991335" y="3635178"/>
                  <a:ext cx="207401" cy="221567"/>
                </a:xfrm>
                <a:prstGeom prst="ellipse">
                  <a:avLst/>
                </a:prstGeom>
                <a:solidFill>
                  <a:srgbClr val="83D1F5"/>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43" name="Oval 76"/>
                <p:cNvSpPr>
                  <a:spLocks noChangeArrowheads="1"/>
                </p:cNvSpPr>
                <p:nvPr/>
              </p:nvSpPr>
              <p:spPr bwMode="auto">
                <a:xfrm>
                  <a:off x="9052614" y="4304589"/>
                  <a:ext cx="212113" cy="221567"/>
                </a:xfrm>
                <a:prstGeom prst="ellipse">
                  <a:avLst/>
                </a:prstGeom>
                <a:solidFill>
                  <a:srgbClr val="00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44" name="Oval 77"/>
                <p:cNvSpPr>
                  <a:spLocks noChangeArrowheads="1"/>
                </p:cNvSpPr>
                <p:nvPr/>
              </p:nvSpPr>
              <p:spPr bwMode="auto">
                <a:xfrm>
                  <a:off x="8449265" y="3616322"/>
                  <a:ext cx="212113" cy="226280"/>
                </a:xfrm>
                <a:prstGeom prst="ellipse">
                  <a:avLst/>
                </a:prstGeom>
                <a:solidFill>
                  <a:srgbClr val="FF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45" name="Oval 78"/>
                <p:cNvSpPr>
                  <a:spLocks noChangeArrowheads="1"/>
                </p:cNvSpPr>
                <p:nvPr/>
              </p:nvSpPr>
              <p:spPr bwMode="auto">
                <a:xfrm>
                  <a:off x="8213582" y="3795460"/>
                  <a:ext cx="212113" cy="216851"/>
                </a:xfrm>
                <a:prstGeom prst="ellipse">
                  <a:avLst/>
                </a:prstGeom>
                <a:solidFill>
                  <a:srgbClr val="00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46" name="Oval 80"/>
                <p:cNvSpPr>
                  <a:spLocks noChangeArrowheads="1"/>
                </p:cNvSpPr>
                <p:nvPr/>
              </p:nvSpPr>
              <p:spPr bwMode="auto">
                <a:xfrm>
                  <a:off x="9137460" y="4578010"/>
                  <a:ext cx="207401" cy="226280"/>
                </a:xfrm>
                <a:prstGeom prst="ellipse">
                  <a:avLst/>
                </a:prstGeom>
                <a:solidFill>
                  <a:srgbClr val="FF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47" name="Oval 81"/>
                <p:cNvSpPr>
                  <a:spLocks noChangeArrowheads="1"/>
                </p:cNvSpPr>
                <p:nvPr/>
              </p:nvSpPr>
              <p:spPr bwMode="auto">
                <a:xfrm>
                  <a:off x="8015608" y="4101881"/>
                  <a:ext cx="433657" cy="428987"/>
                </a:xfrm>
                <a:prstGeom prst="ellipse">
                  <a:avLst/>
                </a:prstGeom>
                <a:solidFill>
                  <a:srgbClr val="83D1F5"/>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48" name="Oval 82"/>
                <p:cNvSpPr>
                  <a:spLocks noChangeArrowheads="1"/>
                </p:cNvSpPr>
                <p:nvPr/>
              </p:nvSpPr>
              <p:spPr bwMode="auto">
                <a:xfrm>
                  <a:off x="9896359" y="3965169"/>
                  <a:ext cx="212116" cy="221567"/>
                </a:xfrm>
                <a:prstGeom prst="ellipse">
                  <a:avLst/>
                </a:prstGeom>
                <a:solidFill>
                  <a:srgbClr val="00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49" name="Oval 83"/>
                <p:cNvSpPr>
                  <a:spLocks noChangeArrowheads="1"/>
                </p:cNvSpPr>
                <p:nvPr/>
              </p:nvSpPr>
              <p:spPr bwMode="auto">
                <a:xfrm>
                  <a:off x="9538120" y="4281019"/>
                  <a:ext cx="419518" cy="400702"/>
                </a:xfrm>
                <a:prstGeom prst="ellipse">
                  <a:avLst/>
                </a:prstGeom>
                <a:solidFill>
                  <a:srgbClr val="FF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0" name="Oval 84"/>
                <p:cNvSpPr>
                  <a:spLocks noChangeArrowheads="1"/>
                </p:cNvSpPr>
                <p:nvPr/>
              </p:nvSpPr>
              <p:spPr bwMode="auto">
                <a:xfrm>
                  <a:off x="9118606" y="3903887"/>
                  <a:ext cx="263965" cy="273421"/>
                </a:xfrm>
                <a:prstGeom prst="ellipse">
                  <a:avLst/>
                </a:prstGeom>
                <a:solidFill>
                  <a:srgbClr val="83D1F5"/>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1" name="Oval 85"/>
                <p:cNvSpPr>
                  <a:spLocks noChangeArrowheads="1"/>
                </p:cNvSpPr>
                <p:nvPr/>
              </p:nvSpPr>
              <p:spPr bwMode="auto">
                <a:xfrm>
                  <a:off x="8600103" y="4139595"/>
                  <a:ext cx="329957" cy="353560"/>
                </a:xfrm>
                <a:prstGeom prst="ellipse">
                  <a:avLst/>
                </a:prstGeom>
                <a:solidFill>
                  <a:srgbClr val="FF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2" name="Oval 86"/>
                <p:cNvSpPr>
                  <a:spLocks noChangeArrowheads="1"/>
                </p:cNvSpPr>
                <p:nvPr/>
              </p:nvSpPr>
              <p:spPr bwMode="auto">
                <a:xfrm>
                  <a:off x="8722658" y="3328759"/>
                  <a:ext cx="282820" cy="278134"/>
                </a:xfrm>
                <a:prstGeom prst="ellipse">
                  <a:avLst/>
                </a:prstGeom>
                <a:solidFill>
                  <a:srgbClr val="00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3" name="Oval 87"/>
                <p:cNvSpPr>
                  <a:spLocks noChangeArrowheads="1"/>
                </p:cNvSpPr>
                <p:nvPr/>
              </p:nvSpPr>
              <p:spPr bwMode="auto">
                <a:xfrm>
                  <a:off x="8383274" y="4582726"/>
                  <a:ext cx="212113" cy="226280"/>
                </a:xfrm>
                <a:prstGeom prst="ellipse">
                  <a:avLst/>
                </a:prstGeom>
                <a:solidFill>
                  <a:srgbClr val="83D1F5"/>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4" name="Oval 100"/>
                <p:cNvSpPr>
                  <a:spLocks noChangeArrowheads="1"/>
                </p:cNvSpPr>
                <p:nvPr/>
              </p:nvSpPr>
              <p:spPr bwMode="auto">
                <a:xfrm>
                  <a:off x="8001466" y="3342900"/>
                  <a:ext cx="395948" cy="395989"/>
                </a:xfrm>
                <a:prstGeom prst="ellipse">
                  <a:avLst/>
                </a:prstGeom>
                <a:solidFill>
                  <a:srgbClr val="FF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5" name="Oval 101"/>
                <p:cNvSpPr>
                  <a:spLocks noChangeArrowheads="1"/>
                </p:cNvSpPr>
                <p:nvPr/>
              </p:nvSpPr>
              <p:spPr bwMode="auto">
                <a:xfrm>
                  <a:off x="9453274" y="4771292"/>
                  <a:ext cx="221544" cy="226280"/>
                </a:xfrm>
                <a:prstGeom prst="ellipse">
                  <a:avLst/>
                </a:prstGeom>
                <a:solidFill>
                  <a:srgbClr val="FF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6" name="AutoShape 98"/>
                <p:cNvSpPr>
                  <a:spLocks noChangeArrowheads="1"/>
                </p:cNvSpPr>
                <p:nvPr/>
              </p:nvSpPr>
              <p:spPr bwMode="auto">
                <a:xfrm>
                  <a:off x="7911907" y="4648724"/>
                  <a:ext cx="461939" cy="362989"/>
                </a:xfrm>
                <a:prstGeom prst="triangle">
                  <a:avLst>
                    <a:gd name="adj" fmla="val 50000"/>
                  </a:avLst>
                </a:prstGeom>
                <a:solidFill>
                  <a:srgbClr val="00CC00"/>
                </a:solidFill>
                <a:ln w="9525" algn="ctr">
                  <a:noFill/>
                  <a:miter lim="800000"/>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7" name="AutoShape 97"/>
                <p:cNvSpPr>
                  <a:spLocks noChangeArrowheads="1"/>
                </p:cNvSpPr>
                <p:nvPr/>
              </p:nvSpPr>
              <p:spPr bwMode="auto">
                <a:xfrm>
                  <a:off x="9439135" y="3743605"/>
                  <a:ext cx="438369" cy="410130"/>
                </a:xfrm>
                <a:prstGeom prst="pentagon">
                  <a:avLst/>
                </a:prstGeom>
                <a:solidFill>
                  <a:srgbClr val="83D1F5"/>
                </a:solidFill>
                <a:ln w="9525" algn="ctr">
                  <a:noFill/>
                  <a:miter lim="800000"/>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8" name="AutoShape 95"/>
                <p:cNvSpPr>
                  <a:spLocks noChangeArrowheads="1"/>
                </p:cNvSpPr>
                <p:nvPr/>
              </p:nvSpPr>
              <p:spPr bwMode="auto">
                <a:xfrm>
                  <a:off x="8647239" y="4611011"/>
                  <a:ext cx="424230" cy="344132"/>
                </a:xfrm>
                <a:prstGeom prst="parallelogram">
                  <a:avLst>
                    <a:gd name="adj" fmla="val 28963"/>
                  </a:avLst>
                </a:prstGeom>
                <a:solidFill>
                  <a:srgbClr val="83D1F5"/>
                </a:solidFill>
                <a:ln w="9525" algn="ctr">
                  <a:noFill/>
                  <a:miter lim="800000"/>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59" name="Rectangle 96"/>
                <p:cNvSpPr>
                  <a:spLocks noChangeArrowheads="1"/>
                </p:cNvSpPr>
                <p:nvPr/>
              </p:nvSpPr>
              <p:spPr bwMode="auto">
                <a:xfrm>
                  <a:off x="9260016" y="3239189"/>
                  <a:ext cx="395948" cy="362992"/>
                </a:xfrm>
                <a:prstGeom prst="rect">
                  <a:avLst/>
                </a:prstGeom>
                <a:solidFill>
                  <a:srgbClr val="00CC00"/>
                </a:solidFill>
                <a:ln w="9525" algn="ctr">
                  <a:noFill/>
                  <a:miter lim="800000"/>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grpSp>
          <p:grpSp>
            <p:nvGrpSpPr>
              <p:cNvPr id="137" name="Group 237"/>
              <p:cNvGrpSpPr>
                <a:grpSpLocks/>
              </p:cNvGrpSpPr>
              <p:nvPr/>
            </p:nvGrpSpPr>
            <p:grpSpPr bwMode="auto">
              <a:xfrm>
                <a:off x="1844823" y="4133588"/>
                <a:ext cx="1280517" cy="1277508"/>
                <a:chOff x="10848975" y="2778125"/>
                <a:chExt cx="2701925" cy="2695575"/>
              </a:xfrm>
            </p:grpSpPr>
            <p:sp>
              <p:nvSpPr>
                <p:cNvPr id="138" name="Rounded Rectangle 9"/>
                <p:cNvSpPr>
                  <a:spLocks noChangeArrowheads="1"/>
                </p:cNvSpPr>
                <p:nvPr/>
              </p:nvSpPr>
              <p:spPr bwMode="auto">
                <a:xfrm>
                  <a:off x="10849901" y="2777201"/>
                  <a:ext cx="2700933" cy="2696499"/>
                </a:xfrm>
                <a:prstGeom prst="roundRect">
                  <a:avLst>
                    <a:gd name="adj" fmla="val 6097"/>
                  </a:avLst>
                </a:prstGeom>
                <a:solidFill>
                  <a:srgbClr val="003F69"/>
                </a:solidFill>
                <a:ln w="6350">
                  <a:solidFill>
                    <a:srgbClr val="A6A6A6"/>
                  </a:solidFill>
                  <a:round/>
                  <a:headEnd/>
                  <a:tailEnd/>
                </a:ln>
                <a:effectLst>
                  <a:outerShdw blurRad="215900" dist="317500" dir="2700000" algn="ctr" rotWithShape="0">
                    <a:srgbClr val="000000">
                      <a:alpha val="49804"/>
                    </a:srgbClr>
                  </a:outerShdw>
                </a:effectLst>
              </p:spPr>
              <p:txBody>
                <a:bodyPr wrap="none" lIns="121874" tIns="60938" rIns="121874" bIns="60938" anchor="ctr"/>
                <a:lstStyle/>
                <a:p>
                  <a:pPr algn="ctr" defTabSz="508356" fontAlgn="auto">
                    <a:spcBef>
                      <a:spcPts val="0"/>
                    </a:spcBef>
                    <a:spcAft>
                      <a:spcPts val="0"/>
                    </a:spcAft>
                    <a:defRPr/>
                  </a:pPr>
                  <a:endParaRPr lang="en-US" sz="2000" kern="0" dirty="0">
                    <a:solidFill>
                      <a:srgbClr val="FFFFFF"/>
                    </a:solidFill>
                    <a:latin typeface="Arial"/>
                    <a:ea typeface="MS PGothic" pitchFamily="34" charset="-128"/>
                    <a:sym typeface="Arial" charset="0"/>
                  </a:endParaRPr>
                </a:p>
              </p:txBody>
            </p:sp>
            <p:pic>
              <p:nvPicPr>
                <p:cNvPr id="139" name="Picture 239" descr="FuzzyShapes.png"/>
                <p:cNvPicPr>
                  <a:picLocks noChangeAspect="1"/>
                </p:cNvPicPr>
                <p:nvPr/>
              </p:nvPicPr>
              <p:blipFill>
                <a:blip r:embed="rId5" cstate="print"/>
                <a:srcRect/>
                <a:stretch>
                  <a:fillRect/>
                </a:stretch>
              </p:blipFill>
              <p:spPr bwMode="auto">
                <a:xfrm>
                  <a:off x="10938607" y="3149600"/>
                  <a:ext cx="2495386" cy="2006600"/>
                </a:xfrm>
                <a:prstGeom prst="rect">
                  <a:avLst/>
                </a:prstGeom>
                <a:noFill/>
                <a:ln w="9525">
                  <a:noFill/>
                  <a:miter lim="800000"/>
                  <a:headEnd/>
                  <a:tailEnd/>
                </a:ln>
              </p:spPr>
            </p:pic>
          </p:grpSp>
        </p:grpSp>
      </p:grpSp>
      <p:sp>
        <p:nvSpPr>
          <p:cNvPr id="232" name="TextBox 231"/>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20</a:t>
            </a:fld>
            <a:endParaRPr lang="en-US" altLang="en-US"/>
          </a:p>
        </p:txBody>
      </p:sp>
      <p:sp>
        <p:nvSpPr>
          <p:cNvPr id="6" name="Rectangle 5"/>
          <p:cNvSpPr/>
          <p:nvPr/>
        </p:nvSpPr>
        <p:spPr>
          <a:xfrm>
            <a:off x="320727" y="183320"/>
            <a:ext cx="7802136" cy="830997"/>
          </a:xfrm>
          <a:prstGeom prst="rect">
            <a:avLst/>
          </a:prstGeom>
        </p:spPr>
        <p:txBody>
          <a:bodyPr wrap="none">
            <a:spAutoFit/>
          </a:bodyPr>
          <a:lstStyle/>
          <a:p>
            <a:pPr eaLnBrk="1" hangingPunct="1"/>
            <a:r>
              <a:rPr lang="en-US" sz="2400" b="1" dirty="0" smtClean="0">
                <a:solidFill>
                  <a:srgbClr val="3ABAFF"/>
                </a:solidFill>
              </a:rPr>
              <a:t>IBM Research Global Technology Outlook Summary </a:t>
            </a:r>
          </a:p>
          <a:p>
            <a:pPr eaLnBrk="1" hangingPunct="1"/>
            <a:r>
              <a:rPr lang="en-US" sz="2400" b="1" dirty="0" smtClean="0">
                <a:solidFill>
                  <a:srgbClr val="3ABAFF"/>
                </a:solidFill>
              </a:rPr>
              <a:t>2015</a:t>
            </a:r>
            <a:endParaRPr lang="en-US" sz="2400" b="1" dirty="0" smtClean="0">
              <a:solidFill>
                <a:srgbClr val="3ABAFF"/>
              </a:solidFill>
            </a:endParaRPr>
          </a:p>
        </p:txBody>
      </p:sp>
      <p:sp>
        <p:nvSpPr>
          <p:cNvPr id="7" name="Content Placeholder 2"/>
          <p:cNvSpPr txBox="1">
            <a:spLocks/>
          </p:cNvSpPr>
          <p:nvPr/>
        </p:nvSpPr>
        <p:spPr>
          <a:xfrm>
            <a:off x="322300" y="1122624"/>
            <a:ext cx="10447595" cy="4495800"/>
          </a:xfrm>
          <a:prstGeom prst="rect">
            <a:avLst/>
          </a:prstGeom>
        </p:spPr>
        <p:txBody>
          <a:bodyPr>
            <a:normAutofit/>
          </a:bodyPr>
          <a:lstStyle>
            <a:lvl1pPr marL="173038" indent="-173038" algn="l" rtl="0" eaLnBrk="0" fontAlgn="base" hangingPunct="0">
              <a:spcBef>
                <a:spcPct val="50000"/>
              </a:spcBef>
              <a:spcAft>
                <a:spcPct val="0"/>
              </a:spcAft>
              <a:buClr>
                <a:srgbClr val="008AC0"/>
              </a:buClr>
              <a:buFont typeface="Wingdings" charset="2"/>
              <a:buChar char="§"/>
              <a:defRPr sz="1600">
                <a:solidFill>
                  <a:schemeClr val="bg1"/>
                </a:solidFill>
                <a:latin typeface="+mn-lt"/>
                <a:ea typeface="ＭＳ Ｐゴシック" charset="0"/>
                <a:cs typeface="ＭＳ Ｐゴシック" charset="0"/>
              </a:defRPr>
            </a:lvl1pPr>
            <a:lvl2pPr marL="509588" indent="-163513" algn="l" rtl="0" eaLnBrk="0" fontAlgn="base" hangingPunct="0">
              <a:spcBef>
                <a:spcPct val="0"/>
              </a:spcBef>
              <a:spcAft>
                <a:spcPct val="0"/>
              </a:spcAft>
              <a:buClr>
                <a:srgbClr val="008AC0"/>
              </a:buClr>
              <a:buFont typeface="Arial" charset="0"/>
              <a:buChar char="–"/>
              <a:defRPr sz="1600">
                <a:solidFill>
                  <a:schemeClr val="bg1"/>
                </a:solidFill>
                <a:latin typeface="+mn-lt"/>
                <a:ea typeface="ＭＳ Ｐゴシック" charset="0"/>
              </a:defRPr>
            </a:lvl2pPr>
            <a:lvl3pPr marL="855663" indent="-173038" algn="l" rtl="0" eaLnBrk="0" fontAlgn="base" hangingPunct="0">
              <a:spcBef>
                <a:spcPct val="0"/>
              </a:spcBef>
              <a:spcAft>
                <a:spcPct val="0"/>
              </a:spcAft>
              <a:buClr>
                <a:srgbClr val="008AC0"/>
              </a:buClr>
              <a:buChar char="•"/>
              <a:defRPr sz="1600">
                <a:solidFill>
                  <a:schemeClr val="bg1"/>
                </a:solidFill>
                <a:latin typeface="+mn-lt"/>
                <a:ea typeface="ＭＳ Ｐゴシック"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defRPr>
            </a:lvl9pPr>
          </a:lstStyle>
          <a:p>
            <a:pPr marL="280544" indent="-280544">
              <a:lnSpc>
                <a:spcPct val="150000"/>
              </a:lnSpc>
              <a:spcAft>
                <a:spcPts val="1000"/>
              </a:spcAft>
            </a:pPr>
            <a:r>
              <a:rPr lang="en-US" altLang="en-US" dirty="0" smtClean="0">
                <a:cs typeface="Arial" pitchFamily="34" charset="0"/>
              </a:rPr>
              <a:t>Data will disrupt entire industries and requires a new approach</a:t>
            </a:r>
          </a:p>
          <a:p>
            <a:pPr marL="759593" lvl="1" indent="-280544">
              <a:lnSpc>
                <a:spcPct val="150000"/>
              </a:lnSpc>
              <a:spcAft>
                <a:spcPts val="1000"/>
              </a:spcAft>
            </a:pPr>
            <a:r>
              <a:rPr lang="en-US" dirty="0" smtClean="0"/>
              <a:t>Compute must move TO the data</a:t>
            </a:r>
          </a:p>
          <a:p>
            <a:pPr marL="759593" lvl="1" indent="-280544">
              <a:lnSpc>
                <a:spcPct val="150000"/>
              </a:lnSpc>
              <a:spcAft>
                <a:spcPts val="1000"/>
              </a:spcAft>
            </a:pPr>
            <a:r>
              <a:rPr lang="en-US" dirty="0" smtClean="0"/>
              <a:t>Data creates optimal value when it is curated</a:t>
            </a:r>
          </a:p>
          <a:p>
            <a:pPr marL="759593" lvl="1" indent="-280544">
              <a:lnSpc>
                <a:spcPct val="150000"/>
              </a:lnSpc>
              <a:spcAft>
                <a:spcPts val="1000"/>
              </a:spcAft>
            </a:pPr>
            <a:r>
              <a:rPr lang="en-US" dirty="0" smtClean="0"/>
              <a:t>New platforms will emerge at the edge</a:t>
            </a:r>
          </a:p>
          <a:p>
            <a:pPr marL="280544" indent="-280544">
              <a:lnSpc>
                <a:spcPct val="150000"/>
              </a:lnSpc>
              <a:spcAft>
                <a:spcPts val="1000"/>
              </a:spcAft>
            </a:pPr>
            <a:r>
              <a:rPr lang="en-US" dirty="0" smtClean="0"/>
              <a:t>Businesses will benefit from higher quality insights and time-critical decisions</a:t>
            </a:r>
            <a:endParaRPr lang="en-US" altLang="en-US" dirty="0" smtClean="0">
              <a:cs typeface="Arial" pitchFamily="34" charset="0"/>
            </a:endParaRPr>
          </a:p>
          <a:p>
            <a:pPr marL="280544" indent="-280544">
              <a:lnSpc>
                <a:spcPct val="150000"/>
              </a:lnSpc>
              <a:spcAft>
                <a:spcPts val="1000"/>
              </a:spcAft>
            </a:pPr>
            <a:r>
              <a:rPr lang="en-US" dirty="0" smtClean="0"/>
              <a:t>Brain-inspired systems will open entirely new possibilities for analyzing sensory data</a:t>
            </a:r>
            <a:endParaRPr lang="en-US" dirty="0"/>
          </a:p>
        </p:txBody>
      </p:sp>
    </p:spTree>
    <p:extLst>
      <p:ext uri="{BB962C8B-B14F-4D97-AF65-F5344CB8AC3E}">
        <p14:creationId xmlns:p14="http://schemas.microsoft.com/office/powerpoint/2010/main" val="422964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21</a:t>
            </a:fld>
            <a:endParaRPr lang="en-US" altLang="en-US"/>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143250" cy="5143500"/>
          </a:xfrm>
          <a:prstGeom prst="rect">
            <a:avLst/>
          </a:prstGeom>
        </p:spPr>
      </p:pic>
      <p:pic>
        <p:nvPicPr>
          <p:cNvPr id="7"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376" y="3584726"/>
            <a:ext cx="3225607" cy="13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TextBox 1"/>
          <p:cNvSpPr txBox="1">
            <a:spLocks noChangeArrowheads="1"/>
          </p:cNvSpPr>
          <p:nvPr/>
        </p:nvSpPr>
        <p:spPr bwMode="auto">
          <a:xfrm>
            <a:off x="1823148" y="366100"/>
            <a:ext cx="52735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20" rIns="91438" bIns="4572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hangingPunct="1"/>
            <a:r>
              <a:rPr lang="en-AU" sz="6000" dirty="0" smtClean="0">
                <a:solidFill>
                  <a:srgbClr val="FEC721"/>
                </a:solidFill>
              </a:rPr>
              <a:t>IBM Research</a:t>
            </a:r>
            <a:endParaRPr lang="en-AU" sz="6000" dirty="0">
              <a:solidFill>
                <a:srgbClr val="FEC721"/>
              </a:solidFill>
            </a:endParaRPr>
          </a:p>
        </p:txBody>
      </p:sp>
      <p:sp>
        <p:nvSpPr>
          <p:cNvPr id="9" name="TextBox 43"/>
          <p:cNvSpPr txBox="1">
            <a:spLocks noChangeArrowheads="1"/>
          </p:cNvSpPr>
          <p:nvPr/>
        </p:nvSpPr>
        <p:spPr bwMode="auto">
          <a:xfrm>
            <a:off x="1822923" y="1662280"/>
            <a:ext cx="51449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20" rIns="91438" bIns="4572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hangingPunct="1"/>
            <a:r>
              <a:rPr lang="en-AU" sz="4000" dirty="0" smtClean="0">
                <a:solidFill>
                  <a:srgbClr val="FEC721"/>
                </a:solidFill>
              </a:rPr>
              <a:t>Famous for science,</a:t>
            </a:r>
            <a:endParaRPr lang="en-AU" sz="4000" dirty="0">
              <a:solidFill>
                <a:srgbClr val="FEC721"/>
              </a:solidFill>
            </a:endParaRPr>
          </a:p>
        </p:txBody>
      </p:sp>
      <p:sp>
        <p:nvSpPr>
          <p:cNvPr id="10" name="TextBox 44"/>
          <p:cNvSpPr txBox="1">
            <a:spLocks noChangeArrowheads="1"/>
          </p:cNvSpPr>
          <p:nvPr/>
        </p:nvSpPr>
        <p:spPr bwMode="auto">
          <a:xfrm>
            <a:off x="2837935" y="2598410"/>
            <a:ext cx="2920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20" rIns="91438" bIns="4572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hangingPunct="1"/>
            <a:r>
              <a:rPr lang="en-AU" sz="4000" dirty="0">
                <a:solidFill>
                  <a:srgbClr val="FEC721"/>
                </a:solidFill>
              </a:rPr>
              <a:t>vital </a:t>
            </a:r>
            <a:r>
              <a:rPr lang="en-AU" sz="4000" dirty="0" smtClean="0">
                <a:solidFill>
                  <a:srgbClr val="FEC721"/>
                </a:solidFill>
              </a:rPr>
              <a:t>to IBM</a:t>
            </a:r>
            <a:endParaRPr lang="en-AU" sz="4000" dirty="0">
              <a:solidFill>
                <a:srgbClr val="FEC721"/>
              </a:solidFill>
            </a:endParaRPr>
          </a:p>
        </p:txBody>
      </p:sp>
      <p:pic>
        <p:nvPicPr>
          <p:cNvPr id="11" name="Picture 2"/>
          <p:cNvPicPr>
            <a:picLocks noChangeAspect="1"/>
          </p:cNvPicPr>
          <p:nvPr/>
        </p:nvPicPr>
        <p:blipFill>
          <a:blip r:embed="rId4">
            <a:extLst>
              <a:ext uri="{28A0092B-C50C-407E-A947-70E740481C1C}">
                <a14:useLocalDpi xmlns:a14="http://schemas.microsoft.com/office/drawing/2010/main" val="0"/>
              </a:ext>
            </a:extLst>
          </a:blip>
          <a:srcRect l="17432" r="17281"/>
          <a:stretch>
            <a:fillRect/>
          </a:stretch>
        </p:blipFill>
        <p:spPr bwMode="auto">
          <a:xfrm rot="587599">
            <a:off x="7222267" y="1639690"/>
            <a:ext cx="1549773" cy="159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6"/>
          <p:cNvPicPr>
            <a:picLocks noChangeAspect="1" noChangeArrowheads="1"/>
          </p:cNvPicPr>
          <p:nvPr/>
        </p:nvPicPr>
        <p:blipFill>
          <a:blip r:embed="rId5">
            <a:extLst>
              <a:ext uri="{28A0092B-C50C-407E-A947-70E740481C1C}">
                <a14:useLocalDpi xmlns:a14="http://schemas.microsoft.com/office/drawing/2010/main" val="0"/>
              </a:ext>
            </a:extLst>
          </a:blip>
          <a:srcRect l="24152" t="9203" r="1151" b="2092"/>
          <a:stretch>
            <a:fillRect/>
          </a:stretch>
        </p:blipFill>
        <p:spPr bwMode="auto">
          <a:xfrm rot="568081">
            <a:off x="6645118" y="3036424"/>
            <a:ext cx="2162277" cy="1259432"/>
          </a:xfrm>
          <a:prstGeom prst="rect">
            <a:avLst/>
          </a:prstGeom>
          <a:noFill/>
          <a:ln w="7620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 descr="GenographicProjec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9205" y="3989098"/>
            <a:ext cx="1847866" cy="96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70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3</a:t>
            </a:fld>
            <a:endParaRPr lang="en-US" altLang="en-US"/>
          </a:p>
        </p:txBody>
      </p:sp>
      <p:sp>
        <p:nvSpPr>
          <p:cNvPr id="6" name="Rectangle 5"/>
          <p:cNvSpPr/>
          <p:nvPr/>
        </p:nvSpPr>
        <p:spPr>
          <a:xfrm>
            <a:off x="320727" y="183320"/>
            <a:ext cx="7589187" cy="461665"/>
          </a:xfrm>
          <a:prstGeom prst="rect">
            <a:avLst/>
          </a:prstGeom>
        </p:spPr>
        <p:txBody>
          <a:bodyPr wrap="none">
            <a:spAutoFit/>
          </a:bodyPr>
          <a:lstStyle/>
          <a:p>
            <a:pPr eaLnBrk="1" hangingPunct="1"/>
            <a:r>
              <a:rPr lang="en-US" sz="2400" b="1" dirty="0">
                <a:solidFill>
                  <a:srgbClr val="159E91"/>
                </a:solidFill>
              </a:rPr>
              <a:t>The recent evolution of the </a:t>
            </a:r>
            <a:r>
              <a:rPr lang="en-US" sz="2400" b="1" dirty="0" smtClean="0">
                <a:solidFill>
                  <a:srgbClr val="159E91"/>
                </a:solidFill>
              </a:rPr>
              <a:t>GTO: It’s </a:t>
            </a:r>
            <a:r>
              <a:rPr lang="en-US" sz="2400" b="1" dirty="0">
                <a:solidFill>
                  <a:srgbClr val="159E91"/>
                </a:solidFill>
              </a:rPr>
              <a:t>all about Data</a:t>
            </a:r>
            <a:endParaRPr lang="en-US" altLang="en-US" sz="2400" b="1" kern="0" dirty="0">
              <a:solidFill>
                <a:srgbClr val="159E91"/>
              </a:solidFill>
            </a:endParaRPr>
          </a:p>
        </p:txBody>
      </p:sp>
      <p:grpSp>
        <p:nvGrpSpPr>
          <p:cNvPr id="7" name="Group 6"/>
          <p:cNvGrpSpPr/>
          <p:nvPr/>
        </p:nvGrpSpPr>
        <p:grpSpPr>
          <a:xfrm>
            <a:off x="356348" y="942533"/>
            <a:ext cx="8296530" cy="3566534"/>
            <a:chOff x="0" y="1371601"/>
            <a:chExt cx="12193588" cy="5119661"/>
          </a:xfrm>
        </p:grpSpPr>
        <p:sp>
          <p:nvSpPr>
            <p:cNvPr id="8" name="Rectangle 7"/>
            <p:cNvSpPr/>
            <p:nvPr/>
          </p:nvSpPr>
          <p:spPr>
            <a:xfrm>
              <a:off x="3065463" y="1371601"/>
              <a:ext cx="3013075" cy="4966031"/>
            </a:xfrm>
            <a:prstGeom prst="rect">
              <a:avLst/>
            </a:prstGeom>
            <a:solidFill>
              <a:schemeClr val="bg1">
                <a:alpha val="38000"/>
              </a:schemeClr>
            </a:solid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sp>
          <p:nvSpPr>
            <p:cNvPr id="9" name="Rectangle 8"/>
            <p:cNvSpPr/>
            <p:nvPr/>
          </p:nvSpPr>
          <p:spPr>
            <a:xfrm>
              <a:off x="9182100" y="1371601"/>
              <a:ext cx="3011488" cy="4966031"/>
            </a:xfrm>
            <a:prstGeom prst="rect">
              <a:avLst/>
            </a:prstGeom>
            <a:solidFill>
              <a:schemeClr val="bg1">
                <a:alpha val="38000"/>
              </a:schemeClr>
            </a:solid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grpSp>
          <p:nvGrpSpPr>
            <p:cNvPr id="10" name="Group 9"/>
            <p:cNvGrpSpPr/>
            <p:nvPr/>
          </p:nvGrpSpPr>
          <p:grpSpPr>
            <a:xfrm>
              <a:off x="0" y="1371601"/>
              <a:ext cx="12192000" cy="361377"/>
              <a:chOff x="0" y="1506069"/>
              <a:chExt cx="14431383" cy="527923"/>
            </a:xfrm>
            <a:solidFill>
              <a:srgbClr val="0070C0"/>
            </a:solidFill>
          </p:grpSpPr>
          <p:grpSp>
            <p:nvGrpSpPr>
              <p:cNvPr id="116" name="Group 63"/>
              <p:cNvGrpSpPr/>
              <p:nvPr/>
            </p:nvGrpSpPr>
            <p:grpSpPr>
              <a:xfrm>
                <a:off x="0" y="1506069"/>
                <a:ext cx="7191488" cy="527923"/>
                <a:chOff x="0" y="1506069"/>
                <a:chExt cx="7191488" cy="527923"/>
              </a:xfrm>
              <a:grpFill/>
            </p:grpSpPr>
            <p:sp>
              <p:nvSpPr>
                <p:cNvPr id="120" name="Rectangle 119"/>
                <p:cNvSpPr/>
                <p:nvPr/>
              </p:nvSpPr>
              <p:spPr>
                <a:xfrm>
                  <a:off x="0" y="1506069"/>
                  <a:ext cx="3571539" cy="527922"/>
                </a:xfrm>
                <a:prstGeom prst="rect">
                  <a:avLst/>
                </a:prstGeom>
                <a:grp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sp>
              <p:nvSpPr>
                <p:cNvPr id="121" name="Rectangle 120"/>
                <p:cNvSpPr/>
                <p:nvPr/>
              </p:nvSpPr>
              <p:spPr>
                <a:xfrm>
                  <a:off x="3619949" y="1506070"/>
                  <a:ext cx="3571539" cy="527922"/>
                </a:xfrm>
                <a:prstGeom prst="rect">
                  <a:avLst/>
                </a:prstGeom>
                <a:grp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grpSp>
          <p:grpSp>
            <p:nvGrpSpPr>
              <p:cNvPr id="117" name="Group 64"/>
              <p:cNvGrpSpPr/>
              <p:nvPr/>
            </p:nvGrpSpPr>
            <p:grpSpPr>
              <a:xfrm>
                <a:off x="7239897" y="1506069"/>
                <a:ext cx="7191486" cy="527922"/>
                <a:chOff x="5379" y="1506069"/>
                <a:chExt cx="7191486" cy="527922"/>
              </a:xfrm>
              <a:grpFill/>
            </p:grpSpPr>
            <p:sp>
              <p:nvSpPr>
                <p:cNvPr id="118" name="Rectangle 117"/>
                <p:cNvSpPr/>
                <p:nvPr/>
              </p:nvSpPr>
              <p:spPr>
                <a:xfrm>
                  <a:off x="5379" y="1506069"/>
                  <a:ext cx="3571539" cy="527922"/>
                </a:xfrm>
                <a:prstGeom prst="rect">
                  <a:avLst/>
                </a:prstGeom>
                <a:grp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sp>
              <p:nvSpPr>
                <p:cNvPr id="119" name="Rectangle 118"/>
                <p:cNvSpPr/>
                <p:nvPr/>
              </p:nvSpPr>
              <p:spPr>
                <a:xfrm>
                  <a:off x="3625326" y="1506069"/>
                  <a:ext cx="3571539" cy="527922"/>
                </a:xfrm>
                <a:prstGeom prst="rect">
                  <a:avLst/>
                </a:prstGeom>
                <a:grpFill/>
                <a:ln w="3175" cap="flat" cmpd="sng" algn="ctr">
                  <a:noFill/>
                  <a:prstDash val="solid"/>
                </a:ln>
                <a:effectLst/>
              </p:spPr>
              <p:txBody>
                <a:bodyPr lIns="38100" rIns="38100" anchor="ctr"/>
                <a:lstStyle/>
                <a:p>
                  <a:pPr algn="ctr" defTabSz="508136" fontAlgn="auto">
                    <a:spcBef>
                      <a:spcPts val="0"/>
                    </a:spcBef>
                    <a:spcAft>
                      <a:spcPts val="0"/>
                    </a:spcAft>
                    <a:defRPr/>
                  </a:pPr>
                  <a:endParaRPr lang="en-US" sz="2000" b="0" kern="0" dirty="0">
                    <a:solidFill>
                      <a:srgbClr val="FFFFFF"/>
                    </a:solidFill>
                    <a:latin typeface="Arial"/>
                    <a:ea typeface="ＭＳ Ｐゴシック" pitchFamily="34" charset="-128"/>
                  </a:endParaRPr>
                </a:p>
              </p:txBody>
            </p:sp>
          </p:grpSp>
        </p:grpSp>
        <p:sp>
          <p:nvSpPr>
            <p:cNvPr id="11" name="TextBox 10"/>
            <p:cNvSpPr txBox="1"/>
            <p:nvPr/>
          </p:nvSpPr>
          <p:spPr>
            <a:xfrm>
              <a:off x="0" y="1383258"/>
              <a:ext cx="3021012" cy="353466"/>
            </a:xfrm>
            <a:prstGeom prst="rect">
              <a:avLst/>
            </a:prstGeom>
            <a:solidFill>
              <a:srgbClr val="159E91"/>
            </a:solidFill>
          </p:spPr>
          <p:txBody>
            <a:bodyPr wrap="none" lIns="0" tIns="0" rIns="0" bIns="0" anchor="ctr"/>
            <a:lstStyle/>
            <a:p>
              <a:pPr algn="ctr" defTabSz="508136" fontAlgn="auto">
                <a:spcBef>
                  <a:spcPts val="0"/>
                </a:spcBef>
                <a:spcAft>
                  <a:spcPts val="0"/>
                </a:spcAft>
                <a:defRPr/>
              </a:pPr>
              <a:r>
                <a:rPr lang="en-US" sz="1800" b="1" kern="0" dirty="0">
                  <a:solidFill>
                    <a:srgbClr val="FFFFFF"/>
                  </a:solidFill>
                  <a:latin typeface="Arial"/>
                  <a:ea typeface="ＭＳ Ｐゴシック" pitchFamily="34" charset="-128"/>
                </a:rPr>
                <a:t>2012</a:t>
              </a:r>
            </a:p>
          </p:txBody>
        </p:sp>
        <p:sp>
          <p:nvSpPr>
            <p:cNvPr id="12" name="TextBox 11"/>
            <p:cNvSpPr txBox="1"/>
            <p:nvPr/>
          </p:nvSpPr>
          <p:spPr>
            <a:xfrm>
              <a:off x="3048000" y="1383258"/>
              <a:ext cx="3030538" cy="353466"/>
            </a:xfrm>
            <a:prstGeom prst="rect">
              <a:avLst/>
            </a:prstGeom>
            <a:solidFill>
              <a:srgbClr val="159E91"/>
            </a:solidFill>
          </p:spPr>
          <p:txBody>
            <a:bodyPr wrap="none" lIns="0" tIns="0" rIns="0" bIns="0" anchor="ctr"/>
            <a:lstStyle/>
            <a:p>
              <a:pPr algn="ctr" defTabSz="508136" fontAlgn="auto">
                <a:spcBef>
                  <a:spcPts val="0"/>
                </a:spcBef>
                <a:spcAft>
                  <a:spcPts val="0"/>
                </a:spcAft>
                <a:defRPr/>
              </a:pPr>
              <a:r>
                <a:rPr lang="en-US" sz="1800" b="1" kern="0" dirty="0">
                  <a:solidFill>
                    <a:srgbClr val="FFFFFF"/>
                  </a:solidFill>
                  <a:latin typeface="Arial"/>
                  <a:ea typeface="ＭＳ Ｐゴシック" pitchFamily="34" charset="-128"/>
                </a:rPr>
                <a:t>2013</a:t>
              </a:r>
            </a:p>
          </p:txBody>
        </p:sp>
        <p:sp>
          <p:nvSpPr>
            <p:cNvPr id="13" name="TextBox 12"/>
            <p:cNvSpPr txBox="1"/>
            <p:nvPr/>
          </p:nvSpPr>
          <p:spPr>
            <a:xfrm>
              <a:off x="6096000" y="1383258"/>
              <a:ext cx="3021013" cy="353466"/>
            </a:xfrm>
            <a:prstGeom prst="rect">
              <a:avLst/>
            </a:prstGeom>
            <a:solidFill>
              <a:srgbClr val="159E91"/>
            </a:solidFill>
          </p:spPr>
          <p:txBody>
            <a:bodyPr wrap="none" lIns="0" tIns="0" rIns="0" bIns="0" anchor="ctr"/>
            <a:lstStyle/>
            <a:p>
              <a:pPr algn="ctr" defTabSz="508136" fontAlgn="auto">
                <a:spcBef>
                  <a:spcPts val="0"/>
                </a:spcBef>
                <a:spcAft>
                  <a:spcPts val="0"/>
                </a:spcAft>
                <a:defRPr/>
              </a:pPr>
              <a:r>
                <a:rPr lang="en-US" sz="1800" b="1" kern="0" dirty="0">
                  <a:solidFill>
                    <a:srgbClr val="FFFFFF"/>
                  </a:solidFill>
                  <a:latin typeface="Arial"/>
                  <a:ea typeface="ＭＳ Ｐゴシック" pitchFamily="34" charset="-128"/>
                </a:rPr>
                <a:t>2014</a:t>
              </a:r>
            </a:p>
          </p:txBody>
        </p:sp>
        <p:sp>
          <p:nvSpPr>
            <p:cNvPr id="14" name="TextBox 13"/>
            <p:cNvSpPr txBox="1"/>
            <p:nvPr/>
          </p:nvSpPr>
          <p:spPr>
            <a:xfrm>
              <a:off x="9161463" y="1383258"/>
              <a:ext cx="3030537" cy="353466"/>
            </a:xfrm>
            <a:prstGeom prst="rect">
              <a:avLst/>
            </a:prstGeom>
            <a:solidFill>
              <a:srgbClr val="159E91"/>
            </a:solidFill>
          </p:spPr>
          <p:txBody>
            <a:bodyPr wrap="none" lIns="0" tIns="0" rIns="0" bIns="0" anchor="ctr"/>
            <a:lstStyle/>
            <a:p>
              <a:pPr algn="ctr" defTabSz="508136" fontAlgn="auto">
                <a:spcBef>
                  <a:spcPts val="0"/>
                </a:spcBef>
                <a:spcAft>
                  <a:spcPts val="0"/>
                </a:spcAft>
                <a:defRPr/>
              </a:pPr>
              <a:r>
                <a:rPr lang="en-US" sz="1800" b="1" kern="0" dirty="0">
                  <a:solidFill>
                    <a:srgbClr val="FFFFFF"/>
                  </a:solidFill>
                  <a:latin typeface="Arial"/>
                  <a:ea typeface="ＭＳ Ｐゴシック" pitchFamily="34" charset="-128"/>
                </a:rPr>
                <a:t>2015</a:t>
              </a:r>
            </a:p>
          </p:txBody>
        </p:sp>
        <p:sp>
          <p:nvSpPr>
            <p:cNvPr id="15" name="TextBox 14"/>
            <p:cNvSpPr txBox="1"/>
            <p:nvPr/>
          </p:nvSpPr>
          <p:spPr>
            <a:xfrm>
              <a:off x="26859" y="4793628"/>
              <a:ext cx="3074988" cy="1697634"/>
            </a:xfrm>
            <a:prstGeom prst="rect">
              <a:avLst/>
            </a:prstGeom>
            <a:noFill/>
          </p:spPr>
          <p:txBody>
            <a:bodyPr lIns="0" tIns="0" rIns="0" bIns="0">
              <a:spAutoFit/>
            </a:bodyPr>
            <a:lstStyle/>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Volume </a:t>
              </a:r>
            </a:p>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Velocity </a:t>
              </a:r>
            </a:p>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Variety </a:t>
              </a:r>
            </a:p>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Veracity</a:t>
              </a:r>
            </a:p>
          </p:txBody>
        </p:sp>
        <p:sp>
          <p:nvSpPr>
            <p:cNvPr id="16" name="TextBox 15"/>
            <p:cNvSpPr txBox="1"/>
            <p:nvPr/>
          </p:nvSpPr>
          <p:spPr>
            <a:xfrm>
              <a:off x="3076575" y="4792036"/>
              <a:ext cx="2992438" cy="927790"/>
            </a:xfrm>
            <a:prstGeom prst="rect">
              <a:avLst/>
            </a:prstGeom>
            <a:noFill/>
          </p:spPr>
          <p:txBody>
            <a:bodyPr lIns="0" tIns="0" rIns="0" bIns="0">
              <a:spAutoFit/>
            </a:bodyPr>
            <a:lstStyle/>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Confluence of </a:t>
              </a:r>
              <a:br>
                <a:rPr lang="en-US" sz="1400" b="1" kern="0" dirty="0">
                  <a:solidFill>
                    <a:srgbClr val="FFFFFF"/>
                  </a:solidFill>
                  <a:latin typeface="Arial"/>
                  <a:ea typeface="ＭＳ Ｐゴシック" pitchFamily="34" charset="-128"/>
                </a:rPr>
              </a:br>
              <a:r>
                <a:rPr lang="en-US" sz="1400" b="1" kern="0" dirty="0">
                  <a:solidFill>
                    <a:srgbClr val="FFFFFF"/>
                  </a:solidFill>
                  <a:latin typeface="Arial"/>
                  <a:ea typeface="ＭＳ Ｐゴシック" pitchFamily="34" charset="-128"/>
                </a:rPr>
                <a:t>Social, Mobile, Cloud, </a:t>
              </a:r>
              <a:br>
                <a:rPr lang="en-US" sz="1400" b="1" kern="0" dirty="0">
                  <a:solidFill>
                    <a:srgbClr val="FFFFFF"/>
                  </a:solidFill>
                  <a:latin typeface="Arial"/>
                  <a:ea typeface="ＭＳ Ｐゴシック" pitchFamily="34" charset="-128"/>
                </a:rPr>
              </a:br>
              <a:r>
                <a:rPr lang="en-US" sz="1400" b="1" kern="0" dirty="0">
                  <a:solidFill>
                    <a:srgbClr val="FFFFFF"/>
                  </a:solidFill>
                  <a:latin typeface="Arial"/>
                  <a:ea typeface="ＭＳ Ｐゴシック" pitchFamily="34" charset="-128"/>
                </a:rPr>
                <a:t>Big Data, and Analytics</a:t>
              </a:r>
            </a:p>
          </p:txBody>
        </p:sp>
        <p:sp>
          <p:nvSpPr>
            <p:cNvPr id="17" name="TextBox 16"/>
            <p:cNvSpPr txBox="1"/>
            <p:nvPr/>
          </p:nvSpPr>
          <p:spPr>
            <a:xfrm>
              <a:off x="6059488" y="4792520"/>
              <a:ext cx="3128962" cy="1081317"/>
            </a:xfrm>
            <a:prstGeom prst="rect">
              <a:avLst/>
            </a:prstGeom>
            <a:noFill/>
          </p:spPr>
          <p:txBody>
            <a:bodyPr lIns="0" tIns="0" rIns="0" bIns="0">
              <a:spAutoFit/>
            </a:bodyPr>
            <a:lstStyle/>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Systems of Insight</a:t>
              </a:r>
            </a:p>
            <a:p>
              <a:pPr algn="ctr" defTabSz="508136" fontAlgn="auto">
                <a:spcBef>
                  <a:spcPts val="0"/>
                </a:spcBef>
                <a:spcAft>
                  <a:spcPts val="834"/>
                </a:spcAft>
                <a:buClr>
                  <a:srgbClr val="00443D">
                    <a:lumMod val="25000"/>
                    <a:lumOff val="75000"/>
                  </a:srgbClr>
                </a:buClr>
                <a:defRPr/>
              </a:pPr>
              <a:r>
                <a:rPr lang="en-US" sz="1400" b="1" kern="0" dirty="0">
                  <a:solidFill>
                    <a:srgbClr val="FFFFFF"/>
                  </a:solidFill>
                  <a:latin typeface="Arial"/>
                  <a:ea typeface="ＭＳ Ｐゴシック" pitchFamily="34" charset="-128"/>
                </a:rPr>
                <a:t>Data Transforming</a:t>
              </a:r>
              <a:br>
                <a:rPr lang="en-US" sz="1400" b="1" kern="0" dirty="0">
                  <a:solidFill>
                    <a:srgbClr val="FFFFFF"/>
                  </a:solidFill>
                  <a:latin typeface="Arial"/>
                  <a:ea typeface="ＭＳ Ｐゴシック" pitchFamily="34" charset="-128"/>
                </a:rPr>
              </a:br>
              <a:r>
                <a:rPr lang="en-US" sz="1400" b="1" kern="0" dirty="0">
                  <a:solidFill>
                    <a:srgbClr val="FFFFFF"/>
                  </a:solidFill>
                  <a:latin typeface="Arial"/>
                  <a:ea typeface="ＭＳ Ｐゴシック" pitchFamily="34" charset="-128"/>
                </a:rPr>
                <a:t>Industries</a:t>
              </a:r>
            </a:p>
          </p:txBody>
        </p:sp>
        <p:pic>
          <p:nvPicPr>
            <p:cNvPr id="18" name="Picture 3"/>
            <p:cNvPicPr>
              <a:picLocks noChangeAspect="1"/>
            </p:cNvPicPr>
            <p:nvPr/>
          </p:nvPicPr>
          <p:blipFill>
            <a:blip r:embed="rId2" cstate="print"/>
            <a:srcRect/>
            <a:stretch>
              <a:fillRect/>
            </a:stretch>
          </p:blipFill>
          <p:spPr bwMode="auto">
            <a:xfrm>
              <a:off x="6005513" y="2489200"/>
              <a:ext cx="3235325" cy="1397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 name="TextBox 26"/>
            <p:cNvSpPr txBox="1">
              <a:spLocks noChangeArrowheads="1"/>
            </p:cNvSpPr>
            <p:nvPr/>
          </p:nvSpPr>
          <p:spPr bwMode="auto">
            <a:xfrm>
              <a:off x="9306341" y="4797009"/>
              <a:ext cx="2769383" cy="795249"/>
            </a:xfrm>
            <a:prstGeom prst="rect">
              <a:avLst/>
            </a:prstGeom>
            <a:noFill/>
            <a:ln w="9525">
              <a:noFill/>
              <a:miter lim="800000"/>
              <a:headEnd/>
              <a:tailEnd/>
            </a:ln>
          </p:spPr>
          <p:txBody>
            <a:bodyPr wrap="square" lIns="0" tIns="0" rIns="0" bIns="0">
              <a:spAutoFit/>
            </a:bodyPr>
            <a:lstStyle/>
            <a:p>
              <a:pPr algn="ctr" defTabSz="506833"/>
              <a:r>
                <a:rPr lang="en-US" altLang="en-US" sz="1800" b="1" dirty="0">
                  <a:solidFill>
                    <a:srgbClr val="FFFFFF"/>
                  </a:solidFill>
                  <a:latin typeface="Arial" pitchFamily="34" charset="0"/>
                  <a:ea typeface="ＭＳ Ｐゴシック" pitchFamily="34" charset="-128"/>
                  <a:cs typeface="Arial" pitchFamily="34" charset="0"/>
                </a:rPr>
                <a:t>Data will disrupt</a:t>
              </a:r>
              <a:br>
                <a:rPr lang="en-US" altLang="en-US" sz="1800" b="1" dirty="0">
                  <a:solidFill>
                    <a:srgbClr val="FFFFFF"/>
                  </a:solidFill>
                  <a:latin typeface="Arial" pitchFamily="34" charset="0"/>
                  <a:ea typeface="ＭＳ Ｐゴシック" pitchFamily="34" charset="-128"/>
                  <a:cs typeface="Arial" pitchFamily="34" charset="0"/>
                </a:rPr>
              </a:br>
              <a:r>
                <a:rPr lang="en-US" altLang="en-US" sz="1800" b="1" dirty="0">
                  <a:solidFill>
                    <a:srgbClr val="FFFFFF"/>
                  </a:solidFill>
                  <a:latin typeface="Arial" pitchFamily="34" charset="0"/>
                  <a:ea typeface="ＭＳ Ｐゴシック" pitchFamily="34" charset="-128"/>
                  <a:cs typeface="Arial" pitchFamily="34" charset="0"/>
                </a:rPr>
                <a:t>entire industries</a:t>
              </a:r>
            </a:p>
          </p:txBody>
        </p:sp>
        <p:grpSp>
          <p:nvGrpSpPr>
            <p:cNvPr id="20" name="Group 54"/>
            <p:cNvGrpSpPr>
              <a:grpSpLocks/>
            </p:cNvGrpSpPr>
            <p:nvPr/>
          </p:nvGrpSpPr>
          <p:grpSpPr bwMode="auto">
            <a:xfrm>
              <a:off x="2974975" y="2197100"/>
              <a:ext cx="3192463" cy="2321078"/>
              <a:chOff x="1389290" y="1885147"/>
              <a:chExt cx="7147422" cy="5200088"/>
            </a:xfrm>
          </p:grpSpPr>
          <p:pic>
            <p:nvPicPr>
              <p:cNvPr id="111" name="Picture 16" descr="BigData_Transparent"/>
              <p:cNvPicPr>
                <a:picLocks noChangeAspect="1" noChangeArrowheads="1"/>
              </p:cNvPicPr>
              <p:nvPr/>
            </p:nvPicPr>
            <p:blipFill>
              <a:blip r:embed="rId3" cstate="print"/>
              <a:srcRect/>
              <a:stretch>
                <a:fillRect/>
              </a:stretch>
            </p:blipFill>
            <p:spPr bwMode="auto">
              <a:xfrm>
                <a:off x="1389290" y="2230883"/>
                <a:ext cx="7147422" cy="4121825"/>
              </a:xfrm>
              <a:prstGeom prst="rect">
                <a:avLst/>
              </a:prstGeom>
              <a:noFill/>
              <a:ln w="9525">
                <a:noFill/>
                <a:miter lim="800000"/>
                <a:headEnd/>
                <a:tailEnd/>
              </a:ln>
            </p:spPr>
          </p:pic>
          <p:sp>
            <p:nvSpPr>
              <p:cNvPr id="112" name="Rectangle 10"/>
              <p:cNvSpPr>
                <a:spLocks noChangeArrowheads="1"/>
              </p:cNvSpPr>
              <p:nvPr/>
            </p:nvSpPr>
            <p:spPr bwMode="auto">
              <a:xfrm>
                <a:off x="2068994" y="2705883"/>
                <a:ext cx="1620470" cy="692919"/>
              </a:xfrm>
              <a:prstGeom prst="rect">
                <a:avLst/>
              </a:prstGeom>
              <a:noFill/>
              <a:ln w="9525">
                <a:noFill/>
                <a:miter lim="800000"/>
                <a:headEnd/>
                <a:tailEnd/>
              </a:ln>
            </p:spPr>
            <p:txBody>
              <a:bodyPr wrap="none" lIns="91455" tIns="45728" rIns="91455" bIns="45728">
                <a:spAutoFit/>
              </a:bodyPr>
              <a:lstStyle/>
              <a:p>
                <a:pPr algn="ctr" defTabSz="1087770"/>
                <a:r>
                  <a:rPr lang="en-US" altLang="en-US" sz="800" dirty="0">
                    <a:solidFill>
                      <a:srgbClr val="FFFFFF"/>
                    </a:solidFill>
                    <a:latin typeface="Arial" pitchFamily="34" charset="0"/>
                    <a:ea typeface="ＭＳ Ｐゴシック" pitchFamily="34" charset="-128"/>
                  </a:rPr>
                  <a:t>Mobile</a:t>
                </a:r>
              </a:p>
            </p:txBody>
          </p:sp>
          <p:sp>
            <p:nvSpPr>
              <p:cNvPr id="113" name="Rectangle 11"/>
              <p:cNvSpPr>
                <a:spLocks noChangeArrowheads="1"/>
              </p:cNvSpPr>
              <p:nvPr/>
            </p:nvSpPr>
            <p:spPr bwMode="auto">
              <a:xfrm>
                <a:off x="6547386" y="2705883"/>
                <a:ext cx="1536076" cy="692919"/>
              </a:xfrm>
              <a:prstGeom prst="rect">
                <a:avLst/>
              </a:prstGeom>
              <a:noFill/>
              <a:ln w="9525">
                <a:noFill/>
                <a:miter lim="800000"/>
                <a:headEnd/>
                <a:tailEnd/>
              </a:ln>
            </p:spPr>
            <p:txBody>
              <a:bodyPr wrap="none" lIns="91455" tIns="45728" rIns="91455" bIns="45728">
                <a:spAutoFit/>
              </a:bodyPr>
              <a:lstStyle/>
              <a:p>
                <a:pPr algn="ctr" defTabSz="1087770"/>
                <a:r>
                  <a:rPr lang="en-US" altLang="en-US" sz="800" dirty="0">
                    <a:solidFill>
                      <a:srgbClr val="FFFFFF"/>
                    </a:solidFill>
                    <a:latin typeface="Arial" pitchFamily="34" charset="0"/>
                    <a:ea typeface="ＭＳ Ｐゴシック" pitchFamily="34" charset="-128"/>
                  </a:rPr>
                  <a:t>Social</a:t>
                </a:r>
              </a:p>
            </p:txBody>
          </p:sp>
          <p:sp>
            <p:nvSpPr>
              <p:cNvPr id="114" name="Rectangle 12"/>
              <p:cNvSpPr>
                <a:spLocks noChangeArrowheads="1"/>
              </p:cNvSpPr>
              <p:nvPr/>
            </p:nvSpPr>
            <p:spPr bwMode="auto">
              <a:xfrm>
                <a:off x="4464802" y="1885147"/>
                <a:ext cx="1489756" cy="692919"/>
              </a:xfrm>
              <a:prstGeom prst="rect">
                <a:avLst/>
              </a:prstGeom>
              <a:noFill/>
              <a:ln w="9525">
                <a:noFill/>
                <a:miter lim="800000"/>
                <a:headEnd/>
                <a:tailEnd/>
              </a:ln>
            </p:spPr>
            <p:txBody>
              <a:bodyPr wrap="none" lIns="91455" tIns="45728" rIns="91455" bIns="45728">
                <a:spAutoFit/>
              </a:bodyPr>
              <a:lstStyle/>
              <a:p>
                <a:pPr algn="ctr" defTabSz="1087770"/>
                <a:r>
                  <a:rPr lang="en-US" altLang="en-US" sz="800" dirty="0">
                    <a:solidFill>
                      <a:srgbClr val="FFFFFF"/>
                    </a:solidFill>
                    <a:latin typeface="Arial" pitchFamily="34" charset="0"/>
                    <a:ea typeface="ＭＳ Ｐゴシック" pitchFamily="34" charset="-128"/>
                  </a:rPr>
                  <a:t>Cloud</a:t>
                </a:r>
              </a:p>
            </p:txBody>
          </p:sp>
          <p:sp>
            <p:nvSpPr>
              <p:cNvPr id="115" name="Rectangle 13"/>
              <p:cNvSpPr>
                <a:spLocks noChangeArrowheads="1"/>
              </p:cNvSpPr>
              <p:nvPr/>
            </p:nvSpPr>
            <p:spPr bwMode="auto">
              <a:xfrm>
                <a:off x="3603270" y="5996394"/>
                <a:ext cx="2997202" cy="1088841"/>
              </a:xfrm>
              <a:prstGeom prst="rect">
                <a:avLst/>
              </a:prstGeom>
              <a:noFill/>
              <a:ln w="9525">
                <a:noFill/>
                <a:miter lim="800000"/>
                <a:headEnd/>
                <a:tailEnd/>
              </a:ln>
            </p:spPr>
            <p:txBody>
              <a:bodyPr lIns="91455" tIns="45728" rIns="91455" bIns="45728">
                <a:spAutoFit/>
              </a:bodyPr>
              <a:lstStyle/>
              <a:p>
                <a:pPr algn="ctr" defTabSz="1087770"/>
                <a:r>
                  <a:rPr lang="en-US" altLang="en-US" sz="800" dirty="0">
                    <a:solidFill>
                      <a:srgbClr val="FFFFFF"/>
                    </a:solidFill>
                    <a:latin typeface="Arial" pitchFamily="34" charset="0"/>
                    <a:ea typeface="ＭＳ Ｐゴシック" pitchFamily="34" charset="-128"/>
                  </a:rPr>
                  <a:t>Internet of Things</a:t>
                </a:r>
              </a:p>
            </p:txBody>
          </p:sp>
        </p:grpSp>
        <p:pic>
          <p:nvPicPr>
            <p:cNvPr id="21" name="Picture 71" descr="DataSphere.png"/>
            <p:cNvPicPr>
              <a:picLocks noChangeAspect="1"/>
            </p:cNvPicPr>
            <p:nvPr/>
          </p:nvPicPr>
          <p:blipFill>
            <a:blip r:embed="rId4" cstate="print">
              <a:lum contrast="20000"/>
            </a:blip>
            <a:srcRect b="10"/>
            <a:stretch>
              <a:fillRect/>
            </a:stretch>
          </p:blipFill>
          <p:spPr bwMode="auto">
            <a:xfrm>
              <a:off x="9358313" y="2041525"/>
              <a:ext cx="2579687" cy="2530475"/>
            </a:xfrm>
            <a:prstGeom prst="rect">
              <a:avLst/>
            </a:prstGeom>
            <a:noFill/>
            <a:ln w="9525">
              <a:noFill/>
              <a:miter lim="800000"/>
              <a:headEnd/>
              <a:tailEnd/>
            </a:ln>
          </p:spPr>
        </p:pic>
        <p:sp>
          <p:nvSpPr>
            <p:cNvPr id="22" name="Text Box 18"/>
            <p:cNvSpPr txBox="1">
              <a:spLocks noChangeArrowheads="1"/>
            </p:cNvSpPr>
            <p:nvPr/>
          </p:nvSpPr>
          <p:spPr bwMode="auto">
            <a:xfrm>
              <a:off x="10234952" y="3126288"/>
              <a:ext cx="875867" cy="404988"/>
            </a:xfrm>
            <a:prstGeom prst="rect">
              <a:avLst/>
            </a:prstGeom>
            <a:noFill/>
            <a:ln w="9525">
              <a:noFill/>
              <a:miter lim="800000"/>
              <a:headEnd/>
              <a:tailEnd/>
            </a:ln>
            <a:effectLst/>
          </p:spPr>
          <p:txBody>
            <a:bodyPr wrap="none" lIns="0" tIns="0" rIns="0" bIns="0" anchor="ctr">
              <a:spAutoFit/>
            </a:bodyPr>
            <a:lstStyle/>
            <a:p>
              <a:pPr algn="ctr" defTabSz="508136" fontAlgn="auto">
                <a:lnSpc>
                  <a:spcPct val="80000"/>
                </a:lnSpc>
                <a:spcBef>
                  <a:spcPts val="0"/>
                </a:spcBef>
                <a:spcAft>
                  <a:spcPts val="0"/>
                </a:spcAft>
                <a:defRPr/>
              </a:pPr>
              <a:r>
                <a:rPr lang="en-US" sz="2200" b="0" kern="0" dirty="0">
                  <a:solidFill>
                    <a:srgbClr val="FFFFFF"/>
                  </a:solidFill>
                  <a:effectLst>
                    <a:glow rad="101600">
                      <a:srgbClr val="001934">
                        <a:alpha val="60000"/>
                      </a:srgbClr>
                    </a:glow>
                  </a:effectLst>
                  <a:latin typeface="Arial"/>
                  <a:ea typeface="ＭＳ Ｐゴシック" pitchFamily="34" charset="-128"/>
                </a:rPr>
                <a:t>Data</a:t>
              </a:r>
            </a:p>
          </p:txBody>
        </p:sp>
        <p:grpSp>
          <p:nvGrpSpPr>
            <p:cNvPr id="23" name="Group 240"/>
            <p:cNvGrpSpPr>
              <a:grpSpLocks/>
            </p:cNvGrpSpPr>
            <p:nvPr/>
          </p:nvGrpSpPr>
          <p:grpSpPr bwMode="auto">
            <a:xfrm>
              <a:off x="584200" y="2374900"/>
              <a:ext cx="1890713" cy="1892300"/>
              <a:chOff x="475857" y="2747964"/>
              <a:chExt cx="2660622" cy="2663132"/>
            </a:xfrm>
          </p:grpSpPr>
          <p:grpSp>
            <p:nvGrpSpPr>
              <p:cNvPr id="24" name="Group 153"/>
              <p:cNvGrpSpPr>
                <a:grpSpLocks/>
              </p:cNvGrpSpPr>
              <p:nvPr/>
            </p:nvGrpSpPr>
            <p:grpSpPr bwMode="auto">
              <a:xfrm>
                <a:off x="477072" y="2747964"/>
                <a:ext cx="1280517" cy="1277508"/>
                <a:chOff x="1079500" y="2747963"/>
                <a:chExt cx="2701925" cy="2695575"/>
              </a:xfrm>
            </p:grpSpPr>
            <p:sp>
              <p:nvSpPr>
                <p:cNvPr id="84" name="Rounded Rectangle 9"/>
                <p:cNvSpPr>
                  <a:spLocks noChangeArrowheads="1"/>
                </p:cNvSpPr>
                <p:nvPr/>
              </p:nvSpPr>
              <p:spPr bwMode="auto">
                <a:xfrm>
                  <a:off x="1081653" y="2747963"/>
                  <a:ext cx="2700933" cy="2696499"/>
                </a:xfrm>
                <a:prstGeom prst="roundRect">
                  <a:avLst>
                    <a:gd name="adj" fmla="val 6097"/>
                  </a:avLst>
                </a:prstGeom>
                <a:solidFill>
                  <a:srgbClr val="003F69"/>
                </a:solidFill>
                <a:ln w="6350">
                  <a:solidFill>
                    <a:srgbClr val="A6A6A6"/>
                  </a:solidFill>
                  <a:round/>
                  <a:headEnd/>
                  <a:tailEnd/>
                </a:ln>
                <a:effectLst>
                  <a:outerShdw blurRad="215900" dist="317500" dir="2700000" algn="ctr" rotWithShape="0">
                    <a:srgbClr val="000000">
                      <a:alpha val="49804"/>
                    </a:srgbClr>
                  </a:outerShdw>
                </a:effectLst>
              </p:spPr>
              <p:txBody>
                <a:bodyPr wrap="none" lIns="121874" tIns="60938" rIns="121874" bIns="60938" anchor="ctr"/>
                <a:lstStyle/>
                <a:p>
                  <a:pPr algn="ctr" defTabSz="508356" fontAlgn="auto">
                    <a:spcBef>
                      <a:spcPts val="0"/>
                    </a:spcBef>
                    <a:spcAft>
                      <a:spcPts val="0"/>
                    </a:spcAft>
                    <a:defRPr/>
                  </a:pPr>
                  <a:endParaRPr lang="en-US" sz="2000" kern="0" dirty="0">
                    <a:solidFill>
                      <a:srgbClr val="FFFFFF"/>
                    </a:solidFill>
                    <a:latin typeface="Arial"/>
                    <a:ea typeface="MS PGothic" pitchFamily="34" charset="-128"/>
                    <a:sym typeface="Arial" charset="0"/>
                  </a:endParaRPr>
                </a:p>
              </p:txBody>
            </p:sp>
            <p:grpSp>
              <p:nvGrpSpPr>
                <p:cNvPr id="85" name="Group 14"/>
                <p:cNvGrpSpPr>
                  <a:grpSpLocks/>
                </p:cNvGrpSpPr>
                <p:nvPr/>
              </p:nvGrpSpPr>
              <p:grpSpPr bwMode="auto">
                <a:xfrm>
                  <a:off x="1597025" y="3321050"/>
                  <a:ext cx="1649413" cy="1579563"/>
                  <a:chOff x="6100" y="2052"/>
                  <a:chExt cx="518" cy="554"/>
                </a:xfrm>
              </p:grpSpPr>
              <p:sp>
                <p:nvSpPr>
                  <p:cNvPr id="86" name="Oval 15"/>
                  <p:cNvSpPr>
                    <a:spLocks noChangeArrowheads="1"/>
                  </p:cNvSpPr>
                  <p:nvPr/>
                </p:nvSpPr>
                <p:spPr bwMode="auto">
                  <a:xfrm>
                    <a:off x="6102" y="2388"/>
                    <a:ext cx="83"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87" name="Oval 16"/>
                  <p:cNvSpPr>
                    <a:spLocks noChangeArrowheads="1"/>
                  </p:cNvSpPr>
                  <p:nvPr/>
                </p:nvSpPr>
                <p:spPr bwMode="auto">
                  <a:xfrm>
                    <a:off x="6538" y="2388"/>
                    <a:ext cx="83"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88" name="Oval 17"/>
                  <p:cNvSpPr>
                    <a:spLocks noChangeArrowheads="1"/>
                  </p:cNvSpPr>
                  <p:nvPr/>
                </p:nvSpPr>
                <p:spPr bwMode="auto">
                  <a:xfrm>
                    <a:off x="6213" y="2393"/>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89" name="Oval 18"/>
                  <p:cNvSpPr>
                    <a:spLocks noChangeArrowheads="1"/>
                  </p:cNvSpPr>
                  <p:nvPr/>
                </p:nvSpPr>
                <p:spPr bwMode="auto">
                  <a:xfrm>
                    <a:off x="6322" y="2393"/>
                    <a:ext cx="86"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0" name="Oval 19"/>
                  <p:cNvSpPr>
                    <a:spLocks noChangeArrowheads="1"/>
                  </p:cNvSpPr>
                  <p:nvPr/>
                </p:nvSpPr>
                <p:spPr bwMode="auto">
                  <a:xfrm>
                    <a:off x="6431" y="2390"/>
                    <a:ext cx="83"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1" name="Oval 20"/>
                  <p:cNvSpPr>
                    <a:spLocks noChangeArrowheads="1"/>
                  </p:cNvSpPr>
                  <p:nvPr/>
                </p:nvSpPr>
                <p:spPr bwMode="auto">
                  <a:xfrm>
                    <a:off x="6102" y="227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2" name="Oval 21"/>
                  <p:cNvSpPr>
                    <a:spLocks noChangeArrowheads="1"/>
                  </p:cNvSpPr>
                  <p:nvPr/>
                </p:nvSpPr>
                <p:spPr bwMode="auto">
                  <a:xfrm>
                    <a:off x="6538" y="227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3" name="Oval 22"/>
                  <p:cNvSpPr>
                    <a:spLocks noChangeArrowheads="1"/>
                  </p:cNvSpPr>
                  <p:nvPr/>
                </p:nvSpPr>
                <p:spPr bwMode="auto">
                  <a:xfrm>
                    <a:off x="6213" y="2276"/>
                    <a:ext cx="83"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4" name="Oval 23"/>
                  <p:cNvSpPr>
                    <a:spLocks noChangeArrowheads="1"/>
                  </p:cNvSpPr>
                  <p:nvPr/>
                </p:nvSpPr>
                <p:spPr bwMode="auto">
                  <a:xfrm>
                    <a:off x="6322" y="2276"/>
                    <a:ext cx="86" cy="91"/>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5" name="Oval 24"/>
                  <p:cNvSpPr>
                    <a:spLocks noChangeArrowheads="1"/>
                  </p:cNvSpPr>
                  <p:nvPr/>
                </p:nvSpPr>
                <p:spPr bwMode="auto">
                  <a:xfrm>
                    <a:off x="6431" y="2276"/>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6" name="Oval 25"/>
                  <p:cNvSpPr>
                    <a:spLocks noChangeArrowheads="1"/>
                  </p:cNvSpPr>
                  <p:nvPr/>
                </p:nvSpPr>
                <p:spPr bwMode="auto">
                  <a:xfrm>
                    <a:off x="6102" y="2160"/>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7" name="Oval 26"/>
                  <p:cNvSpPr>
                    <a:spLocks noChangeArrowheads="1"/>
                  </p:cNvSpPr>
                  <p:nvPr/>
                </p:nvSpPr>
                <p:spPr bwMode="auto">
                  <a:xfrm>
                    <a:off x="6538" y="2160"/>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8" name="Oval 27"/>
                  <p:cNvSpPr>
                    <a:spLocks noChangeArrowheads="1"/>
                  </p:cNvSpPr>
                  <p:nvPr/>
                </p:nvSpPr>
                <p:spPr bwMode="auto">
                  <a:xfrm>
                    <a:off x="6213" y="2163"/>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99" name="Oval 28"/>
                  <p:cNvSpPr>
                    <a:spLocks noChangeArrowheads="1"/>
                  </p:cNvSpPr>
                  <p:nvPr/>
                </p:nvSpPr>
                <p:spPr bwMode="auto">
                  <a:xfrm>
                    <a:off x="6322" y="2163"/>
                    <a:ext cx="86"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0" name="Oval 29"/>
                  <p:cNvSpPr>
                    <a:spLocks noChangeArrowheads="1"/>
                  </p:cNvSpPr>
                  <p:nvPr/>
                </p:nvSpPr>
                <p:spPr bwMode="auto">
                  <a:xfrm>
                    <a:off x="6431" y="2160"/>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1" name="Oval 30"/>
                  <p:cNvSpPr>
                    <a:spLocks noChangeArrowheads="1"/>
                  </p:cNvSpPr>
                  <p:nvPr/>
                </p:nvSpPr>
                <p:spPr bwMode="auto">
                  <a:xfrm>
                    <a:off x="6102" y="2054"/>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2" name="Oval 31"/>
                  <p:cNvSpPr>
                    <a:spLocks noChangeArrowheads="1"/>
                  </p:cNvSpPr>
                  <p:nvPr/>
                </p:nvSpPr>
                <p:spPr bwMode="auto">
                  <a:xfrm>
                    <a:off x="6538" y="2054"/>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3" name="Oval 32"/>
                  <p:cNvSpPr>
                    <a:spLocks noChangeArrowheads="1"/>
                  </p:cNvSpPr>
                  <p:nvPr/>
                </p:nvSpPr>
                <p:spPr bwMode="auto">
                  <a:xfrm>
                    <a:off x="6213" y="2056"/>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4" name="Oval 33"/>
                  <p:cNvSpPr>
                    <a:spLocks noChangeArrowheads="1"/>
                  </p:cNvSpPr>
                  <p:nvPr/>
                </p:nvSpPr>
                <p:spPr bwMode="auto">
                  <a:xfrm>
                    <a:off x="6322" y="2056"/>
                    <a:ext cx="86"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5" name="Oval 34"/>
                  <p:cNvSpPr>
                    <a:spLocks noChangeArrowheads="1"/>
                  </p:cNvSpPr>
                  <p:nvPr/>
                </p:nvSpPr>
                <p:spPr bwMode="auto">
                  <a:xfrm>
                    <a:off x="6431" y="205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6" name="Oval 35"/>
                  <p:cNvSpPr>
                    <a:spLocks noChangeArrowheads="1"/>
                  </p:cNvSpPr>
                  <p:nvPr/>
                </p:nvSpPr>
                <p:spPr bwMode="auto">
                  <a:xfrm>
                    <a:off x="6102" y="251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7" name="Oval 36"/>
                  <p:cNvSpPr>
                    <a:spLocks noChangeArrowheads="1"/>
                  </p:cNvSpPr>
                  <p:nvPr/>
                </p:nvSpPr>
                <p:spPr bwMode="auto">
                  <a:xfrm>
                    <a:off x="6538" y="2514"/>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8" name="Oval 37"/>
                  <p:cNvSpPr>
                    <a:spLocks noChangeArrowheads="1"/>
                  </p:cNvSpPr>
                  <p:nvPr/>
                </p:nvSpPr>
                <p:spPr bwMode="auto">
                  <a:xfrm>
                    <a:off x="6213" y="2517"/>
                    <a:ext cx="83"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09" name="Oval 38"/>
                  <p:cNvSpPr>
                    <a:spLocks noChangeArrowheads="1"/>
                  </p:cNvSpPr>
                  <p:nvPr/>
                </p:nvSpPr>
                <p:spPr bwMode="auto">
                  <a:xfrm>
                    <a:off x="6322" y="2517"/>
                    <a:ext cx="86" cy="89"/>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110" name="Oval 39"/>
                  <p:cNvSpPr>
                    <a:spLocks noChangeArrowheads="1"/>
                  </p:cNvSpPr>
                  <p:nvPr/>
                </p:nvSpPr>
                <p:spPr bwMode="auto">
                  <a:xfrm>
                    <a:off x="6431" y="2517"/>
                    <a:ext cx="83" cy="88"/>
                  </a:xfrm>
                  <a:prstGeom prst="ellipse">
                    <a:avLst/>
                  </a:prstGeom>
                  <a:solidFill>
                    <a:srgbClr val="83D1F5"/>
                  </a:solidFill>
                  <a:ln w="9525">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grpSp>
          </p:grpSp>
          <p:grpSp>
            <p:nvGrpSpPr>
              <p:cNvPr id="25" name="Group 181"/>
              <p:cNvGrpSpPr>
                <a:grpSpLocks/>
              </p:cNvGrpSpPr>
              <p:nvPr/>
            </p:nvGrpSpPr>
            <p:grpSpPr bwMode="auto">
              <a:xfrm>
                <a:off x="1855209" y="2747964"/>
                <a:ext cx="1281270" cy="1277508"/>
                <a:chOff x="4340225" y="2730341"/>
                <a:chExt cx="2703513" cy="2695575"/>
              </a:xfrm>
            </p:grpSpPr>
            <p:sp>
              <p:nvSpPr>
                <p:cNvPr id="50" name="Rounded Rectangle 9"/>
                <p:cNvSpPr>
                  <a:spLocks noChangeArrowheads="1"/>
                </p:cNvSpPr>
                <p:nvPr/>
              </p:nvSpPr>
              <p:spPr bwMode="auto">
                <a:xfrm>
                  <a:off x="4338093" y="2730341"/>
                  <a:ext cx="2705645" cy="2696499"/>
                </a:xfrm>
                <a:prstGeom prst="roundRect">
                  <a:avLst>
                    <a:gd name="adj" fmla="val 6097"/>
                  </a:avLst>
                </a:prstGeom>
                <a:solidFill>
                  <a:srgbClr val="003F69"/>
                </a:solidFill>
                <a:ln w="6350">
                  <a:solidFill>
                    <a:srgbClr val="A6A6A6"/>
                  </a:solidFill>
                  <a:round/>
                  <a:headEnd/>
                  <a:tailEnd/>
                </a:ln>
                <a:effectLst>
                  <a:outerShdw blurRad="215900" dist="317500" dir="2700000" algn="ctr" rotWithShape="0">
                    <a:srgbClr val="000000">
                      <a:alpha val="49804"/>
                    </a:srgbClr>
                  </a:outerShdw>
                </a:effectLst>
              </p:spPr>
              <p:txBody>
                <a:bodyPr wrap="none" lIns="121874" tIns="60938" rIns="121874" bIns="60938" anchor="ctr"/>
                <a:lstStyle/>
                <a:p>
                  <a:pPr algn="ctr" defTabSz="508356" fontAlgn="auto">
                    <a:spcBef>
                      <a:spcPts val="0"/>
                    </a:spcBef>
                    <a:spcAft>
                      <a:spcPts val="0"/>
                    </a:spcAft>
                    <a:defRPr/>
                  </a:pPr>
                  <a:endParaRPr lang="en-US" sz="2000" kern="0" dirty="0">
                    <a:solidFill>
                      <a:srgbClr val="FFFFFF"/>
                    </a:solidFill>
                    <a:latin typeface="Arial"/>
                    <a:ea typeface="MS PGothic" pitchFamily="34" charset="-128"/>
                    <a:sym typeface="Arial" charset="0"/>
                  </a:endParaRPr>
                </a:p>
              </p:txBody>
            </p:sp>
            <p:grpSp>
              <p:nvGrpSpPr>
                <p:cNvPr id="51" name="Group 40"/>
                <p:cNvGrpSpPr>
                  <a:grpSpLocks/>
                </p:cNvGrpSpPr>
                <p:nvPr/>
              </p:nvGrpSpPr>
              <p:grpSpPr bwMode="auto">
                <a:xfrm>
                  <a:off x="4740275" y="3438525"/>
                  <a:ext cx="1936750" cy="1344613"/>
                  <a:chOff x="6966" y="2094"/>
                  <a:chExt cx="671" cy="498"/>
                </a:xfrm>
              </p:grpSpPr>
              <p:sp>
                <p:nvSpPr>
                  <p:cNvPr id="52" name="Oval 41"/>
                  <p:cNvSpPr>
                    <a:spLocks noChangeArrowheads="1"/>
                  </p:cNvSpPr>
                  <p:nvPr/>
                </p:nvSpPr>
                <p:spPr bwMode="auto">
                  <a:xfrm>
                    <a:off x="7310" y="2184"/>
                    <a:ext cx="83" cy="91"/>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53" name="Line 42"/>
                  <p:cNvSpPr>
                    <a:spLocks noChangeShapeType="1"/>
                  </p:cNvSpPr>
                  <p:nvPr/>
                </p:nvSpPr>
                <p:spPr bwMode="auto">
                  <a:xfrm flipH="1" flipV="1">
                    <a:off x="7186" y="2207"/>
                    <a:ext cx="11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54" name="Line 43"/>
                  <p:cNvSpPr>
                    <a:spLocks noChangeShapeType="1"/>
                  </p:cNvSpPr>
                  <p:nvPr/>
                </p:nvSpPr>
                <p:spPr bwMode="auto">
                  <a:xfrm flipH="1" flipV="1">
                    <a:off x="7163" y="2232"/>
                    <a:ext cx="139"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55" name="Line 44"/>
                  <p:cNvSpPr>
                    <a:spLocks noChangeShapeType="1"/>
                  </p:cNvSpPr>
                  <p:nvPr/>
                </p:nvSpPr>
                <p:spPr bwMode="auto">
                  <a:xfrm flipH="1">
                    <a:off x="7204" y="2254"/>
                    <a:ext cx="10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56" name="Oval 45"/>
                  <p:cNvSpPr>
                    <a:spLocks noChangeArrowheads="1"/>
                  </p:cNvSpPr>
                  <p:nvPr/>
                </p:nvSpPr>
                <p:spPr bwMode="auto">
                  <a:xfrm>
                    <a:off x="7134" y="2097"/>
                    <a:ext cx="85" cy="91"/>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57" name="Line 46"/>
                  <p:cNvSpPr>
                    <a:spLocks noChangeShapeType="1"/>
                  </p:cNvSpPr>
                  <p:nvPr/>
                </p:nvSpPr>
                <p:spPr bwMode="auto">
                  <a:xfrm flipH="1" flipV="1">
                    <a:off x="7011" y="2122"/>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58" name="Line 47"/>
                  <p:cNvSpPr>
                    <a:spLocks noChangeShapeType="1"/>
                  </p:cNvSpPr>
                  <p:nvPr/>
                </p:nvSpPr>
                <p:spPr bwMode="auto">
                  <a:xfrm flipH="1" flipV="1">
                    <a:off x="6987" y="2144"/>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59" name="Line 48"/>
                  <p:cNvSpPr>
                    <a:spLocks noChangeShapeType="1"/>
                  </p:cNvSpPr>
                  <p:nvPr/>
                </p:nvSpPr>
                <p:spPr bwMode="auto">
                  <a:xfrm flipH="1">
                    <a:off x="7029" y="2169"/>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0" name="Oval 49"/>
                  <p:cNvSpPr>
                    <a:spLocks noChangeArrowheads="1"/>
                  </p:cNvSpPr>
                  <p:nvPr/>
                </p:nvSpPr>
                <p:spPr bwMode="auto">
                  <a:xfrm>
                    <a:off x="7454" y="2340"/>
                    <a:ext cx="85" cy="89"/>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1" name="Line 50"/>
                  <p:cNvSpPr>
                    <a:spLocks noChangeShapeType="1"/>
                  </p:cNvSpPr>
                  <p:nvPr/>
                </p:nvSpPr>
                <p:spPr bwMode="auto">
                  <a:xfrm flipH="1" flipV="1">
                    <a:off x="7331" y="2361"/>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2" name="Line 51"/>
                  <p:cNvSpPr>
                    <a:spLocks noChangeShapeType="1"/>
                  </p:cNvSpPr>
                  <p:nvPr/>
                </p:nvSpPr>
                <p:spPr bwMode="auto">
                  <a:xfrm flipH="1" flipV="1">
                    <a:off x="7307" y="2385"/>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3" name="Line 52"/>
                  <p:cNvSpPr>
                    <a:spLocks noChangeShapeType="1"/>
                  </p:cNvSpPr>
                  <p:nvPr/>
                </p:nvSpPr>
                <p:spPr bwMode="auto">
                  <a:xfrm flipH="1">
                    <a:off x="7349" y="2410"/>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4" name="Oval 53"/>
                  <p:cNvSpPr>
                    <a:spLocks noChangeArrowheads="1"/>
                  </p:cNvSpPr>
                  <p:nvPr/>
                </p:nvSpPr>
                <p:spPr bwMode="auto">
                  <a:xfrm>
                    <a:off x="7454" y="2502"/>
                    <a:ext cx="85" cy="94"/>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5" name="Line 54"/>
                  <p:cNvSpPr>
                    <a:spLocks noChangeShapeType="1"/>
                  </p:cNvSpPr>
                  <p:nvPr/>
                </p:nvSpPr>
                <p:spPr bwMode="auto">
                  <a:xfrm flipH="1" flipV="1">
                    <a:off x="7331" y="2528"/>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6" name="Line 55"/>
                  <p:cNvSpPr>
                    <a:spLocks noChangeShapeType="1"/>
                  </p:cNvSpPr>
                  <p:nvPr/>
                </p:nvSpPr>
                <p:spPr bwMode="auto">
                  <a:xfrm flipH="1" flipV="1">
                    <a:off x="7307" y="2549"/>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7" name="Line 56"/>
                  <p:cNvSpPr>
                    <a:spLocks noChangeShapeType="1"/>
                  </p:cNvSpPr>
                  <p:nvPr/>
                </p:nvSpPr>
                <p:spPr bwMode="auto">
                  <a:xfrm flipH="1">
                    <a:off x="7349" y="2575"/>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8" name="Oval 57"/>
                  <p:cNvSpPr>
                    <a:spLocks noChangeArrowheads="1"/>
                  </p:cNvSpPr>
                  <p:nvPr/>
                </p:nvSpPr>
                <p:spPr bwMode="auto">
                  <a:xfrm>
                    <a:off x="7227" y="2436"/>
                    <a:ext cx="87" cy="93"/>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69" name="Line 58"/>
                  <p:cNvSpPr>
                    <a:spLocks noChangeShapeType="1"/>
                  </p:cNvSpPr>
                  <p:nvPr/>
                </p:nvSpPr>
                <p:spPr bwMode="auto">
                  <a:xfrm flipH="1" flipV="1">
                    <a:off x="7106" y="2457"/>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0" name="Line 59"/>
                  <p:cNvSpPr>
                    <a:spLocks noChangeShapeType="1"/>
                  </p:cNvSpPr>
                  <p:nvPr/>
                </p:nvSpPr>
                <p:spPr bwMode="auto">
                  <a:xfrm flipH="1" flipV="1">
                    <a:off x="7083" y="2481"/>
                    <a:ext cx="139"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1" name="Line 60"/>
                  <p:cNvSpPr>
                    <a:spLocks noChangeShapeType="1"/>
                  </p:cNvSpPr>
                  <p:nvPr/>
                </p:nvSpPr>
                <p:spPr bwMode="auto">
                  <a:xfrm flipH="1">
                    <a:off x="7124" y="2507"/>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2" name="Oval 61"/>
                  <p:cNvSpPr>
                    <a:spLocks noChangeArrowheads="1"/>
                  </p:cNvSpPr>
                  <p:nvPr/>
                </p:nvSpPr>
                <p:spPr bwMode="auto">
                  <a:xfrm>
                    <a:off x="7111" y="2294"/>
                    <a:ext cx="85" cy="91"/>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3" name="Line 62"/>
                  <p:cNvSpPr>
                    <a:spLocks noChangeShapeType="1"/>
                  </p:cNvSpPr>
                  <p:nvPr/>
                </p:nvSpPr>
                <p:spPr bwMode="auto">
                  <a:xfrm flipH="1" flipV="1">
                    <a:off x="6987" y="2319"/>
                    <a:ext cx="119"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4" name="Line 63"/>
                  <p:cNvSpPr>
                    <a:spLocks noChangeShapeType="1"/>
                  </p:cNvSpPr>
                  <p:nvPr/>
                </p:nvSpPr>
                <p:spPr bwMode="auto">
                  <a:xfrm flipH="1" flipV="1">
                    <a:off x="6964" y="2342"/>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5" name="Line 64"/>
                  <p:cNvSpPr>
                    <a:spLocks noChangeShapeType="1"/>
                  </p:cNvSpPr>
                  <p:nvPr/>
                </p:nvSpPr>
                <p:spPr bwMode="auto">
                  <a:xfrm flipH="1">
                    <a:off x="7006" y="2366"/>
                    <a:ext cx="10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6" name="Oval 65"/>
                  <p:cNvSpPr>
                    <a:spLocks noChangeArrowheads="1"/>
                  </p:cNvSpPr>
                  <p:nvPr/>
                </p:nvSpPr>
                <p:spPr bwMode="auto">
                  <a:xfrm>
                    <a:off x="7553" y="2214"/>
                    <a:ext cx="82" cy="89"/>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7" name="Line 66"/>
                  <p:cNvSpPr>
                    <a:spLocks noChangeShapeType="1"/>
                  </p:cNvSpPr>
                  <p:nvPr/>
                </p:nvSpPr>
                <p:spPr bwMode="auto">
                  <a:xfrm flipH="1" flipV="1">
                    <a:off x="7429" y="2237"/>
                    <a:ext cx="11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8" name="Line 67"/>
                  <p:cNvSpPr>
                    <a:spLocks noChangeShapeType="1"/>
                  </p:cNvSpPr>
                  <p:nvPr/>
                </p:nvSpPr>
                <p:spPr bwMode="auto">
                  <a:xfrm flipH="1" flipV="1">
                    <a:off x="7406" y="2259"/>
                    <a:ext cx="139"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79" name="Line 68"/>
                  <p:cNvSpPr>
                    <a:spLocks noChangeShapeType="1"/>
                  </p:cNvSpPr>
                  <p:nvPr/>
                </p:nvSpPr>
                <p:spPr bwMode="auto">
                  <a:xfrm flipH="1">
                    <a:off x="7447" y="2284"/>
                    <a:ext cx="10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80" name="Oval 69"/>
                  <p:cNvSpPr>
                    <a:spLocks noChangeArrowheads="1"/>
                  </p:cNvSpPr>
                  <p:nvPr/>
                </p:nvSpPr>
                <p:spPr bwMode="auto">
                  <a:xfrm>
                    <a:off x="7454" y="2094"/>
                    <a:ext cx="85" cy="89"/>
                  </a:xfrm>
                  <a:prstGeom prst="ellipse">
                    <a:avLst/>
                  </a:prstGeom>
                  <a:solidFill>
                    <a:srgbClr val="83D1F5"/>
                  </a:solidFill>
                  <a:ln w="9525">
                    <a:solidFill>
                      <a:srgbClr val="83D1F5"/>
                    </a:solid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81" name="Line 70"/>
                  <p:cNvSpPr>
                    <a:spLocks noChangeShapeType="1"/>
                  </p:cNvSpPr>
                  <p:nvPr/>
                </p:nvSpPr>
                <p:spPr bwMode="auto">
                  <a:xfrm flipH="1" flipV="1">
                    <a:off x="7331" y="2116"/>
                    <a:ext cx="116"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82" name="Line 71"/>
                  <p:cNvSpPr>
                    <a:spLocks noChangeShapeType="1"/>
                  </p:cNvSpPr>
                  <p:nvPr/>
                </p:nvSpPr>
                <p:spPr bwMode="auto">
                  <a:xfrm flipH="1" flipV="1">
                    <a:off x="7307" y="2139"/>
                    <a:ext cx="140"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83" name="Line 72"/>
                  <p:cNvSpPr>
                    <a:spLocks noChangeShapeType="1"/>
                  </p:cNvSpPr>
                  <p:nvPr/>
                </p:nvSpPr>
                <p:spPr bwMode="auto">
                  <a:xfrm flipH="1">
                    <a:off x="7349" y="2163"/>
                    <a:ext cx="98" cy="0"/>
                  </a:xfrm>
                  <a:prstGeom prst="line">
                    <a:avLst/>
                  </a:prstGeom>
                  <a:noFill/>
                  <a:ln w="3175">
                    <a:solidFill>
                      <a:srgbClr val="83D1F5"/>
                    </a:solidFill>
                    <a:round/>
                    <a:headEnd/>
                    <a:tailEnd/>
                  </a:ln>
                </p:spPr>
                <p:txBody>
                  <a:bodyP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grpSp>
          </p:grpSp>
          <p:grpSp>
            <p:nvGrpSpPr>
              <p:cNvPr id="26" name="Group 216"/>
              <p:cNvGrpSpPr>
                <a:grpSpLocks/>
              </p:cNvGrpSpPr>
              <p:nvPr/>
            </p:nvGrpSpPr>
            <p:grpSpPr bwMode="auto">
              <a:xfrm>
                <a:off x="475857" y="4133588"/>
                <a:ext cx="1281270" cy="1277508"/>
                <a:chOff x="7586663" y="2778125"/>
                <a:chExt cx="2703512" cy="2695575"/>
              </a:xfrm>
            </p:grpSpPr>
            <p:sp>
              <p:nvSpPr>
                <p:cNvPr id="30" name="Rounded Rectangle 9"/>
                <p:cNvSpPr>
                  <a:spLocks noChangeArrowheads="1"/>
                </p:cNvSpPr>
                <p:nvPr/>
              </p:nvSpPr>
              <p:spPr bwMode="auto">
                <a:xfrm>
                  <a:off x="7586663" y="2777201"/>
                  <a:ext cx="2705644" cy="2696499"/>
                </a:xfrm>
                <a:prstGeom prst="roundRect">
                  <a:avLst>
                    <a:gd name="adj" fmla="val 6097"/>
                  </a:avLst>
                </a:prstGeom>
                <a:solidFill>
                  <a:srgbClr val="003F69"/>
                </a:solidFill>
                <a:ln w="6350">
                  <a:solidFill>
                    <a:srgbClr val="A6A6A6"/>
                  </a:solidFill>
                  <a:round/>
                  <a:headEnd/>
                  <a:tailEnd/>
                </a:ln>
                <a:effectLst>
                  <a:outerShdw blurRad="215900" dist="317500" dir="2700000" algn="ctr" rotWithShape="0">
                    <a:srgbClr val="000000">
                      <a:alpha val="49804"/>
                    </a:srgbClr>
                  </a:outerShdw>
                </a:effectLst>
              </p:spPr>
              <p:txBody>
                <a:bodyPr wrap="none" lIns="121874" tIns="60938" rIns="121874" bIns="60938" anchor="ctr"/>
                <a:lstStyle/>
                <a:p>
                  <a:pPr algn="ctr" defTabSz="508356" fontAlgn="auto">
                    <a:spcBef>
                      <a:spcPts val="0"/>
                    </a:spcBef>
                    <a:spcAft>
                      <a:spcPts val="0"/>
                    </a:spcAft>
                    <a:defRPr/>
                  </a:pPr>
                  <a:endParaRPr lang="en-US" sz="2000" kern="0" dirty="0">
                    <a:solidFill>
                      <a:srgbClr val="FFFFFF"/>
                    </a:solidFill>
                    <a:latin typeface="Arial"/>
                    <a:ea typeface="MS PGothic" pitchFamily="34" charset="-128"/>
                    <a:sym typeface="Arial" charset="0"/>
                  </a:endParaRPr>
                </a:p>
              </p:txBody>
            </p:sp>
            <p:sp>
              <p:nvSpPr>
                <p:cNvPr id="31" name="Oval 73"/>
                <p:cNvSpPr>
                  <a:spLocks noChangeArrowheads="1"/>
                </p:cNvSpPr>
                <p:nvPr/>
              </p:nvSpPr>
              <p:spPr bwMode="auto">
                <a:xfrm>
                  <a:off x="8774507" y="3833173"/>
                  <a:ext cx="212116" cy="221567"/>
                </a:xfrm>
                <a:prstGeom prst="ellipse">
                  <a:avLst/>
                </a:prstGeom>
                <a:solidFill>
                  <a:srgbClr val="00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32" name="Oval 74"/>
                <p:cNvSpPr>
                  <a:spLocks noChangeArrowheads="1"/>
                </p:cNvSpPr>
                <p:nvPr/>
              </p:nvSpPr>
              <p:spPr bwMode="auto">
                <a:xfrm>
                  <a:off x="8991335" y="3635178"/>
                  <a:ext cx="207401" cy="221567"/>
                </a:xfrm>
                <a:prstGeom prst="ellipse">
                  <a:avLst/>
                </a:prstGeom>
                <a:solidFill>
                  <a:srgbClr val="83D1F5"/>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33" name="Oval 76"/>
                <p:cNvSpPr>
                  <a:spLocks noChangeArrowheads="1"/>
                </p:cNvSpPr>
                <p:nvPr/>
              </p:nvSpPr>
              <p:spPr bwMode="auto">
                <a:xfrm>
                  <a:off x="9052614" y="4304589"/>
                  <a:ext cx="212113" cy="221567"/>
                </a:xfrm>
                <a:prstGeom prst="ellipse">
                  <a:avLst/>
                </a:prstGeom>
                <a:solidFill>
                  <a:srgbClr val="00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34" name="Oval 77"/>
                <p:cNvSpPr>
                  <a:spLocks noChangeArrowheads="1"/>
                </p:cNvSpPr>
                <p:nvPr/>
              </p:nvSpPr>
              <p:spPr bwMode="auto">
                <a:xfrm>
                  <a:off x="8449265" y="3616322"/>
                  <a:ext cx="212113" cy="226280"/>
                </a:xfrm>
                <a:prstGeom prst="ellipse">
                  <a:avLst/>
                </a:prstGeom>
                <a:solidFill>
                  <a:srgbClr val="FF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35" name="Oval 78"/>
                <p:cNvSpPr>
                  <a:spLocks noChangeArrowheads="1"/>
                </p:cNvSpPr>
                <p:nvPr/>
              </p:nvSpPr>
              <p:spPr bwMode="auto">
                <a:xfrm>
                  <a:off x="8213582" y="3795460"/>
                  <a:ext cx="212113" cy="216851"/>
                </a:xfrm>
                <a:prstGeom prst="ellipse">
                  <a:avLst/>
                </a:prstGeom>
                <a:solidFill>
                  <a:srgbClr val="00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36" name="Oval 80"/>
                <p:cNvSpPr>
                  <a:spLocks noChangeArrowheads="1"/>
                </p:cNvSpPr>
                <p:nvPr/>
              </p:nvSpPr>
              <p:spPr bwMode="auto">
                <a:xfrm>
                  <a:off x="9137460" y="4578010"/>
                  <a:ext cx="207401" cy="226280"/>
                </a:xfrm>
                <a:prstGeom prst="ellipse">
                  <a:avLst/>
                </a:prstGeom>
                <a:solidFill>
                  <a:srgbClr val="FF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37" name="Oval 81"/>
                <p:cNvSpPr>
                  <a:spLocks noChangeArrowheads="1"/>
                </p:cNvSpPr>
                <p:nvPr/>
              </p:nvSpPr>
              <p:spPr bwMode="auto">
                <a:xfrm>
                  <a:off x="8015608" y="4101881"/>
                  <a:ext cx="433657" cy="428987"/>
                </a:xfrm>
                <a:prstGeom prst="ellipse">
                  <a:avLst/>
                </a:prstGeom>
                <a:solidFill>
                  <a:srgbClr val="83D1F5"/>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38" name="Oval 82"/>
                <p:cNvSpPr>
                  <a:spLocks noChangeArrowheads="1"/>
                </p:cNvSpPr>
                <p:nvPr/>
              </p:nvSpPr>
              <p:spPr bwMode="auto">
                <a:xfrm>
                  <a:off x="9896359" y="3965169"/>
                  <a:ext cx="212116" cy="221567"/>
                </a:xfrm>
                <a:prstGeom prst="ellipse">
                  <a:avLst/>
                </a:prstGeom>
                <a:solidFill>
                  <a:srgbClr val="00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39" name="Oval 83"/>
                <p:cNvSpPr>
                  <a:spLocks noChangeArrowheads="1"/>
                </p:cNvSpPr>
                <p:nvPr/>
              </p:nvSpPr>
              <p:spPr bwMode="auto">
                <a:xfrm>
                  <a:off x="9538120" y="4281019"/>
                  <a:ext cx="419518" cy="400702"/>
                </a:xfrm>
                <a:prstGeom prst="ellipse">
                  <a:avLst/>
                </a:prstGeom>
                <a:solidFill>
                  <a:srgbClr val="FF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0" name="Oval 84"/>
                <p:cNvSpPr>
                  <a:spLocks noChangeArrowheads="1"/>
                </p:cNvSpPr>
                <p:nvPr/>
              </p:nvSpPr>
              <p:spPr bwMode="auto">
                <a:xfrm>
                  <a:off x="9118606" y="3903887"/>
                  <a:ext cx="263965" cy="273421"/>
                </a:xfrm>
                <a:prstGeom prst="ellipse">
                  <a:avLst/>
                </a:prstGeom>
                <a:solidFill>
                  <a:srgbClr val="83D1F5"/>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1" name="Oval 85"/>
                <p:cNvSpPr>
                  <a:spLocks noChangeArrowheads="1"/>
                </p:cNvSpPr>
                <p:nvPr/>
              </p:nvSpPr>
              <p:spPr bwMode="auto">
                <a:xfrm>
                  <a:off x="8600103" y="4139595"/>
                  <a:ext cx="329957" cy="353560"/>
                </a:xfrm>
                <a:prstGeom prst="ellipse">
                  <a:avLst/>
                </a:prstGeom>
                <a:solidFill>
                  <a:srgbClr val="FF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2" name="Oval 86"/>
                <p:cNvSpPr>
                  <a:spLocks noChangeArrowheads="1"/>
                </p:cNvSpPr>
                <p:nvPr/>
              </p:nvSpPr>
              <p:spPr bwMode="auto">
                <a:xfrm>
                  <a:off x="8722658" y="3328759"/>
                  <a:ext cx="282820" cy="278134"/>
                </a:xfrm>
                <a:prstGeom prst="ellipse">
                  <a:avLst/>
                </a:prstGeom>
                <a:solidFill>
                  <a:srgbClr val="00FF00"/>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3" name="Oval 87"/>
                <p:cNvSpPr>
                  <a:spLocks noChangeArrowheads="1"/>
                </p:cNvSpPr>
                <p:nvPr/>
              </p:nvSpPr>
              <p:spPr bwMode="auto">
                <a:xfrm>
                  <a:off x="8383274" y="4582726"/>
                  <a:ext cx="212113" cy="226280"/>
                </a:xfrm>
                <a:prstGeom prst="ellipse">
                  <a:avLst/>
                </a:prstGeom>
                <a:solidFill>
                  <a:srgbClr val="83D1F5"/>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4" name="Oval 100"/>
                <p:cNvSpPr>
                  <a:spLocks noChangeArrowheads="1"/>
                </p:cNvSpPr>
                <p:nvPr/>
              </p:nvSpPr>
              <p:spPr bwMode="auto">
                <a:xfrm>
                  <a:off x="8001466" y="3342900"/>
                  <a:ext cx="395948" cy="395989"/>
                </a:xfrm>
                <a:prstGeom prst="ellipse">
                  <a:avLst/>
                </a:prstGeom>
                <a:solidFill>
                  <a:srgbClr val="FF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5" name="Oval 101"/>
                <p:cNvSpPr>
                  <a:spLocks noChangeArrowheads="1"/>
                </p:cNvSpPr>
                <p:nvPr/>
              </p:nvSpPr>
              <p:spPr bwMode="auto">
                <a:xfrm>
                  <a:off x="9453274" y="4771292"/>
                  <a:ext cx="221544" cy="226280"/>
                </a:xfrm>
                <a:prstGeom prst="ellipse">
                  <a:avLst/>
                </a:prstGeom>
                <a:solidFill>
                  <a:srgbClr val="FFFFFF"/>
                </a:solidFill>
                <a:ln w="9525" algn="ctr">
                  <a:noFill/>
                  <a:round/>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6" name="AutoShape 98"/>
                <p:cNvSpPr>
                  <a:spLocks noChangeArrowheads="1"/>
                </p:cNvSpPr>
                <p:nvPr/>
              </p:nvSpPr>
              <p:spPr bwMode="auto">
                <a:xfrm>
                  <a:off x="7911907" y="4648724"/>
                  <a:ext cx="461939" cy="362989"/>
                </a:xfrm>
                <a:prstGeom prst="triangle">
                  <a:avLst>
                    <a:gd name="adj" fmla="val 50000"/>
                  </a:avLst>
                </a:prstGeom>
                <a:solidFill>
                  <a:srgbClr val="00CC00"/>
                </a:solidFill>
                <a:ln w="9525" algn="ctr">
                  <a:noFill/>
                  <a:miter lim="800000"/>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7" name="AutoShape 97"/>
                <p:cNvSpPr>
                  <a:spLocks noChangeArrowheads="1"/>
                </p:cNvSpPr>
                <p:nvPr/>
              </p:nvSpPr>
              <p:spPr bwMode="auto">
                <a:xfrm>
                  <a:off x="9439135" y="3743605"/>
                  <a:ext cx="438369" cy="410130"/>
                </a:xfrm>
                <a:prstGeom prst="pentagon">
                  <a:avLst/>
                </a:prstGeom>
                <a:solidFill>
                  <a:srgbClr val="83D1F5"/>
                </a:solidFill>
                <a:ln w="9525" algn="ctr">
                  <a:noFill/>
                  <a:miter lim="800000"/>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8" name="AutoShape 95"/>
                <p:cNvSpPr>
                  <a:spLocks noChangeArrowheads="1"/>
                </p:cNvSpPr>
                <p:nvPr/>
              </p:nvSpPr>
              <p:spPr bwMode="auto">
                <a:xfrm>
                  <a:off x="8647239" y="4611011"/>
                  <a:ext cx="424230" cy="344132"/>
                </a:xfrm>
                <a:prstGeom prst="parallelogram">
                  <a:avLst>
                    <a:gd name="adj" fmla="val 28963"/>
                  </a:avLst>
                </a:prstGeom>
                <a:solidFill>
                  <a:srgbClr val="83D1F5"/>
                </a:solidFill>
                <a:ln w="9525" algn="ctr">
                  <a:noFill/>
                  <a:miter lim="800000"/>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sp>
              <p:nvSpPr>
                <p:cNvPr id="49" name="Rectangle 96"/>
                <p:cNvSpPr>
                  <a:spLocks noChangeArrowheads="1"/>
                </p:cNvSpPr>
                <p:nvPr/>
              </p:nvSpPr>
              <p:spPr bwMode="auto">
                <a:xfrm>
                  <a:off x="9260016" y="3239189"/>
                  <a:ext cx="395948" cy="362992"/>
                </a:xfrm>
                <a:prstGeom prst="rect">
                  <a:avLst/>
                </a:prstGeom>
                <a:solidFill>
                  <a:srgbClr val="00CC00"/>
                </a:solidFill>
                <a:ln w="9525" algn="ctr">
                  <a:noFill/>
                  <a:miter lim="800000"/>
                  <a:headEnd/>
                  <a:tailEnd/>
                </a:ln>
              </p:spPr>
              <p:txBody>
                <a:bodyPr wrap="none" anchor="ctr"/>
                <a:lstStyle/>
                <a:p>
                  <a:pPr defTabSz="762234" fontAlgn="auto">
                    <a:spcBef>
                      <a:spcPts val="0"/>
                    </a:spcBef>
                    <a:spcAft>
                      <a:spcPts val="0"/>
                    </a:spcAft>
                    <a:defRPr/>
                  </a:pPr>
                  <a:endParaRPr lang="en-US" b="0" kern="0" dirty="0">
                    <a:solidFill>
                      <a:srgbClr val="FFFFFF"/>
                    </a:solidFill>
                    <a:latin typeface="Arial"/>
                    <a:ea typeface="ＭＳ Ｐゴシック" pitchFamily="34" charset="-128"/>
                  </a:endParaRPr>
                </a:p>
              </p:txBody>
            </p:sp>
          </p:grpSp>
          <p:grpSp>
            <p:nvGrpSpPr>
              <p:cNvPr id="27" name="Group 237"/>
              <p:cNvGrpSpPr>
                <a:grpSpLocks/>
              </p:cNvGrpSpPr>
              <p:nvPr/>
            </p:nvGrpSpPr>
            <p:grpSpPr bwMode="auto">
              <a:xfrm>
                <a:off x="1844823" y="4133588"/>
                <a:ext cx="1280517" cy="1277508"/>
                <a:chOff x="10848975" y="2778125"/>
                <a:chExt cx="2701925" cy="2695575"/>
              </a:xfrm>
            </p:grpSpPr>
            <p:sp>
              <p:nvSpPr>
                <p:cNvPr id="28" name="Rounded Rectangle 9"/>
                <p:cNvSpPr>
                  <a:spLocks noChangeArrowheads="1"/>
                </p:cNvSpPr>
                <p:nvPr/>
              </p:nvSpPr>
              <p:spPr bwMode="auto">
                <a:xfrm>
                  <a:off x="10849901" y="2777201"/>
                  <a:ext cx="2700933" cy="2696499"/>
                </a:xfrm>
                <a:prstGeom prst="roundRect">
                  <a:avLst>
                    <a:gd name="adj" fmla="val 6097"/>
                  </a:avLst>
                </a:prstGeom>
                <a:solidFill>
                  <a:srgbClr val="003F69"/>
                </a:solidFill>
                <a:ln w="6350">
                  <a:solidFill>
                    <a:srgbClr val="A6A6A6"/>
                  </a:solidFill>
                  <a:round/>
                  <a:headEnd/>
                  <a:tailEnd/>
                </a:ln>
                <a:effectLst>
                  <a:outerShdw blurRad="215900" dist="317500" dir="2700000" algn="ctr" rotWithShape="0">
                    <a:srgbClr val="000000">
                      <a:alpha val="49804"/>
                    </a:srgbClr>
                  </a:outerShdw>
                </a:effectLst>
              </p:spPr>
              <p:txBody>
                <a:bodyPr wrap="none" lIns="121874" tIns="60938" rIns="121874" bIns="60938" anchor="ctr"/>
                <a:lstStyle/>
                <a:p>
                  <a:pPr algn="ctr" defTabSz="508356" fontAlgn="auto">
                    <a:spcBef>
                      <a:spcPts val="0"/>
                    </a:spcBef>
                    <a:spcAft>
                      <a:spcPts val="0"/>
                    </a:spcAft>
                    <a:defRPr/>
                  </a:pPr>
                  <a:endParaRPr lang="en-US" sz="2000" kern="0" dirty="0">
                    <a:solidFill>
                      <a:srgbClr val="FFFFFF"/>
                    </a:solidFill>
                    <a:latin typeface="Arial"/>
                    <a:ea typeface="MS PGothic" pitchFamily="34" charset="-128"/>
                    <a:sym typeface="Arial" charset="0"/>
                  </a:endParaRPr>
                </a:p>
              </p:txBody>
            </p:sp>
            <p:pic>
              <p:nvPicPr>
                <p:cNvPr id="29" name="Picture 239" descr="FuzzyShapes.png"/>
                <p:cNvPicPr>
                  <a:picLocks noChangeAspect="1"/>
                </p:cNvPicPr>
                <p:nvPr/>
              </p:nvPicPr>
              <p:blipFill>
                <a:blip r:embed="rId5" cstate="print"/>
                <a:srcRect/>
                <a:stretch>
                  <a:fillRect/>
                </a:stretch>
              </p:blipFill>
              <p:spPr bwMode="auto">
                <a:xfrm>
                  <a:off x="10938607" y="3149600"/>
                  <a:ext cx="2495386" cy="2006600"/>
                </a:xfrm>
                <a:prstGeom prst="rect">
                  <a:avLst/>
                </a:prstGeom>
                <a:noFill/>
                <a:ln w="9525">
                  <a:noFill/>
                  <a:miter lim="800000"/>
                  <a:headEnd/>
                  <a:tailEnd/>
                </a:ln>
              </p:spPr>
            </p:pic>
          </p:grpSp>
        </p:grpSp>
      </p:grpSp>
      <p:sp>
        <p:nvSpPr>
          <p:cNvPr id="122" name="TextBox 121"/>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30410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4</a:t>
            </a:fld>
            <a:endParaRPr lang="en-US" altLang="en-US"/>
          </a:p>
        </p:txBody>
      </p:sp>
      <p:sp>
        <p:nvSpPr>
          <p:cNvPr id="6" name="Rectangle 5"/>
          <p:cNvSpPr/>
          <p:nvPr/>
        </p:nvSpPr>
        <p:spPr>
          <a:xfrm>
            <a:off x="320727" y="183320"/>
            <a:ext cx="6597930" cy="830997"/>
          </a:xfrm>
          <a:prstGeom prst="rect">
            <a:avLst/>
          </a:prstGeom>
        </p:spPr>
        <p:txBody>
          <a:bodyPr wrap="none">
            <a:spAutoFit/>
          </a:bodyPr>
          <a:lstStyle/>
          <a:p>
            <a:pPr eaLnBrk="1" hangingPunct="1"/>
            <a:r>
              <a:rPr lang="en-US" sz="2400" b="1" dirty="0">
                <a:solidFill>
                  <a:srgbClr val="FEC721"/>
                </a:solidFill>
              </a:rPr>
              <a:t>Data is growing exponentially and </a:t>
            </a:r>
            <a:r>
              <a:rPr lang="en-US" sz="2400" b="1" dirty="0" smtClean="0">
                <a:solidFill>
                  <a:srgbClr val="FEC721"/>
                </a:solidFill>
              </a:rPr>
              <a:t>demands</a:t>
            </a:r>
          </a:p>
          <a:p>
            <a:pPr eaLnBrk="1" hangingPunct="1"/>
            <a:r>
              <a:rPr lang="en-US" sz="2400" b="1" dirty="0" smtClean="0">
                <a:solidFill>
                  <a:srgbClr val="FEC721"/>
                </a:solidFill>
              </a:rPr>
              <a:t>new </a:t>
            </a:r>
            <a:r>
              <a:rPr lang="en-US" sz="2400" b="1" dirty="0">
                <a:solidFill>
                  <a:srgbClr val="FEC721"/>
                </a:solidFill>
              </a:rPr>
              <a:t>approaches (technology and strategy)</a:t>
            </a:r>
            <a:endParaRPr lang="en-US" altLang="en-US" sz="2400" b="1" kern="0" dirty="0">
              <a:solidFill>
                <a:srgbClr val="FEC721"/>
              </a:solidFill>
            </a:endParaRPr>
          </a:p>
        </p:txBody>
      </p:sp>
      <p:pic>
        <p:nvPicPr>
          <p:cNvPr id="7" name="Picture 6" descr="newData.png"/>
          <p:cNvPicPr>
            <a:picLocks noChangeAspect="1"/>
          </p:cNvPicPr>
          <p:nvPr/>
        </p:nvPicPr>
        <p:blipFill>
          <a:blip r:embed="rId2" cstate="print"/>
          <a:srcRect r="3"/>
          <a:stretch>
            <a:fillRect/>
          </a:stretch>
        </p:blipFill>
        <p:spPr>
          <a:xfrm>
            <a:off x="896114" y="881867"/>
            <a:ext cx="7630819" cy="3391415"/>
          </a:xfrm>
          <a:prstGeom prst="rect">
            <a:avLst/>
          </a:prstGeom>
        </p:spPr>
      </p:pic>
      <p:sp>
        <p:nvSpPr>
          <p:cNvPr id="8" name="Rectangle 7"/>
          <p:cNvSpPr/>
          <p:nvPr/>
        </p:nvSpPr>
        <p:spPr>
          <a:xfrm>
            <a:off x="879379" y="4370939"/>
            <a:ext cx="880832" cy="307777"/>
          </a:xfrm>
          <a:prstGeom prst="rect">
            <a:avLst/>
          </a:prstGeom>
        </p:spPr>
        <p:txBody>
          <a:bodyPr wrap="square" lIns="0" tIns="0" rIns="0" bIns="0">
            <a:spAutoFit/>
          </a:bodyPr>
          <a:lstStyle/>
          <a:p>
            <a:r>
              <a:rPr lang="en-US" altLang="en-US" sz="2000" b="1" dirty="0">
                <a:solidFill>
                  <a:schemeClr val="bg1"/>
                </a:solidFill>
                <a:latin typeface="Arial" pitchFamily="34" charset="0"/>
                <a:ea typeface="MS PGothic" pitchFamily="34" charset="-128"/>
                <a:cs typeface="Arial" pitchFamily="34" charset="0"/>
              </a:rPr>
              <a:t>2010</a:t>
            </a:r>
            <a:endParaRPr lang="en-US" sz="2000" b="1" dirty="0">
              <a:solidFill>
                <a:schemeClr val="bg1"/>
              </a:solidFill>
              <a:ea typeface="ＭＳ Ｐゴシック" pitchFamily="34" charset="-128"/>
            </a:endParaRPr>
          </a:p>
        </p:txBody>
      </p:sp>
      <p:sp>
        <p:nvSpPr>
          <p:cNvPr id="9" name="Rectangle 8"/>
          <p:cNvSpPr/>
          <p:nvPr/>
        </p:nvSpPr>
        <p:spPr>
          <a:xfrm>
            <a:off x="7643861" y="4380709"/>
            <a:ext cx="880832" cy="307777"/>
          </a:xfrm>
          <a:prstGeom prst="rect">
            <a:avLst/>
          </a:prstGeom>
        </p:spPr>
        <p:txBody>
          <a:bodyPr wrap="square" lIns="0" tIns="0" rIns="0" bIns="0">
            <a:spAutoFit/>
          </a:bodyPr>
          <a:lstStyle/>
          <a:p>
            <a:pPr algn="r"/>
            <a:r>
              <a:rPr lang="en-US" altLang="en-US" sz="2000" b="1" dirty="0">
                <a:solidFill>
                  <a:schemeClr val="bg1"/>
                </a:solidFill>
                <a:latin typeface="Arial" pitchFamily="34" charset="0"/>
                <a:ea typeface="MS PGothic" pitchFamily="34" charset="-128"/>
                <a:cs typeface="Arial" pitchFamily="34" charset="0"/>
              </a:rPr>
              <a:t>2020</a:t>
            </a:r>
            <a:endParaRPr lang="en-US" sz="2000" b="1" dirty="0">
              <a:solidFill>
                <a:schemeClr val="bg1"/>
              </a:solidFill>
              <a:ea typeface="ＭＳ Ｐゴシック" pitchFamily="34" charset="-128"/>
            </a:endParaRPr>
          </a:p>
        </p:txBody>
      </p:sp>
      <p:sp>
        <p:nvSpPr>
          <p:cNvPr id="10" name="Text Box 24"/>
          <p:cNvSpPr txBox="1">
            <a:spLocks noChangeArrowheads="1"/>
          </p:cNvSpPr>
          <p:nvPr/>
        </p:nvSpPr>
        <p:spPr bwMode="auto">
          <a:xfrm>
            <a:off x="4346520" y="2729281"/>
            <a:ext cx="1317362" cy="261610"/>
          </a:xfrm>
          <a:prstGeom prst="rect">
            <a:avLst/>
          </a:prstGeom>
          <a:noFill/>
          <a:ln>
            <a:noFill/>
          </a:ln>
          <a:extLst/>
        </p:spPr>
        <p:txBody>
          <a:bodyPr wrap="none" lIns="0" tIns="0" rIns="0" bIns="0" anchor="ctr">
            <a:spAutoFit/>
          </a:bodyPr>
          <a:lstStyle>
            <a:defPPr>
              <a:defRPr lang="en-US"/>
            </a:defPPr>
            <a:lvl1pPr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1pPr>
            <a:lvl2pPr marL="455613" indent="1588"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6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6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6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600" kern="1200">
                <a:solidFill>
                  <a:schemeClr val="tx1"/>
                </a:solidFill>
                <a:latin typeface="Arial" pitchFamily="34" charset="0"/>
                <a:ea typeface="ＭＳ Ｐゴシック" pitchFamily="34" charset="-128"/>
                <a:cs typeface="+mn-cs"/>
              </a:defRPr>
            </a:lvl9pPr>
          </a:lstStyle>
          <a:p>
            <a:pPr algn="ctr">
              <a:spcBef>
                <a:spcPct val="50000"/>
              </a:spcBef>
              <a:defRPr/>
            </a:pPr>
            <a:r>
              <a:rPr lang="en-US" altLang="en-US" sz="1700" dirty="0">
                <a:solidFill>
                  <a:srgbClr val="FFFFFF"/>
                </a:solidFill>
              </a:rPr>
              <a:t>You are here</a:t>
            </a:r>
          </a:p>
        </p:txBody>
      </p:sp>
      <p:sp>
        <p:nvSpPr>
          <p:cNvPr id="11" name="Rectangle 10"/>
          <p:cNvSpPr>
            <a:spLocks noChangeArrowheads="1"/>
          </p:cNvSpPr>
          <p:nvPr/>
        </p:nvSpPr>
        <p:spPr bwMode="auto">
          <a:xfrm>
            <a:off x="7105411" y="788442"/>
            <a:ext cx="1288714" cy="246221"/>
          </a:xfrm>
          <a:prstGeom prst="rect">
            <a:avLst/>
          </a:prstGeom>
          <a:noFill/>
          <a:ln w="9525">
            <a:noFill/>
            <a:miter lim="800000"/>
            <a:headEnd/>
            <a:tailEnd/>
          </a:ln>
        </p:spPr>
        <p:txBody>
          <a:bodyPr wrap="none" lIns="0" tIns="0" rIns="0" bIns="0">
            <a:spAutoFit/>
          </a:bodyPr>
          <a:lstStyle/>
          <a:p>
            <a:pPr algn="r">
              <a:spcAft>
                <a:spcPct val="60000"/>
              </a:spcAft>
            </a:pPr>
            <a:r>
              <a:rPr lang="en-US" altLang="en-US" sz="1600" b="1" dirty="0">
                <a:solidFill>
                  <a:srgbClr val="FFFFFF"/>
                </a:solidFill>
                <a:latin typeface="Arial" pitchFamily="34" charset="0"/>
                <a:ea typeface="MS PGothic" pitchFamily="34" charset="-128"/>
                <a:cs typeface="Arial" pitchFamily="34" charset="0"/>
              </a:rPr>
              <a:t>44 zettabytes</a:t>
            </a:r>
            <a:endParaRPr lang="en-US" altLang="en-US" sz="1600" b="1" baseline="30000" dirty="0">
              <a:solidFill>
                <a:srgbClr val="FFFFFF"/>
              </a:solidFill>
              <a:latin typeface="Arial" pitchFamily="34" charset="0"/>
              <a:ea typeface="MS PGothic" pitchFamily="34" charset="-128"/>
              <a:cs typeface="Arial" pitchFamily="34" charset="0"/>
            </a:endParaRPr>
          </a:p>
        </p:txBody>
      </p:sp>
      <p:sp>
        <p:nvSpPr>
          <p:cNvPr id="12" name="Rectangle 11"/>
          <p:cNvSpPr/>
          <p:nvPr/>
        </p:nvSpPr>
        <p:spPr>
          <a:xfrm>
            <a:off x="6825282" y="3966775"/>
            <a:ext cx="1654345" cy="323188"/>
          </a:xfrm>
          <a:prstGeom prst="rect">
            <a:avLst/>
          </a:prstGeom>
        </p:spPr>
        <p:txBody>
          <a:bodyPr wrap="none" lIns="76223" tIns="38111" rIns="76223" bIns="38111">
            <a:spAutoFit/>
          </a:bodyPr>
          <a:lstStyle/>
          <a:p>
            <a:pPr algn="r"/>
            <a:r>
              <a:rPr lang="en-US" altLang="en-US" sz="1600" b="1" dirty="0">
                <a:solidFill>
                  <a:srgbClr val="FFFFFF"/>
                </a:solidFill>
                <a:latin typeface="Arial" pitchFamily="34" charset="0"/>
                <a:ea typeface="MS PGothic" pitchFamily="34" charset="-128"/>
                <a:cs typeface="Arial" pitchFamily="34" charset="0"/>
              </a:rPr>
              <a:t>structured data</a:t>
            </a:r>
            <a:endParaRPr lang="en-US" sz="1600" b="1" dirty="0">
              <a:solidFill>
                <a:srgbClr val="FFFFFF"/>
              </a:solidFill>
              <a:ea typeface="ＭＳ Ｐゴシック" pitchFamily="34" charset="-128"/>
            </a:endParaRPr>
          </a:p>
        </p:txBody>
      </p:sp>
      <p:cxnSp>
        <p:nvCxnSpPr>
          <p:cNvPr id="13" name="Straight Connector 12"/>
          <p:cNvCxnSpPr>
            <a:cxnSpLocks noChangeShapeType="1"/>
          </p:cNvCxnSpPr>
          <p:nvPr/>
        </p:nvCxnSpPr>
        <p:spPr bwMode="auto">
          <a:xfrm>
            <a:off x="4988590" y="2988316"/>
            <a:ext cx="0" cy="1248608"/>
          </a:xfrm>
          <a:prstGeom prst="line">
            <a:avLst/>
          </a:prstGeom>
          <a:ln>
            <a:headEnd/>
            <a:tailEnd type="oval" w="lg" len="lg"/>
          </a:ln>
        </p:spPr>
        <p:style>
          <a:lnRef idx="1">
            <a:schemeClr val="accent3"/>
          </a:lnRef>
          <a:fillRef idx="0">
            <a:schemeClr val="accent3"/>
          </a:fillRef>
          <a:effectRef idx="0">
            <a:schemeClr val="accent3"/>
          </a:effectRef>
          <a:fontRef idx="minor">
            <a:schemeClr val="tx1"/>
          </a:fontRef>
        </p:style>
      </p:cxnSp>
      <p:cxnSp>
        <p:nvCxnSpPr>
          <p:cNvPr id="14" name="Straight Arrow Connector 13"/>
          <p:cNvCxnSpPr/>
          <p:nvPr/>
        </p:nvCxnSpPr>
        <p:spPr bwMode="auto">
          <a:xfrm>
            <a:off x="923583" y="4390441"/>
            <a:ext cx="7598652" cy="0"/>
          </a:xfrm>
          <a:prstGeom prst="straightConnector1">
            <a:avLst/>
          </a:prstGeom>
          <a:ln>
            <a:headEnd type="none" w="med" len="med"/>
            <a:tailEnd type="arrow"/>
          </a:ln>
          <a:extLst/>
        </p:spPr>
        <p:style>
          <a:lnRef idx="1">
            <a:schemeClr val="accent3"/>
          </a:lnRef>
          <a:fillRef idx="0">
            <a:schemeClr val="accent3"/>
          </a:fillRef>
          <a:effectRef idx="0">
            <a:schemeClr val="accent3"/>
          </a:effectRef>
          <a:fontRef idx="minor">
            <a:schemeClr val="tx1"/>
          </a:fontRef>
        </p:style>
      </p:cxnSp>
      <p:sp>
        <p:nvSpPr>
          <p:cNvPr id="17" name="Rectangle 16"/>
          <p:cNvSpPr/>
          <p:nvPr/>
        </p:nvSpPr>
        <p:spPr>
          <a:xfrm>
            <a:off x="6585431" y="2971036"/>
            <a:ext cx="1898202" cy="323188"/>
          </a:xfrm>
          <a:prstGeom prst="rect">
            <a:avLst/>
          </a:prstGeom>
        </p:spPr>
        <p:txBody>
          <a:bodyPr wrap="none" lIns="76223" tIns="38111" rIns="76223" bIns="38111">
            <a:spAutoFit/>
          </a:bodyPr>
          <a:lstStyle/>
          <a:p>
            <a:pPr algn="r"/>
            <a:r>
              <a:rPr lang="en-US" altLang="en-US" sz="1600" b="1" dirty="0">
                <a:solidFill>
                  <a:srgbClr val="FFFFFF"/>
                </a:solidFill>
                <a:latin typeface="Arial" pitchFamily="34" charset="0"/>
                <a:ea typeface="MS PGothic" pitchFamily="34" charset="-128"/>
                <a:cs typeface="Arial" pitchFamily="34" charset="0"/>
              </a:rPr>
              <a:t>unstructured data</a:t>
            </a:r>
            <a:endParaRPr lang="en-US" sz="1600" b="1" dirty="0">
              <a:solidFill>
                <a:srgbClr val="FFFFFF"/>
              </a:solidFill>
              <a:ea typeface="ＭＳ Ｐゴシック" pitchFamily="34" charset="-128"/>
            </a:endParaRPr>
          </a:p>
        </p:txBody>
      </p:sp>
      <p:sp>
        <p:nvSpPr>
          <p:cNvPr id="18" name="TextBox 17"/>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277134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5</a:t>
            </a:fld>
            <a:endParaRPr lang="en-US" altLang="en-US"/>
          </a:p>
        </p:txBody>
      </p:sp>
      <p:pic>
        <p:nvPicPr>
          <p:cNvPr id="7" name="Picture 6" descr="background_01.png"/>
          <p:cNvPicPr>
            <a:picLocks noChangeAspect="1"/>
          </p:cNvPicPr>
          <p:nvPr/>
        </p:nvPicPr>
        <p:blipFill>
          <a:blip r:embed="rId2">
            <a:alphaModFix amt="39000"/>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8" name="Rectangle 7"/>
          <p:cNvSpPr/>
          <p:nvPr/>
        </p:nvSpPr>
        <p:spPr>
          <a:xfrm>
            <a:off x="320727" y="183320"/>
            <a:ext cx="7350239" cy="461665"/>
          </a:xfrm>
          <a:prstGeom prst="rect">
            <a:avLst/>
          </a:prstGeom>
        </p:spPr>
        <p:txBody>
          <a:bodyPr wrap="none">
            <a:spAutoFit/>
          </a:bodyPr>
          <a:lstStyle/>
          <a:p>
            <a:pPr eaLnBrk="1" hangingPunct="1"/>
            <a:r>
              <a:rPr lang="en-US" sz="2400" b="1" dirty="0" smtClean="0">
                <a:solidFill>
                  <a:srgbClr val="FEC721"/>
                </a:solidFill>
              </a:rPr>
              <a:t>Data at the edge is changing how we look at data</a:t>
            </a:r>
            <a:endParaRPr lang="en-US" altLang="en-US" sz="2400" b="1" kern="0" dirty="0">
              <a:solidFill>
                <a:srgbClr val="FEC721"/>
              </a:solidFill>
            </a:endParaRPr>
          </a:p>
        </p:txBody>
      </p:sp>
      <p:sp>
        <p:nvSpPr>
          <p:cNvPr id="9" name="Content Placeholder 5"/>
          <p:cNvSpPr txBox="1">
            <a:spLocks/>
          </p:cNvSpPr>
          <p:nvPr/>
        </p:nvSpPr>
        <p:spPr>
          <a:xfrm>
            <a:off x="398563" y="955712"/>
            <a:ext cx="924006" cy="553998"/>
          </a:xfrm>
          <a:prstGeom prst="rect">
            <a:avLst/>
          </a:prstGeom>
        </p:spPr>
        <p:txBody>
          <a:bodyPr vert="horz" wrap="none" lIns="0" tIns="0" rIns="0" bIns="0" rtlCol="0" anchor="t" anchorCtr="0">
            <a:spAutoFit/>
          </a:bodyPr>
          <a:lstStyle/>
          <a:p>
            <a:pPr defTabSz="609787" fontAlgn="auto">
              <a:spcBef>
                <a:spcPts val="0"/>
              </a:spcBef>
              <a:spcAft>
                <a:spcPts val="0"/>
              </a:spcAft>
              <a:defRPr/>
            </a:pPr>
            <a:r>
              <a:rPr lang="en-US" sz="3600" b="1" dirty="0">
                <a:solidFill>
                  <a:srgbClr val="159E91"/>
                </a:solidFill>
                <a:latin typeface="Arial" pitchFamily="34" charset="0"/>
                <a:ea typeface="ＭＳ Ｐゴシック" pitchFamily="34" charset="-128"/>
                <a:cs typeface="Arial" pitchFamily="34" charset="0"/>
              </a:rPr>
              <a:t>90%</a:t>
            </a:r>
          </a:p>
        </p:txBody>
      </p:sp>
      <p:sp>
        <p:nvSpPr>
          <p:cNvPr id="10" name="Content Placeholder 6"/>
          <p:cNvSpPr txBox="1">
            <a:spLocks/>
          </p:cNvSpPr>
          <p:nvPr/>
        </p:nvSpPr>
        <p:spPr>
          <a:xfrm>
            <a:off x="4668839" y="3388109"/>
            <a:ext cx="1745445" cy="553998"/>
          </a:xfrm>
          <a:prstGeom prst="rect">
            <a:avLst/>
          </a:prstGeom>
        </p:spPr>
        <p:txBody>
          <a:bodyPr vert="horz" wrap="none" lIns="0" tIns="0" rIns="0" bIns="0" rtlCol="0" anchor="t" anchorCtr="0">
            <a:spAutoFit/>
          </a:bodyPr>
          <a:lstStyle/>
          <a:p>
            <a:pPr defTabSz="609787" fontAlgn="auto">
              <a:spcBef>
                <a:spcPts val="0"/>
              </a:spcBef>
              <a:spcAft>
                <a:spcPts val="0"/>
              </a:spcAft>
              <a:defRPr/>
            </a:pPr>
            <a:r>
              <a:rPr lang="en-US" sz="3600" b="1" dirty="0">
                <a:solidFill>
                  <a:srgbClr val="FEC721"/>
                </a:solidFill>
                <a:latin typeface="Arial" pitchFamily="34" charset="0"/>
                <a:ea typeface="ＭＳ Ｐゴシック" pitchFamily="34" charset="-128"/>
                <a:cs typeface="Arial" pitchFamily="34" charset="0"/>
              </a:rPr>
              <a:t>By 2017</a:t>
            </a:r>
          </a:p>
        </p:txBody>
      </p:sp>
      <p:sp>
        <p:nvSpPr>
          <p:cNvPr id="11" name="Content Placeholder 9"/>
          <p:cNvSpPr txBox="1">
            <a:spLocks/>
          </p:cNvSpPr>
          <p:nvPr/>
        </p:nvSpPr>
        <p:spPr>
          <a:xfrm>
            <a:off x="398560" y="1641511"/>
            <a:ext cx="3523840" cy="830997"/>
          </a:xfrm>
          <a:prstGeom prst="rect">
            <a:avLst/>
          </a:prstGeom>
        </p:spPr>
        <p:txBody>
          <a:bodyPr vert="horz" wrap="square" lIns="0" tIns="0" rIns="0" bIns="0" rtlCol="0" anchor="t" anchorCtr="0">
            <a:spAutoFit/>
          </a:bodyPr>
          <a:lstStyle/>
          <a:p>
            <a:pPr defTabSz="609787" fontAlgn="auto">
              <a:spcBef>
                <a:spcPts val="0"/>
              </a:spcBef>
              <a:spcAft>
                <a:spcPts val="0"/>
              </a:spcAft>
              <a:defRPr/>
            </a:pPr>
            <a:r>
              <a:rPr lang="en-US" sz="1800" b="0" dirty="0">
                <a:solidFill>
                  <a:schemeClr val="bg1"/>
                </a:solidFill>
                <a:latin typeface="Arial" pitchFamily="34" charset="0"/>
                <a:ea typeface="ＭＳ Ｐゴシック" pitchFamily="34" charset="-128"/>
                <a:cs typeface="Arial" pitchFamily="34" charset="0"/>
              </a:rPr>
              <a:t>Of data created over the last 10 years was never captured or analyzed</a:t>
            </a:r>
          </a:p>
        </p:txBody>
      </p:sp>
      <p:sp>
        <p:nvSpPr>
          <p:cNvPr id="12" name="Content Placeholder 10"/>
          <p:cNvSpPr txBox="1">
            <a:spLocks/>
          </p:cNvSpPr>
          <p:nvPr/>
        </p:nvSpPr>
        <p:spPr>
          <a:xfrm>
            <a:off x="4668835" y="4073903"/>
            <a:ext cx="3899116" cy="830997"/>
          </a:xfrm>
          <a:prstGeom prst="rect">
            <a:avLst/>
          </a:prstGeom>
        </p:spPr>
        <p:txBody>
          <a:bodyPr vert="horz" wrap="square" lIns="0" tIns="0" rIns="0" bIns="0" rtlCol="0" anchor="t" anchorCtr="0">
            <a:spAutoFit/>
          </a:bodyPr>
          <a:lstStyle/>
          <a:p>
            <a:pPr defTabSz="609787" fontAlgn="auto">
              <a:spcBef>
                <a:spcPts val="0"/>
              </a:spcBef>
              <a:spcAft>
                <a:spcPts val="0"/>
              </a:spcAft>
              <a:defRPr/>
            </a:pPr>
            <a:r>
              <a:rPr lang="en-US" sz="1800" b="0" dirty="0">
                <a:solidFill>
                  <a:schemeClr val="bg1"/>
                </a:solidFill>
                <a:latin typeface="Arial" pitchFamily="34" charset="0"/>
                <a:ea typeface="ＭＳ Ｐゴシック" pitchFamily="34" charset="-128"/>
                <a:cs typeface="Arial" pitchFamily="34" charset="0"/>
              </a:rPr>
              <a:t>The c</a:t>
            </a:r>
            <a:r>
              <a:rPr lang="en-US" sz="1800" b="0" dirty="0" err="1">
                <a:solidFill>
                  <a:schemeClr val="bg1"/>
                </a:solidFill>
                <a:latin typeface="Arial" pitchFamily="34" charset="0"/>
                <a:ea typeface="ＭＳ Ｐゴシック" pitchFamily="34" charset="-128"/>
                <a:cs typeface="Arial" pitchFamily="34" charset="0"/>
              </a:rPr>
              <a:t>ollective</a:t>
            </a:r>
            <a:r>
              <a:rPr lang="en-US" sz="1800" b="0" dirty="0">
                <a:solidFill>
                  <a:schemeClr val="bg1"/>
                </a:solidFill>
                <a:latin typeface="Arial" pitchFamily="34" charset="0"/>
                <a:ea typeface="ＭＳ Ｐゴシック" pitchFamily="34" charset="-128"/>
                <a:cs typeface="Arial" pitchFamily="34" charset="0"/>
              </a:rPr>
              <a:t> computing and storage capacity of smartphones will surpass all worldwide servers</a:t>
            </a:r>
          </a:p>
        </p:txBody>
      </p:sp>
      <p:sp>
        <p:nvSpPr>
          <p:cNvPr id="13" name="Content Placeholder 5"/>
          <p:cNvSpPr txBox="1">
            <a:spLocks/>
          </p:cNvSpPr>
          <p:nvPr/>
        </p:nvSpPr>
        <p:spPr>
          <a:xfrm>
            <a:off x="398563" y="3368716"/>
            <a:ext cx="924006" cy="553998"/>
          </a:xfrm>
          <a:prstGeom prst="rect">
            <a:avLst/>
          </a:prstGeom>
        </p:spPr>
        <p:txBody>
          <a:bodyPr vert="horz" wrap="none" lIns="0" tIns="0" rIns="0" bIns="0" rtlCol="0" anchor="t" anchorCtr="0">
            <a:spAutoFit/>
          </a:bodyPr>
          <a:lstStyle/>
          <a:p>
            <a:pPr defTabSz="609787" fontAlgn="auto">
              <a:spcBef>
                <a:spcPts val="0"/>
              </a:spcBef>
              <a:spcAft>
                <a:spcPts val="0"/>
              </a:spcAft>
              <a:defRPr/>
            </a:pPr>
            <a:r>
              <a:rPr lang="en-US" sz="3600" b="1" dirty="0">
                <a:solidFill>
                  <a:srgbClr val="FEC721"/>
                </a:solidFill>
                <a:latin typeface="Arial" pitchFamily="34" charset="0"/>
                <a:ea typeface="ＭＳ Ｐゴシック" pitchFamily="34" charset="-128"/>
                <a:cs typeface="Arial" pitchFamily="34" charset="0"/>
              </a:rPr>
              <a:t>60%</a:t>
            </a:r>
          </a:p>
        </p:txBody>
      </p:sp>
      <p:sp>
        <p:nvSpPr>
          <p:cNvPr id="14" name="Content Placeholder 6"/>
          <p:cNvSpPr txBox="1">
            <a:spLocks/>
          </p:cNvSpPr>
          <p:nvPr/>
        </p:nvSpPr>
        <p:spPr>
          <a:xfrm>
            <a:off x="4668836" y="946704"/>
            <a:ext cx="564683" cy="553998"/>
          </a:xfrm>
          <a:prstGeom prst="rect">
            <a:avLst/>
          </a:prstGeom>
        </p:spPr>
        <p:txBody>
          <a:bodyPr vert="horz" wrap="none" lIns="0" tIns="0" rIns="0" bIns="0" rtlCol="0" anchor="t" anchorCtr="0">
            <a:spAutoFit/>
          </a:bodyPr>
          <a:lstStyle/>
          <a:p>
            <a:pPr defTabSz="609787" fontAlgn="auto">
              <a:spcBef>
                <a:spcPts val="0"/>
              </a:spcBef>
              <a:spcAft>
                <a:spcPts val="0"/>
              </a:spcAft>
              <a:defRPr/>
            </a:pPr>
            <a:r>
              <a:rPr lang="en-US" sz="3600" b="1" dirty="0">
                <a:solidFill>
                  <a:srgbClr val="14A4D0"/>
                </a:solidFill>
                <a:latin typeface="Arial" pitchFamily="34" charset="0"/>
                <a:ea typeface="ＭＳ Ｐゴシック" pitchFamily="34" charset="-128"/>
                <a:cs typeface="Arial" pitchFamily="34" charset="0"/>
              </a:rPr>
              <a:t>2X</a:t>
            </a:r>
          </a:p>
        </p:txBody>
      </p:sp>
      <p:sp>
        <p:nvSpPr>
          <p:cNvPr id="15" name="Content Placeholder 9"/>
          <p:cNvSpPr txBox="1">
            <a:spLocks/>
          </p:cNvSpPr>
          <p:nvPr/>
        </p:nvSpPr>
        <p:spPr>
          <a:xfrm>
            <a:off x="398562" y="4054513"/>
            <a:ext cx="3801093" cy="553998"/>
          </a:xfrm>
          <a:prstGeom prst="rect">
            <a:avLst/>
          </a:prstGeom>
        </p:spPr>
        <p:txBody>
          <a:bodyPr vert="horz" wrap="square" lIns="0" tIns="0" rIns="0" bIns="0" rtlCol="0" anchor="t" anchorCtr="0">
            <a:spAutoFit/>
          </a:bodyPr>
          <a:lstStyle/>
          <a:p>
            <a:pPr defTabSz="609787" fontAlgn="auto">
              <a:spcBef>
                <a:spcPts val="0"/>
              </a:spcBef>
              <a:spcAft>
                <a:spcPts val="0"/>
              </a:spcAft>
              <a:defRPr/>
            </a:pPr>
            <a:r>
              <a:rPr lang="en-US" sz="1800" b="0" dirty="0">
                <a:solidFill>
                  <a:schemeClr val="bg1"/>
                </a:solidFill>
                <a:latin typeface="Arial" pitchFamily="34" charset="0"/>
                <a:ea typeface="ＭＳ Ｐゴシック" pitchFamily="34" charset="-128"/>
                <a:cs typeface="Arial" pitchFamily="34" charset="0"/>
              </a:rPr>
              <a:t>Of valuable sensory data loses value in milliseconds</a:t>
            </a:r>
          </a:p>
        </p:txBody>
      </p:sp>
      <p:sp>
        <p:nvSpPr>
          <p:cNvPr id="16" name="Content Placeholder 10"/>
          <p:cNvSpPr txBox="1">
            <a:spLocks/>
          </p:cNvSpPr>
          <p:nvPr/>
        </p:nvSpPr>
        <p:spPr>
          <a:xfrm>
            <a:off x="4668835" y="1632503"/>
            <a:ext cx="3899116" cy="1107996"/>
          </a:xfrm>
          <a:prstGeom prst="rect">
            <a:avLst/>
          </a:prstGeom>
        </p:spPr>
        <p:txBody>
          <a:bodyPr vert="horz" wrap="square" lIns="0" tIns="0" rIns="0" bIns="0" rtlCol="0" anchor="t" anchorCtr="0">
            <a:spAutoFit/>
          </a:bodyPr>
          <a:lstStyle/>
          <a:p>
            <a:pPr defTabSz="609787" fontAlgn="auto">
              <a:spcBef>
                <a:spcPts val="0"/>
              </a:spcBef>
              <a:spcAft>
                <a:spcPts val="0"/>
              </a:spcAft>
              <a:defRPr/>
            </a:pPr>
            <a:r>
              <a:rPr lang="en-US" sz="1800" b="0" dirty="0">
                <a:solidFill>
                  <a:schemeClr val="bg1"/>
                </a:solidFill>
                <a:latin typeface="Arial" pitchFamily="34" charset="0"/>
                <a:ea typeface="ＭＳ Ｐゴシック" pitchFamily="34" charset="-128"/>
                <a:cs typeface="Arial" pitchFamily="34" charset="0"/>
              </a:rPr>
              <a:t>Rate of data creation compared to the expansion of bandwidth over the past decade</a:t>
            </a:r>
          </a:p>
          <a:p>
            <a:pPr defTabSz="609787" fontAlgn="auto">
              <a:spcBef>
                <a:spcPts val="0"/>
              </a:spcBef>
              <a:spcAft>
                <a:spcPts val="0"/>
              </a:spcAft>
              <a:defRPr/>
            </a:pPr>
            <a:r>
              <a:rPr lang="en-US" sz="1800" b="0" dirty="0">
                <a:solidFill>
                  <a:schemeClr val="bg1"/>
                </a:solidFill>
                <a:latin typeface="Arial" pitchFamily="34" charset="0"/>
                <a:ea typeface="ＭＳ Ｐゴシック" pitchFamily="34" charset="-128"/>
                <a:cs typeface="Arial" pitchFamily="34" charset="0"/>
              </a:rPr>
              <a:t>  </a:t>
            </a:r>
          </a:p>
        </p:txBody>
      </p:sp>
      <p:sp>
        <p:nvSpPr>
          <p:cNvPr id="17" name="TextBox 16"/>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126551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6</a:t>
            </a:fld>
            <a:endParaRPr lang="en-US" altLang="en-US"/>
          </a:p>
        </p:txBody>
      </p:sp>
      <p:sp>
        <p:nvSpPr>
          <p:cNvPr id="6" name="Rectangle 5"/>
          <p:cNvSpPr/>
          <p:nvPr/>
        </p:nvSpPr>
        <p:spPr>
          <a:xfrm>
            <a:off x="320727" y="183320"/>
            <a:ext cx="7455887" cy="830997"/>
          </a:xfrm>
          <a:prstGeom prst="rect">
            <a:avLst/>
          </a:prstGeom>
        </p:spPr>
        <p:txBody>
          <a:bodyPr wrap="none">
            <a:spAutoFit/>
          </a:bodyPr>
          <a:lstStyle/>
          <a:p>
            <a:pPr eaLnBrk="1" hangingPunct="1"/>
            <a:r>
              <a:rPr lang="en-US" sz="2400" b="1" dirty="0" smtClean="0">
                <a:solidFill>
                  <a:srgbClr val="FEC721"/>
                </a:solidFill>
              </a:rPr>
              <a:t>In moving from data to insights, the challenges of </a:t>
            </a:r>
          </a:p>
          <a:p>
            <a:pPr eaLnBrk="1" hangingPunct="1"/>
            <a:r>
              <a:rPr lang="en-US" altLang="en-US" sz="2400" b="1" kern="0" dirty="0">
                <a:solidFill>
                  <a:srgbClr val="FEC721"/>
                </a:solidFill>
              </a:rPr>
              <a:t>m</a:t>
            </a:r>
            <a:r>
              <a:rPr lang="en-US" altLang="en-US" sz="2400" b="1" kern="0" dirty="0" smtClean="0">
                <a:solidFill>
                  <a:srgbClr val="FEC721"/>
                </a:solidFill>
              </a:rPr>
              <a:t>anaging data grow</a:t>
            </a:r>
            <a:endParaRPr lang="en-US" altLang="en-US" sz="2400" b="1" kern="0" dirty="0">
              <a:solidFill>
                <a:srgbClr val="FEC721"/>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l="4231" t="10320" r="6236" b="5147"/>
          <a:stretch>
            <a:fillRect/>
          </a:stretch>
        </p:blipFill>
        <p:spPr bwMode="auto">
          <a:xfrm>
            <a:off x="364465" y="1494846"/>
            <a:ext cx="8266312" cy="330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944193" y="3590397"/>
            <a:ext cx="3532439" cy="1218771"/>
          </a:xfrm>
          <a:prstGeom prst="rect">
            <a:avLst/>
          </a:prstGeom>
          <a:noFill/>
          <a:ln>
            <a:noFill/>
          </a:ln>
          <a:effectLst>
            <a:prstShdw prst="shdw17" dist="17961" dir="2700000">
              <a:srgbClr val="7889FB">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9703" tIns="54852" rIns="109703" bIns="54852">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chemeClr val="bg1"/>
                </a:solidFill>
                <a:effectLst/>
                <a:uLnTx/>
                <a:uFillTx/>
                <a:latin typeface="Arial" pitchFamily="34" charset="0"/>
                <a:ea typeface="ＭＳ Ｐゴシック"/>
                <a:cs typeface="Arial"/>
              </a:rPr>
              <a:t>Systems: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chemeClr val="bg1"/>
                </a:solidFill>
                <a:effectLst/>
                <a:uLnTx/>
                <a:uFillTx/>
                <a:latin typeface="Arial" pitchFamily="34" charset="0"/>
                <a:ea typeface="ＭＳ Ｐゴシック"/>
                <a:cs typeface="Arial"/>
              </a:rPr>
              <a:t>Learn, make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chemeClr val="bg1"/>
                </a:solidFill>
                <a:effectLst/>
                <a:uLnTx/>
                <a:uFillTx/>
                <a:latin typeface="Arial" pitchFamily="34" charset="0"/>
                <a:ea typeface="ＭＳ Ｐゴシック"/>
                <a:cs typeface="Arial"/>
              </a:rPr>
              <a:t>inferences,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chemeClr val="bg1"/>
                </a:solidFill>
                <a:effectLst/>
                <a:uLnTx/>
                <a:uFillTx/>
                <a:latin typeface="Arial" pitchFamily="34" charset="0"/>
                <a:ea typeface="ＭＳ Ｐゴシック"/>
                <a:cs typeface="Arial"/>
              </a:rPr>
              <a:t>create hypothesis</a:t>
            </a:r>
          </a:p>
        </p:txBody>
      </p:sp>
      <p:sp>
        <p:nvSpPr>
          <p:cNvPr id="9" name="Rectangle 8"/>
          <p:cNvSpPr>
            <a:spLocks noChangeArrowheads="1"/>
          </p:cNvSpPr>
          <p:nvPr/>
        </p:nvSpPr>
        <p:spPr bwMode="auto">
          <a:xfrm>
            <a:off x="244031" y="1092860"/>
            <a:ext cx="5323732" cy="418552"/>
          </a:xfrm>
          <a:prstGeom prst="rect">
            <a:avLst/>
          </a:prstGeom>
          <a:noFill/>
          <a:ln>
            <a:noFill/>
          </a:ln>
          <a:effectLst>
            <a:prstShdw prst="shdw17" dist="17961" dir="2700000">
              <a:srgbClr val="7889FB">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109703" tIns="54852" rIns="109703" bIns="54852">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000" b="1" u="none" strike="noStrike" kern="0" cap="none" spc="0" normalizeH="0" baseline="0" noProof="0" dirty="0" smtClean="0">
                <a:ln>
                  <a:noFill/>
                </a:ln>
                <a:solidFill>
                  <a:srgbClr val="009999"/>
                </a:solidFill>
                <a:effectLst/>
                <a:uLnTx/>
                <a:uFillTx/>
                <a:latin typeface="Arial" pitchFamily="34" charset="0"/>
                <a:ea typeface="ＭＳ Ｐゴシック"/>
                <a:cs typeface="Arial"/>
              </a:rPr>
              <a:t>Data begets data: context multiplier effect</a:t>
            </a:r>
          </a:p>
        </p:txBody>
      </p:sp>
      <p:sp>
        <p:nvSpPr>
          <p:cNvPr id="10" name="TextBox 9"/>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26579102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7</a:t>
            </a:fld>
            <a:endParaRPr lang="en-US" altLang="en-US"/>
          </a:p>
        </p:txBody>
      </p:sp>
      <p:sp>
        <p:nvSpPr>
          <p:cNvPr id="7" name="Rectangle 6"/>
          <p:cNvSpPr/>
          <p:nvPr/>
        </p:nvSpPr>
        <p:spPr bwMode="auto">
          <a:xfrm>
            <a:off x="1" y="924813"/>
            <a:ext cx="9144000" cy="3760905"/>
          </a:xfrm>
          <a:prstGeom prst="rect">
            <a:avLst/>
          </a:prstGeom>
          <a:solidFill>
            <a:srgbClr val="159E9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6" name="Picture 5" descr="StackBuildDataontheEdgeLightBackground.png"/>
          <p:cNvPicPr>
            <a:picLocks noChangeAspect="1"/>
          </p:cNvPicPr>
          <p:nvPr/>
        </p:nvPicPr>
        <p:blipFill>
          <a:blip r:embed="rId2" cstate="print"/>
          <a:stretch>
            <a:fillRect/>
          </a:stretch>
        </p:blipFill>
        <p:spPr>
          <a:xfrm>
            <a:off x="1347696" y="1171604"/>
            <a:ext cx="7796304" cy="3378475"/>
          </a:xfrm>
          <a:prstGeom prst="rect">
            <a:avLst/>
          </a:prstGeom>
        </p:spPr>
      </p:pic>
      <p:sp>
        <p:nvSpPr>
          <p:cNvPr id="8" name="Rectangle 7"/>
          <p:cNvSpPr/>
          <p:nvPr/>
        </p:nvSpPr>
        <p:spPr>
          <a:xfrm>
            <a:off x="320727" y="183320"/>
            <a:ext cx="4722416" cy="461665"/>
          </a:xfrm>
          <a:prstGeom prst="rect">
            <a:avLst/>
          </a:prstGeom>
        </p:spPr>
        <p:txBody>
          <a:bodyPr wrap="none">
            <a:spAutoFit/>
          </a:bodyPr>
          <a:lstStyle/>
          <a:p>
            <a:pPr eaLnBrk="1" hangingPunct="1"/>
            <a:r>
              <a:rPr lang="en-US" sz="2400" b="1" dirty="0" smtClean="0">
                <a:solidFill>
                  <a:srgbClr val="FEC721"/>
                </a:solidFill>
              </a:rPr>
              <a:t>A new IT paradigm is emerging</a:t>
            </a:r>
            <a:endParaRPr lang="en-US" altLang="en-US" sz="2400" b="1" kern="0" dirty="0">
              <a:solidFill>
                <a:srgbClr val="FEC721"/>
              </a:solidFill>
            </a:endParaRPr>
          </a:p>
        </p:txBody>
      </p:sp>
      <p:sp>
        <p:nvSpPr>
          <p:cNvPr id="9" name="TextBox 8"/>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33739888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8</a:t>
            </a:fld>
            <a:endParaRPr lang="en-US" altLang="en-US"/>
          </a:p>
        </p:txBody>
      </p:sp>
      <p:grpSp>
        <p:nvGrpSpPr>
          <p:cNvPr id="12" name="Group 11"/>
          <p:cNvGrpSpPr/>
          <p:nvPr/>
        </p:nvGrpSpPr>
        <p:grpSpPr>
          <a:xfrm>
            <a:off x="12330" y="996002"/>
            <a:ext cx="7508776" cy="3975382"/>
            <a:chOff x="0" y="561860"/>
            <a:chExt cx="13165157" cy="6973677"/>
          </a:xfrm>
        </p:grpSpPr>
        <p:pic>
          <p:nvPicPr>
            <p:cNvPr id="13" name="Picture 12" descr="SphereOnTran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0"/>
              <a:ext cx="13165157" cy="6973677"/>
            </a:xfrm>
            <a:prstGeom prst="rect">
              <a:avLst/>
            </a:prstGeom>
          </p:spPr>
        </p:pic>
        <p:pic>
          <p:nvPicPr>
            <p:cNvPr id="14" name="Picture 13"/>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7882409" y="4940155"/>
              <a:ext cx="826892" cy="826892"/>
            </a:xfrm>
            <a:prstGeom prst="rect">
              <a:avLst/>
            </a:prstGeom>
            <a:scene3d>
              <a:camera prst="isometricOffAxis2Left"/>
              <a:lightRig rig="threePt" dir="t"/>
            </a:scene3d>
          </p:spPr>
        </p:pic>
        <p:pic>
          <p:nvPicPr>
            <p:cNvPr id="15" name="Picture 1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1414470" y="2435014"/>
              <a:ext cx="601733" cy="601733"/>
            </a:xfrm>
            <a:prstGeom prst="rect">
              <a:avLst/>
            </a:prstGeom>
            <a:scene3d>
              <a:camera prst="orthographicFront">
                <a:rot lat="1200000" lon="1800000" rev="0"/>
              </a:camera>
              <a:lightRig rig="threePt" dir="t"/>
            </a:scene3d>
          </p:spPr>
        </p:pic>
        <p:pic>
          <p:nvPicPr>
            <p:cNvPr id="16" name="Picture 15"/>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10685775" y="5854576"/>
              <a:ext cx="914400" cy="310515"/>
            </a:xfrm>
            <a:prstGeom prst="rect">
              <a:avLst/>
            </a:prstGeom>
            <a:scene3d>
              <a:camera prst="isometricOffAxis1Right"/>
              <a:lightRig rig="threePt" dir="t"/>
            </a:scene3d>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65930">
              <a:off x="9295986" y="5320384"/>
              <a:ext cx="657755" cy="1059097"/>
            </a:xfrm>
            <a:prstGeom prst="rect">
              <a:avLst/>
            </a:prstGeom>
          </p:spPr>
        </p:pic>
      </p:grpSp>
      <p:sp>
        <p:nvSpPr>
          <p:cNvPr id="18" name="Rectangle 17"/>
          <p:cNvSpPr/>
          <p:nvPr/>
        </p:nvSpPr>
        <p:spPr>
          <a:xfrm>
            <a:off x="320727" y="183320"/>
            <a:ext cx="7686720" cy="830997"/>
          </a:xfrm>
          <a:prstGeom prst="rect">
            <a:avLst/>
          </a:prstGeom>
        </p:spPr>
        <p:txBody>
          <a:bodyPr wrap="none">
            <a:spAutoFit/>
          </a:bodyPr>
          <a:lstStyle/>
          <a:p>
            <a:pPr eaLnBrk="1" hangingPunct="1"/>
            <a:r>
              <a:rPr lang="en-US" sz="2400" b="1" dirty="0" smtClean="0">
                <a:solidFill>
                  <a:srgbClr val="14A4D0"/>
                </a:solidFill>
              </a:rPr>
              <a:t>Data growth and gravity distorts and impacts every</a:t>
            </a:r>
          </a:p>
          <a:p>
            <a:pPr eaLnBrk="1" hangingPunct="1"/>
            <a:r>
              <a:rPr lang="en-US" altLang="en-US" sz="2400" b="1" kern="0" dirty="0" smtClean="0">
                <a:solidFill>
                  <a:srgbClr val="14A4D0"/>
                </a:solidFill>
              </a:rPr>
              <a:t>Component of IT – and business</a:t>
            </a:r>
            <a:endParaRPr lang="en-US" altLang="en-US" sz="2400" b="1" kern="0" dirty="0">
              <a:solidFill>
                <a:srgbClr val="14A4D0"/>
              </a:solidFill>
            </a:endParaRPr>
          </a:p>
        </p:txBody>
      </p:sp>
      <p:sp>
        <p:nvSpPr>
          <p:cNvPr id="19" name="TextBox 18"/>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11945680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9CBAC5-D2FB-F240-B1AC-942B4B721F25}" type="slidenum">
              <a:rPr lang="en-US" altLang="en-US" smtClean="0"/>
              <a:pPr/>
              <a:t>9</a:t>
            </a:fld>
            <a:endParaRPr lang="en-US" altLang="en-US"/>
          </a:p>
        </p:txBody>
      </p:sp>
      <p:sp>
        <p:nvSpPr>
          <p:cNvPr id="6" name="Rectangle 5"/>
          <p:cNvSpPr/>
          <p:nvPr/>
        </p:nvSpPr>
        <p:spPr>
          <a:xfrm>
            <a:off x="320727" y="183320"/>
            <a:ext cx="6342151" cy="461665"/>
          </a:xfrm>
          <a:prstGeom prst="rect">
            <a:avLst/>
          </a:prstGeom>
        </p:spPr>
        <p:txBody>
          <a:bodyPr wrap="none">
            <a:spAutoFit/>
          </a:bodyPr>
          <a:lstStyle/>
          <a:p>
            <a:pPr eaLnBrk="1" hangingPunct="1"/>
            <a:r>
              <a:rPr lang="en-US" sz="2400" b="1" dirty="0" smtClean="0">
                <a:solidFill>
                  <a:srgbClr val="FEC721"/>
                </a:solidFill>
              </a:rPr>
              <a:t>Data is the new basis of competitive value</a:t>
            </a:r>
            <a:endParaRPr lang="en-US" altLang="en-US" sz="2400" b="1" kern="0" dirty="0">
              <a:solidFill>
                <a:srgbClr val="FEC721"/>
              </a:solidFill>
            </a:endParaRPr>
          </a:p>
        </p:txBody>
      </p:sp>
      <p:pic>
        <p:nvPicPr>
          <p:cNvPr id="7" name="Picture 6"/>
          <p:cNvPicPr>
            <a:picLocks noChangeAspect="1"/>
          </p:cNvPicPr>
          <p:nvPr/>
        </p:nvPicPr>
        <p:blipFill>
          <a:blip r:embed="rId2" cstate="print"/>
          <a:srcRect/>
          <a:stretch>
            <a:fillRect/>
          </a:stretch>
        </p:blipFill>
        <p:spPr>
          <a:xfrm>
            <a:off x="6080144" y="2215363"/>
            <a:ext cx="1892026" cy="2359377"/>
          </a:xfrm>
          <a:prstGeom prst="rect">
            <a:avLst/>
          </a:prstGeom>
          <a:ln>
            <a:solidFill>
              <a:srgbClr val="0070C0"/>
            </a:solidFill>
          </a:ln>
          <a:effectLst/>
        </p:spPr>
      </p:pic>
      <p:pic>
        <p:nvPicPr>
          <p:cNvPr id="8" name="Picture 7"/>
          <p:cNvPicPr>
            <a:picLocks noChangeAspect="1"/>
          </p:cNvPicPr>
          <p:nvPr/>
        </p:nvPicPr>
        <p:blipFill>
          <a:blip r:embed="rId3" cstate="print"/>
          <a:srcRect/>
          <a:stretch>
            <a:fillRect/>
          </a:stretch>
        </p:blipFill>
        <p:spPr>
          <a:xfrm>
            <a:off x="4547284" y="1070316"/>
            <a:ext cx="2021355" cy="2536099"/>
          </a:xfrm>
          <a:prstGeom prst="rect">
            <a:avLst/>
          </a:prstGeom>
          <a:ln>
            <a:solidFill>
              <a:srgbClr val="0070C0"/>
            </a:solidFill>
          </a:ln>
          <a:effectLst/>
        </p:spPr>
      </p:pic>
      <p:pic>
        <p:nvPicPr>
          <p:cNvPr id="9" name="Picture 8"/>
          <p:cNvPicPr>
            <a:picLocks noChangeAspect="1"/>
          </p:cNvPicPr>
          <p:nvPr/>
        </p:nvPicPr>
        <p:blipFill>
          <a:blip r:embed="rId4" cstate="print"/>
          <a:srcRect/>
          <a:stretch>
            <a:fillRect/>
          </a:stretch>
        </p:blipFill>
        <p:spPr>
          <a:xfrm>
            <a:off x="2936869" y="2481558"/>
            <a:ext cx="1896747" cy="2373533"/>
          </a:xfrm>
          <a:prstGeom prst="rect">
            <a:avLst/>
          </a:prstGeom>
          <a:ln>
            <a:solidFill>
              <a:srgbClr val="0070C0"/>
            </a:solidFill>
          </a:ln>
          <a:effectLst/>
        </p:spPr>
      </p:pic>
      <p:sp>
        <p:nvSpPr>
          <p:cNvPr id="10" name="Rectangle 12"/>
          <p:cNvSpPr>
            <a:spLocks noChangeArrowheads="1"/>
          </p:cNvSpPr>
          <p:nvPr/>
        </p:nvSpPr>
        <p:spPr bwMode="auto">
          <a:xfrm>
            <a:off x="7692658" y="4302922"/>
            <a:ext cx="1418980" cy="307777"/>
          </a:xfrm>
          <a:prstGeom prst="rect">
            <a:avLst/>
          </a:prstGeom>
          <a:noFill/>
          <a:ln>
            <a:noFill/>
          </a:ln>
          <a:extLst/>
        </p:spPr>
        <p:txBody>
          <a:bodyPr wrap="square" lIns="0" tIns="0" rIns="0" bIns="0" anchor="ctr">
            <a:spAutoFit/>
          </a:bodyPr>
          <a:lstStyle/>
          <a:p>
            <a:pPr algn="ctr" defTabSz="860459">
              <a:defRPr/>
            </a:pPr>
            <a:r>
              <a:rPr lang="en-US" sz="2000" b="0" spc="-99" dirty="0">
                <a:solidFill>
                  <a:schemeClr val="bg1"/>
                </a:solidFill>
                <a:latin typeface="Arial" panose="020B0604020202020204" pitchFamily="34" charset="0"/>
                <a:ea typeface="ＭＳ Ｐゴシック" pitchFamily="34" charset="-128"/>
              </a:rPr>
              <a:t>Retail</a:t>
            </a:r>
          </a:p>
        </p:txBody>
      </p:sp>
      <p:sp>
        <p:nvSpPr>
          <p:cNvPr id="11" name="Rectangle 12"/>
          <p:cNvSpPr>
            <a:spLocks noChangeArrowheads="1"/>
          </p:cNvSpPr>
          <p:nvPr/>
        </p:nvSpPr>
        <p:spPr bwMode="auto">
          <a:xfrm>
            <a:off x="1800131" y="4563505"/>
            <a:ext cx="1123351" cy="307777"/>
          </a:xfrm>
          <a:prstGeom prst="rect">
            <a:avLst/>
          </a:prstGeom>
          <a:noFill/>
          <a:ln>
            <a:noFill/>
          </a:ln>
          <a:extLst/>
        </p:spPr>
        <p:txBody>
          <a:bodyPr wrap="square" lIns="0" tIns="0" rIns="0" bIns="0" anchor="ctr">
            <a:spAutoFit/>
          </a:bodyPr>
          <a:lstStyle/>
          <a:p>
            <a:pPr algn="ctr" defTabSz="860459">
              <a:defRPr/>
            </a:pPr>
            <a:r>
              <a:rPr lang="en-US" sz="2000" b="0" spc="-99" dirty="0">
                <a:solidFill>
                  <a:srgbClr val="FFFFFF"/>
                </a:solidFill>
                <a:latin typeface="Arial" panose="020B0604020202020204" pitchFamily="34" charset="0"/>
                <a:ea typeface="ＭＳ Ｐゴシック" pitchFamily="34" charset="-128"/>
              </a:rPr>
              <a:t>Banking</a:t>
            </a:r>
          </a:p>
        </p:txBody>
      </p:sp>
      <p:sp>
        <p:nvSpPr>
          <p:cNvPr id="12" name="Rectangle 11"/>
          <p:cNvSpPr>
            <a:spLocks noChangeArrowheads="1"/>
          </p:cNvSpPr>
          <p:nvPr/>
        </p:nvSpPr>
        <p:spPr bwMode="auto">
          <a:xfrm>
            <a:off x="6399102" y="1055157"/>
            <a:ext cx="1618940" cy="307777"/>
          </a:xfrm>
          <a:prstGeom prst="rect">
            <a:avLst/>
          </a:prstGeom>
          <a:noFill/>
          <a:ln>
            <a:noFill/>
          </a:ln>
          <a:extLst/>
        </p:spPr>
        <p:txBody>
          <a:bodyPr wrap="square" lIns="0" tIns="0" rIns="0" bIns="0" anchor="ctr">
            <a:spAutoFit/>
          </a:bodyPr>
          <a:lstStyle/>
          <a:p>
            <a:pPr algn="ctr" defTabSz="860459">
              <a:defRPr/>
            </a:pPr>
            <a:r>
              <a:rPr lang="en-US" sz="2000" b="0" spc="-99" dirty="0">
                <a:solidFill>
                  <a:srgbClr val="FFFFFF"/>
                </a:solidFill>
                <a:latin typeface="Arial" panose="020B0604020202020204" pitchFamily="34" charset="0"/>
                <a:ea typeface="ＭＳ Ｐゴシック" pitchFamily="34" charset="-128"/>
              </a:rPr>
              <a:t>Oil &amp; Gas</a:t>
            </a:r>
          </a:p>
        </p:txBody>
      </p:sp>
      <p:pic>
        <p:nvPicPr>
          <p:cNvPr id="13" name="Picture 2" descr="C:\Users\gml\Downloads\iStock_000028306480Medium.jpg"/>
          <p:cNvPicPr>
            <a:picLocks noChangeAspect="1" noChangeArrowheads="1"/>
          </p:cNvPicPr>
          <p:nvPr/>
        </p:nvPicPr>
        <p:blipFill>
          <a:blip r:embed="rId5" cstate="print"/>
          <a:srcRect/>
          <a:stretch>
            <a:fillRect/>
          </a:stretch>
        </p:blipFill>
        <p:spPr bwMode="auto">
          <a:xfrm>
            <a:off x="474289" y="1212808"/>
            <a:ext cx="3171472" cy="1775431"/>
          </a:xfrm>
          <a:prstGeom prst="rect">
            <a:avLst/>
          </a:prstGeom>
          <a:noFill/>
          <a:ln>
            <a:solidFill>
              <a:schemeClr val="accent1"/>
            </a:solidFill>
          </a:ln>
          <a:effectLst/>
        </p:spPr>
      </p:pic>
      <p:sp>
        <p:nvSpPr>
          <p:cNvPr id="14" name="Rectangle 12"/>
          <p:cNvSpPr>
            <a:spLocks noChangeArrowheads="1"/>
          </p:cNvSpPr>
          <p:nvPr/>
        </p:nvSpPr>
        <p:spPr bwMode="auto">
          <a:xfrm>
            <a:off x="0" y="2992954"/>
            <a:ext cx="2040941" cy="307777"/>
          </a:xfrm>
          <a:prstGeom prst="rect">
            <a:avLst/>
          </a:prstGeom>
          <a:noFill/>
          <a:ln>
            <a:noFill/>
          </a:ln>
          <a:extLst/>
        </p:spPr>
        <p:txBody>
          <a:bodyPr wrap="square" lIns="0" tIns="0" rIns="0" bIns="0" anchor="ctr">
            <a:spAutoFit/>
          </a:bodyPr>
          <a:lstStyle/>
          <a:p>
            <a:pPr algn="ctr" defTabSz="860459">
              <a:defRPr/>
            </a:pPr>
            <a:r>
              <a:rPr lang="en-US" sz="2000" b="0" spc="-99" dirty="0">
                <a:solidFill>
                  <a:srgbClr val="FFFFFF"/>
                </a:solidFill>
                <a:latin typeface="Arial" panose="020B0604020202020204" pitchFamily="34" charset="0"/>
                <a:ea typeface="ＭＳ Ｐゴシック" pitchFamily="34" charset="-128"/>
              </a:rPr>
              <a:t>Healthcare</a:t>
            </a:r>
          </a:p>
        </p:txBody>
      </p:sp>
      <p:sp>
        <p:nvSpPr>
          <p:cNvPr id="15" name="TextBox 14"/>
          <p:cNvSpPr txBox="1"/>
          <p:nvPr/>
        </p:nvSpPr>
        <p:spPr>
          <a:xfrm>
            <a:off x="162480" y="4823068"/>
            <a:ext cx="1124848" cy="230855"/>
          </a:xfrm>
          <a:prstGeom prst="rect">
            <a:avLst/>
          </a:prstGeom>
          <a:noFill/>
        </p:spPr>
        <p:txBody>
          <a:bodyPr wrap="square" lIns="76223" tIns="38111" rIns="76223" bIns="38111" rtlCol="0">
            <a:spAutoFit/>
          </a:bodyPr>
          <a:lstStyle/>
          <a:p>
            <a:r>
              <a:rPr lang="en-US" sz="1000" b="0" dirty="0">
                <a:solidFill>
                  <a:schemeClr val="bg1"/>
                </a:solidFill>
                <a:ea typeface="ＭＳ Ｐゴシック" pitchFamily="34" charset="-128"/>
              </a:rPr>
              <a:t>Do not distribute</a:t>
            </a:r>
          </a:p>
        </p:txBody>
      </p:sp>
    </p:spTree>
    <p:extLst>
      <p:ext uri="{BB962C8B-B14F-4D97-AF65-F5344CB8AC3E}">
        <p14:creationId xmlns:p14="http://schemas.microsoft.com/office/powerpoint/2010/main" val="2323823729"/>
      </p:ext>
    </p:extLst>
  </p:cSld>
  <p:clrMapOvr>
    <a:masterClrMapping/>
  </p:clrMapOvr>
</p:sld>
</file>

<file path=ppt/theme/theme1.xml><?xml version="1.0" encoding="utf-8"?>
<a:theme xmlns:a="http://schemas.openxmlformats.org/drawingml/2006/main" name="10 September 2009_ITSO1">
  <a:themeElements>
    <a:clrScheme name="IBM Connect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lnDef>
  </a:objectDefaults>
  <a:extraClrSchemeLst>
    <a:extraClrScheme>
      <a:clrScheme name="10 September 2009_ITSO1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734</Words>
  <Application>Microsoft Macintosh PowerPoint</Application>
  <PresentationFormat>On-screen Show (16:9)</PresentationFormat>
  <Paragraphs>211</Paragraphs>
  <Slides>21</Slides>
  <Notes>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10 September 2009_ITSO1</vt:lpstr>
      <vt:lpstr>Custom Design</vt:lpstr>
      <vt:lpstr>Supporting the human decision maker IBM Research and big data at the 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Rapid growth of exogenous data is transforming healthcare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Seize the Moment</dc:title>
  <cp:lastModifiedBy>Dave</cp:lastModifiedBy>
  <cp:revision>105</cp:revision>
  <dcterms:created xsi:type="dcterms:W3CDTF">2015-09-17T04:10:35Z</dcterms:created>
  <dcterms:modified xsi:type="dcterms:W3CDTF">2015-10-12T06:37:10Z</dcterms:modified>
</cp:coreProperties>
</file>