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7" r:id="rId2"/>
  </p:sldMasterIdLst>
  <p:notesMasterIdLst>
    <p:notesMasterId r:id="rId47"/>
  </p:notesMasterIdLst>
  <p:sldIdLst>
    <p:sldId id="256" r:id="rId3"/>
    <p:sldId id="265" r:id="rId4"/>
    <p:sldId id="275" r:id="rId5"/>
    <p:sldId id="276" r:id="rId6"/>
    <p:sldId id="277" r:id="rId7"/>
    <p:sldId id="278" r:id="rId8"/>
    <p:sldId id="279" r:id="rId9"/>
    <p:sldId id="280" r:id="rId10"/>
    <p:sldId id="281" r:id="rId11"/>
    <p:sldId id="282" r:id="rId12"/>
    <p:sldId id="283" r:id="rId13"/>
    <p:sldId id="286" r:id="rId14"/>
    <p:sldId id="289" r:id="rId15"/>
    <p:sldId id="292" r:id="rId16"/>
    <p:sldId id="288" r:id="rId17"/>
    <p:sldId id="287" r:id="rId18"/>
    <p:sldId id="293" r:id="rId19"/>
    <p:sldId id="294" r:id="rId20"/>
    <p:sldId id="295" r:id="rId21"/>
    <p:sldId id="296" r:id="rId22"/>
    <p:sldId id="299" r:id="rId23"/>
    <p:sldId id="301" r:id="rId24"/>
    <p:sldId id="300" r:id="rId25"/>
    <p:sldId id="302" r:id="rId26"/>
    <p:sldId id="303" r:id="rId27"/>
    <p:sldId id="308" r:id="rId28"/>
    <p:sldId id="309" r:id="rId29"/>
    <p:sldId id="310" r:id="rId30"/>
    <p:sldId id="311" r:id="rId31"/>
    <p:sldId id="312" r:id="rId32"/>
    <p:sldId id="306" r:id="rId33"/>
    <p:sldId id="307" r:id="rId34"/>
    <p:sldId id="314" r:id="rId35"/>
    <p:sldId id="320" r:id="rId36"/>
    <p:sldId id="316" r:id="rId37"/>
    <p:sldId id="321" r:id="rId38"/>
    <p:sldId id="317" r:id="rId39"/>
    <p:sldId id="322" r:id="rId40"/>
    <p:sldId id="318" r:id="rId41"/>
    <p:sldId id="323" r:id="rId42"/>
    <p:sldId id="319" r:id="rId43"/>
    <p:sldId id="324" r:id="rId44"/>
    <p:sldId id="315" r:id="rId45"/>
    <p:sldId id="313" r:id="rId46"/>
  </p:sldIdLst>
  <p:sldSz cx="9144000" cy="6858000" type="screen4x3"/>
  <p:notesSz cx="6954838" cy="9240838"/>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46" userDrawn="1">
          <p15:clr>
            <a:srgbClr val="A4A3A4"/>
          </p15:clr>
        </p15:guide>
        <p15:guide id="2" pos="1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80546" autoAdjust="0"/>
  </p:normalViewPr>
  <p:slideViewPr>
    <p:cSldViewPr>
      <p:cViewPr varScale="1">
        <p:scale>
          <a:sx n="95" d="100"/>
          <a:sy n="95" d="100"/>
        </p:scale>
        <p:origin x="1788" y="78"/>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80" d="100"/>
          <a:sy n="80" d="100"/>
        </p:scale>
        <p:origin x="3744" y="114"/>
      </p:cViewPr>
      <p:guideLst>
        <p:guide orient="horz" pos="2646"/>
        <p:guide pos="1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p:cNvSpPr>
          <p:nvPr>
            <p:ph type="sldImg"/>
          </p:nvPr>
        </p:nvSpPr>
        <p:spPr bwMode="auto">
          <a:xfrm>
            <a:off x="1168400" y="701675"/>
            <a:ext cx="4616450" cy="346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3314" name="Rectangle 2"/>
          <p:cNvSpPr>
            <a:spLocks noGrp="1" noChangeArrowheads="1"/>
          </p:cNvSpPr>
          <p:nvPr>
            <p:ph type="body"/>
          </p:nvPr>
        </p:nvSpPr>
        <p:spPr bwMode="auto">
          <a:xfrm>
            <a:off x="696052" y="4388524"/>
            <a:ext cx="5562734" cy="4156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smtClean="0"/>
          </a:p>
        </p:txBody>
      </p:sp>
      <p:sp>
        <p:nvSpPr>
          <p:cNvPr id="13315" name="Rectangle 3"/>
          <p:cNvSpPr>
            <a:spLocks noGrp="1" noChangeArrowheads="1"/>
          </p:cNvSpPr>
          <p:nvPr>
            <p:ph type="hdr"/>
          </p:nvPr>
        </p:nvSpPr>
        <p:spPr bwMode="auto">
          <a:xfrm>
            <a:off x="0" y="0"/>
            <a:ext cx="3017172" cy="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657446" algn="l"/>
                <a:tab pos="1314892" algn="l"/>
                <a:tab pos="1972338" algn="l"/>
                <a:tab pos="2629784" algn="l"/>
              </a:tabLst>
              <a:defRPr sz="1300">
                <a:solidFill>
                  <a:srgbClr val="000000"/>
                </a:solidFill>
                <a:latin typeface="Times New Roman" panose="02020603050405020304" pitchFamily="18" charset="0"/>
              </a:defRPr>
            </a:lvl1pPr>
          </a:lstStyle>
          <a:p>
            <a:pPr>
              <a:defRPr/>
            </a:pPr>
            <a:endParaRPr lang="en-US"/>
          </a:p>
        </p:txBody>
      </p:sp>
      <p:sp>
        <p:nvSpPr>
          <p:cNvPr id="13316" name="Rectangle 4"/>
          <p:cNvSpPr>
            <a:spLocks noGrp="1" noChangeArrowheads="1"/>
          </p:cNvSpPr>
          <p:nvPr>
            <p:ph type="dt"/>
          </p:nvPr>
        </p:nvSpPr>
        <p:spPr bwMode="auto">
          <a:xfrm>
            <a:off x="3936246" y="0"/>
            <a:ext cx="3017172" cy="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7446" algn="l"/>
                <a:tab pos="1314892" algn="l"/>
                <a:tab pos="1972338" algn="l"/>
                <a:tab pos="2629784" algn="l"/>
              </a:tabLst>
              <a:defRPr sz="1300">
                <a:solidFill>
                  <a:srgbClr val="000000"/>
                </a:solidFill>
                <a:latin typeface="Times New Roman" panose="02020603050405020304" pitchFamily="18" charset="0"/>
              </a:defRPr>
            </a:lvl1pPr>
          </a:lstStyle>
          <a:p>
            <a:pPr>
              <a:defRPr/>
            </a:pPr>
            <a:endParaRPr lang="en-US"/>
          </a:p>
        </p:txBody>
      </p:sp>
      <p:sp>
        <p:nvSpPr>
          <p:cNvPr id="13317" name="Rectangle 5"/>
          <p:cNvSpPr>
            <a:spLocks noGrp="1" noChangeArrowheads="1"/>
          </p:cNvSpPr>
          <p:nvPr>
            <p:ph type="ftr"/>
          </p:nvPr>
        </p:nvSpPr>
        <p:spPr bwMode="auto">
          <a:xfrm>
            <a:off x="0" y="8778505"/>
            <a:ext cx="3017172" cy="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657446" algn="l"/>
                <a:tab pos="1314892" algn="l"/>
                <a:tab pos="1972338" algn="l"/>
                <a:tab pos="2629784" algn="l"/>
              </a:tabLst>
              <a:defRPr sz="1300">
                <a:solidFill>
                  <a:srgbClr val="000000"/>
                </a:solidFill>
                <a:latin typeface="Times New Roman" panose="02020603050405020304" pitchFamily="18" charset="0"/>
              </a:defRPr>
            </a:lvl1pPr>
          </a:lstStyle>
          <a:p>
            <a:pPr>
              <a:defRPr/>
            </a:pPr>
            <a:endParaRPr lang="en-US"/>
          </a:p>
        </p:txBody>
      </p:sp>
      <p:sp>
        <p:nvSpPr>
          <p:cNvPr id="13318" name="Rectangle 6"/>
          <p:cNvSpPr>
            <a:spLocks noGrp="1" noChangeArrowheads="1"/>
          </p:cNvSpPr>
          <p:nvPr>
            <p:ph type="sldNum"/>
          </p:nvPr>
        </p:nvSpPr>
        <p:spPr bwMode="auto">
          <a:xfrm>
            <a:off x="3936246" y="8778505"/>
            <a:ext cx="3017172" cy="46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657446" algn="l"/>
                <a:tab pos="1314892" algn="l"/>
                <a:tab pos="1972338" algn="l"/>
                <a:tab pos="2629784" algn="l"/>
              </a:tabLst>
              <a:defRPr sz="1300">
                <a:solidFill>
                  <a:srgbClr val="000000"/>
                </a:solidFill>
                <a:latin typeface="Times New Roman" panose="02020603050405020304" pitchFamily="18" charset="0"/>
              </a:defRPr>
            </a:lvl1pPr>
          </a:lstStyle>
          <a:p>
            <a:pPr>
              <a:defRPr/>
            </a:pPr>
            <a:fld id="{59DA6D22-A9EB-4B35-A675-8E6CF7A128AF}" type="slidenum">
              <a:rPr lang="en-US"/>
              <a:pPr>
                <a:defRPr/>
              </a:pPr>
              <a:t>‹#›</a:t>
            </a:fld>
            <a:endParaRPr lang="en-US"/>
          </a:p>
        </p:txBody>
      </p:sp>
    </p:spTree>
    <p:extLst>
      <p:ext uri="{BB962C8B-B14F-4D97-AF65-F5344CB8AC3E}">
        <p14:creationId xmlns:p14="http://schemas.microsoft.com/office/powerpoint/2010/main" val="328865262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5pPr>
            <a:lvl6pPr marL="2283760"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6pPr>
            <a:lvl7pPr marL="2698989"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7pPr>
            <a:lvl8pPr marL="3114218"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8pPr>
            <a:lvl9pPr marL="3529447"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9pPr>
          </a:lstStyle>
          <a:p>
            <a:pPr>
              <a:spcBef>
                <a:spcPct val="0"/>
              </a:spcBef>
            </a:pPr>
            <a:fld id="{EF5BF955-B35E-40ED-B792-2A59F41013E2}" type="slidenum">
              <a:rPr lang="en-US" sz="1300"/>
              <a:pPr>
                <a:spcBef>
                  <a:spcPct val="0"/>
                </a:spcBef>
              </a:pPr>
              <a:t>1</a:t>
            </a:fld>
            <a:endParaRPr lang="en-US" sz="1300"/>
          </a:p>
        </p:txBody>
      </p:sp>
      <p:sp>
        <p:nvSpPr>
          <p:cNvPr id="5123" name="Rectangle 1"/>
          <p:cNvSpPr>
            <a:spLocks noGrp="1" noRot="1" noChangeAspect="1" noChangeArrowheads="1" noTextEdit="1"/>
          </p:cNvSpPr>
          <p:nvPr>
            <p:ph type="sldImg"/>
          </p:nvPr>
        </p:nvSpPr>
        <p:spPr>
          <a:xfrm>
            <a:off x="1168400" y="701675"/>
            <a:ext cx="4618038" cy="34655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96052" y="4388523"/>
            <a:ext cx="5564155" cy="415808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Welcome everyone</a:t>
            </a:r>
          </a:p>
          <a:p>
            <a:r>
              <a:rPr lang="en-US" dirty="0" smtClean="0"/>
              <a:t>In this presentation I will review the Lookup Stage for </a:t>
            </a:r>
            <a:r>
              <a:rPr lang="en-US" dirty="0" err="1" smtClean="0"/>
              <a:t>DataStage</a:t>
            </a:r>
            <a:r>
              <a:rPr lang="en-US" dirty="0" smtClean="0"/>
              <a:t> Parallel Job designs </a:t>
            </a:r>
          </a:p>
          <a:p>
            <a:endParaRPr lang="en-US" dirty="0" smtClean="0"/>
          </a:p>
          <a:p>
            <a:r>
              <a:rPr lang="en-US" dirty="0" smtClean="0"/>
              <a:t>To get the most of this presentation you should have prior experience with :</a:t>
            </a:r>
          </a:p>
          <a:p>
            <a:r>
              <a:rPr lang="en-US" dirty="0" smtClean="0"/>
              <a:t>	PX job design</a:t>
            </a:r>
          </a:p>
          <a:p>
            <a:r>
              <a:rPr lang="en-US" dirty="0" smtClean="0"/>
              <a:t>	Parallel Processing concepts</a:t>
            </a:r>
          </a:p>
          <a:p>
            <a:r>
              <a:rPr lang="en-US" dirty="0" smtClean="0"/>
              <a:t>	General Lookup Stage usage</a:t>
            </a:r>
          </a:p>
          <a:p>
            <a:endParaRPr lang="en-US" dirty="0" smtClean="0"/>
          </a:p>
          <a:p>
            <a:r>
              <a:rPr lang="en-US" dirty="0" smtClean="0"/>
              <a:t>Most of this material has</a:t>
            </a:r>
            <a:r>
              <a:rPr lang="en-US" baseline="0" dirty="0" smtClean="0"/>
              <a:t> been gathered by extensive use of the software over years of development and consulting experience.  I encourage you to try these techniques yourself to see which approach provides the best performance for your solution.  No two environments are the same, so techniques that work for one environment may not produce the same results in another.  By knowing how the lookup stage works behind the scenes you will be able to make job design changes based on your environment and topology choices. </a:t>
            </a:r>
            <a:endParaRPr lang="en-US" dirty="0" smtClean="0"/>
          </a:p>
        </p:txBody>
      </p:sp>
    </p:spTree>
    <p:extLst>
      <p:ext uri="{BB962C8B-B14F-4D97-AF65-F5344CB8AC3E}">
        <p14:creationId xmlns:p14="http://schemas.microsoft.com/office/powerpoint/2010/main" val="3731425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2 different Operating System processes for each lookup stage:</a:t>
            </a:r>
          </a:p>
          <a:p>
            <a:endParaRPr lang="en-US" dirty="0" smtClean="0"/>
          </a:p>
          <a:p>
            <a:r>
              <a:rPr lang="en-US" dirty="0" smtClean="0"/>
              <a:t>Create Lookup Table (</a:t>
            </a:r>
            <a:r>
              <a:rPr lang="en-US" dirty="0" err="1" smtClean="0"/>
              <a:t>APT_LUTCreateOp</a:t>
            </a:r>
            <a:r>
              <a:rPr lang="en-US" dirty="0" smtClean="0"/>
              <a:t>)  - builds the Lookup Table File and maps to memory</a:t>
            </a:r>
          </a:p>
          <a:p>
            <a:endParaRPr lang="en-US" dirty="0" smtClean="0"/>
          </a:p>
          <a:p>
            <a:r>
              <a:rPr lang="en-US" dirty="0" smtClean="0"/>
              <a:t>Match (lookup) Operation (</a:t>
            </a:r>
            <a:r>
              <a:rPr lang="en-US" dirty="0" err="1" smtClean="0"/>
              <a:t>APT_LUTProcessOp</a:t>
            </a:r>
            <a:r>
              <a:rPr lang="en-US" dirty="0" smtClean="0"/>
              <a:t>) – uses the Lookup Table in memory to match source data based on the keys.</a:t>
            </a:r>
          </a:p>
          <a:p>
            <a:endParaRPr lang="en-US" dirty="0" smtClean="0"/>
          </a:p>
          <a:p>
            <a:r>
              <a:rPr lang="en-US" dirty="0" smtClean="0"/>
              <a:t>A word about pipeline processing:  Think of a water or oil pipeline, it originates from the source and is a continuous flow until the destination.  There are no storage tanks along the way to disrupt the flow.  We want our data to do the same,  As long as the buffers are contained in memory, we have data “flowing”, once they have to be offloaded to disk, we should expect loss of performance because of the additional overhead of I/O.  This will become more evident</a:t>
            </a:r>
            <a:r>
              <a:rPr lang="en-US" baseline="0" dirty="0" smtClean="0"/>
              <a:t> when we get deeper into the Lookup Table Create Operation. </a:t>
            </a:r>
            <a:endParaRPr lang="en-US" dirty="0" smtClean="0"/>
          </a:p>
          <a:p>
            <a:endParaRPr lang="en-US" dirty="0" smtClean="0"/>
          </a:p>
        </p:txBody>
      </p:sp>
      <p:sp>
        <p:nvSpPr>
          <p:cNvPr id="2355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C2153617-BE0D-4980-8E90-53B0F89A2EAF}" type="slidenum">
              <a:rPr lang="en-US" smtClean="0">
                <a:solidFill>
                  <a:srgbClr val="000000"/>
                </a:solidFill>
                <a:latin typeface="Times New Roman" panose="02020603050405020304" pitchFamily="18" charset="0"/>
              </a:rPr>
              <a:pPr/>
              <a:t>10</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2585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With a good handle on terminology, we can now discuss some topology differences:</a:t>
            </a:r>
          </a:p>
          <a:p>
            <a:endParaRPr lang="en-US" dirty="0" smtClean="0"/>
          </a:p>
          <a:p>
            <a:r>
              <a:rPr lang="en-US" dirty="0" smtClean="0"/>
              <a:t>SMP - Symmetric Multiprocessing</a:t>
            </a:r>
          </a:p>
          <a:p>
            <a:r>
              <a:rPr lang="en-US" dirty="0" smtClean="0"/>
              <a:t>	Typically server has multiple CPUs</a:t>
            </a:r>
          </a:p>
          <a:p>
            <a:r>
              <a:rPr lang="en-US" dirty="0" smtClean="0"/>
              <a:t>	Multiple OS processes running simultaneously</a:t>
            </a:r>
          </a:p>
          <a:p>
            <a:r>
              <a:rPr lang="en-US" dirty="0" smtClean="0"/>
              <a:t>	Since all processes run on a single Server (Engine tier) memory can be shared across multiple processes (stages/partitions)</a:t>
            </a:r>
          </a:p>
          <a:p>
            <a:endParaRPr lang="en-US" dirty="0" smtClean="0"/>
          </a:p>
          <a:p>
            <a:endParaRPr lang="en-US" dirty="0" smtClean="0"/>
          </a:p>
          <a:p>
            <a:r>
              <a:rPr lang="en-US" dirty="0" smtClean="0"/>
              <a:t>MPP – Massively Parallel Processing</a:t>
            </a:r>
          </a:p>
          <a:p>
            <a:r>
              <a:rPr lang="en-US" dirty="0" smtClean="0"/>
              <a:t>	Cluster/GRID configurations</a:t>
            </a:r>
          </a:p>
          <a:p>
            <a:r>
              <a:rPr lang="en-US" dirty="0" smtClean="0"/>
              <a:t>	Multiple physical Servers</a:t>
            </a:r>
          </a:p>
          <a:p>
            <a:r>
              <a:rPr lang="en-US" dirty="0" smtClean="0"/>
              <a:t>	Network use increased</a:t>
            </a:r>
          </a:p>
          <a:p>
            <a:endParaRPr lang="en-US" dirty="0" smtClean="0"/>
          </a:p>
          <a:p>
            <a:r>
              <a:rPr lang="en-US" dirty="0" smtClean="0"/>
              <a:t>We will discuss how lookup usage affects resources on each type of topology and what you should expect when migrating from SMP to MPP.</a:t>
            </a:r>
          </a:p>
        </p:txBody>
      </p:sp>
      <p:sp>
        <p:nvSpPr>
          <p:cNvPr id="2560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C5E0E229-6C33-477C-B1FF-7861C89A7EFD}" type="slidenum">
              <a:rPr lang="en-US" smtClean="0">
                <a:solidFill>
                  <a:srgbClr val="000000"/>
                </a:solidFill>
                <a:latin typeface="Times New Roman" panose="02020603050405020304" pitchFamily="18" charset="0"/>
              </a:rPr>
              <a:pPr/>
              <a:t>11</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2842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The first thing we need to do before we can match data is build a structure that will hold the reference data and load that data into memory.   This is the Lookup Table Create operation.  </a:t>
            </a:r>
          </a:p>
          <a:p>
            <a:endParaRPr lang="en-US" dirty="0" smtClean="0"/>
          </a:p>
          <a:p>
            <a:r>
              <a:rPr lang="en-US" dirty="0" smtClean="0"/>
              <a:t>We discussed how the configuration file determines the degrees of parallelism used for the parallel stages, but look what is happening to the left picture for the create step.</a:t>
            </a:r>
          </a:p>
          <a:p>
            <a:endParaRPr lang="en-US" dirty="0" smtClean="0"/>
          </a:p>
          <a:p>
            <a:r>
              <a:rPr lang="en-US" dirty="0" smtClean="0"/>
              <a:t>For the reference link of the lookup stage, “Auto“ partitioning does not mean use the partitioning method set in the previous stage.   It also doesn’t mean use round robin for “sequential to parallel” partitioning (like for all other stages).  It means use “Entire” partitioning.</a:t>
            </a:r>
          </a:p>
          <a:p>
            <a:endParaRPr lang="en-US" dirty="0" smtClean="0"/>
          </a:p>
          <a:p>
            <a:r>
              <a:rPr lang="en-US" dirty="0" smtClean="0"/>
              <a:t>Why?  Remember that when the lookup is running in parallel all the lookup processes can “share” the reference data in memory (Shared Memory Segment).  This allows for many degrees of parallelism for the lookup match step to access all the reference data from one place.  Because of this no special partitioning is required for </a:t>
            </a:r>
            <a:r>
              <a:rPr lang="en-US" b="1" dirty="0" smtClean="0"/>
              <a:t>either</a:t>
            </a:r>
            <a:r>
              <a:rPr lang="en-US" dirty="0" smtClean="0"/>
              <a:t> input link to the Lookup stage. </a:t>
            </a:r>
          </a:p>
          <a:p>
            <a:endParaRPr lang="en-US" dirty="0" smtClean="0"/>
          </a:p>
          <a:p>
            <a:r>
              <a:rPr lang="en-US" dirty="0" smtClean="0"/>
              <a:t>This is good for SMP, not so good for MPP.   The right picture shows we are pushing 4x the data across the network because each physical server need it’s own copy of the data (remember we are using “entire” by default)  so each lookup match process is expecting 100% of the data to be available for</a:t>
            </a:r>
            <a:r>
              <a:rPr lang="en-US" baseline="0" dirty="0" smtClean="0"/>
              <a:t> use</a:t>
            </a:r>
            <a:r>
              <a:rPr lang="en-US" dirty="0" smtClean="0"/>
              <a:t>.  For small reference data this is not a problem, but, often times data quantities grow and the question is ultimately asked “what is happening to performance</a:t>
            </a:r>
            <a:r>
              <a:rPr lang="en-US" baseline="0" dirty="0" smtClean="0"/>
              <a:t> with the larger data quantities”?</a:t>
            </a:r>
            <a:endParaRPr lang="en-US" dirty="0" smtClean="0"/>
          </a:p>
        </p:txBody>
      </p:sp>
      <p:sp>
        <p:nvSpPr>
          <p:cNvPr id="2765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AADC04B8-9B67-4105-8DB5-F0D7544B0573}" type="slidenum">
              <a:rPr lang="en-US" smtClean="0">
                <a:solidFill>
                  <a:srgbClr val="000000"/>
                </a:solidFill>
                <a:latin typeface="Times New Roman" panose="02020603050405020304" pitchFamily="18" charset="0"/>
              </a:rPr>
              <a:pPr/>
              <a:t>12</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41805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So now, we can compare the change of the partitioning method from “auto” which is the same as “entire” to a keyed partitioning method.  Hash or modulus usually provides the best distribution of keys, but not always, know your data!  With hash, there are now multiple Lookup Create Operations, each working on it’s own subset of the data. For both SMP and MPP we have a win because we are using parallel operations AND each create operation is dealing with smaller sets of data.  Also on MPP we are only pushing 100% of the data across the network instead of 400% as with Entire. </a:t>
            </a:r>
          </a:p>
          <a:p>
            <a:endParaRPr lang="en-US" dirty="0" smtClean="0"/>
          </a:p>
          <a:p>
            <a:r>
              <a:rPr lang="en-US" dirty="0" smtClean="0"/>
              <a:t>Drawbacks?  When partitioning reference data you must also partition the source data in the same manner.  SMP partitioning is done in memory, so this is done very efficiently.  MPP partitioning and repartitioning is done across network, so weigh the cost of repartitioning the source data.</a:t>
            </a:r>
          </a:p>
        </p:txBody>
      </p:sp>
      <p:sp>
        <p:nvSpPr>
          <p:cNvPr id="2970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F8175DC8-C628-40E2-93D9-406358748569}" type="slidenum">
              <a:rPr lang="en-US" smtClean="0">
                <a:solidFill>
                  <a:srgbClr val="000000"/>
                </a:solidFill>
                <a:latin typeface="Times New Roman" panose="02020603050405020304" pitchFamily="18" charset="0"/>
              </a:rPr>
              <a:pPr/>
              <a:t>13</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8009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Speaking of source data, we cannot process any data from lookup stage until the lookup table is built and mapped.  If all input data is being processed at the same time, both source and reference data, what happens to the source data while the reference data is being put into the lookup table?</a:t>
            </a:r>
          </a:p>
          <a:p>
            <a:endParaRPr lang="en-US" dirty="0" smtClean="0"/>
          </a:p>
          <a:p>
            <a:r>
              <a:rPr lang="en-US" dirty="0" smtClean="0"/>
              <a:t>Buffering -  Rows of source data is “buffered” into memory until a threshold is reached, then that block of data is written out to disk as a file.  These buffers are written to scratch.  Any physical I/O is costly.  Pipeline concept is to keep all data moving not resting. </a:t>
            </a:r>
          </a:p>
          <a:p>
            <a:endParaRPr lang="en-US" dirty="0" smtClean="0"/>
          </a:p>
        </p:txBody>
      </p:sp>
      <p:sp>
        <p:nvSpPr>
          <p:cNvPr id="3174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F364AD39-ED8B-49FE-9D3D-8C3870CDD4D0}" type="slidenum">
              <a:rPr lang="en-US" smtClean="0">
                <a:solidFill>
                  <a:srgbClr val="000000"/>
                </a:solidFill>
                <a:latin typeface="Times New Roman" panose="02020603050405020304" pitchFamily="18" charset="0"/>
              </a:rPr>
              <a:pPr/>
              <a:t>14</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0973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Now we get to the bulk of the work, where the lookup is actually processing or matching data. </a:t>
            </a:r>
          </a:p>
          <a:p>
            <a:endParaRPr lang="en-US" dirty="0" smtClean="0"/>
          </a:p>
          <a:p>
            <a:r>
              <a:rPr lang="en-US" dirty="0" smtClean="0"/>
              <a:t>Here we see how the single shared memory segment is created so all Lookup match processes on the SMP side can access a single copy of the data.</a:t>
            </a:r>
          </a:p>
          <a:p>
            <a:endParaRPr lang="en-US" dirty="0" smtClean="0"/>
          </a:p>
          <a:p>
            <a:r>
              <a:rPr lang="en-US" dirty="0" smtClean="0"/>
              <a:t>Benefit,  no sort or partitioning is required for either input link</a:t>
            </a:r>
            <a:r>
              <a:rPr lang="en-US" baseline="0" dirty="0" smtClean="0"/>
              <a:t> for SMP or MPP.</a:t>
            </a:r>
            <a:endParaRPr lang="en-US" dirty="0" smtClean="0"/>
          </a:p>
          <a:p>
            <a:endParaRPr lang="en-US" dirty="0" smtClean="0"/>
          </a:p>
          <a:p>
            <a:r>
              <a:rPr lang="en-US" dirty="0" smtClean="0"/>
              <a:t>Drawbacks:</a:t>
            </a:r>
          </a:p>
          <a:p>
            <a:r>
              <a:rPr lang="en-US" dirty="0" smtClean="0"/>
              <a:t>	Large memory structures needed to manipulate and search for the data.</a:t>
            </a:r>
            <a:r>
              <a:rPr lang="en-US" baseline="0" dirty="0" smtClean="0"/>
              <a:t>  SMP requires an </a:t>
            </a:r>
            <a:r>
              <a:rPr lang="en-US" dirty="0" smtClean="0"/>
              <a:t>859MB lookup table for our Products table.</a:t>
            </a:r>
          </a:p>
          <a:p>
            <a:r>
              <a:rPr lang="en-US" dirty="0" smtClean="0"/>
              <a:t>	The</a:t>
            </a:r>
            <a:r>
              <a:rPr lang="en-US" baseline="0" dirty="0" smtClean="0"/>
              <a:t> </a:t>
            </a:r>
            <a:r>
              <a:rPr lang="en-US" dirty="0" smtClean="0"/>
              <a:t>MPP</a:t>
            </a:r>
            <a:r>
              <a:rPr lang="en-US" baseline="0" dirty="0" smtClean="0"/>
              <a:t> model will produce </a:t>
            </a:r>
            <a:r>
              <a:rPr lang="en-US" dirty="0" smtClean="0"/>
              <a:t>duplicate data, which is transferred</a:t>
            </a:r>
            <a:r>
              <a:rPr lang="en-US" baseline="0" dirty="0" smtClean="0"/>
              <a:t> over the network.  Roughly 3.36GB of lookup data will be moved across the network with our 4 node sample configuration file. </a:t>
            </a:r>
            <a:endParaRPr lang="en-US" dirty="0" smtClean="0"/>
          </a:p>
        </p:txBody>
      </p:sp>
      <p:sp>
        <p:nvSpPr>
          <p:cNvPr id="3379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DD8B6D89-3115-47FB-AE45-5BFF08F189A9}" type="slidenum">
              <a:rPr lang="en-US" smtClean="0">
                <a:solidFill>
                  <a:srgbClr val="000000"/>
                </a:solidFill>
                <a:latin typeface="Times New Roman" panose="02020603050405020304" pitchFamily="18" charset="0"/>
              </a:rPr>
              <a:pPr/>
              <a:t>15</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6143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is an</a:t>
            </a:r>
            <a:r>
              <a:rPr lang="en-US" baseline="0" dirty="0" smtClean="0"/>
              <a:t> example of </a:t>
            </a:r>
            <a:r>
              <a:rPr lang="en-US" dirty="0" smtClean="0"/>
              <a:t>the lookup match step with Hash partitioning, assuming even distribution of keys</a:t>
            </a:r>
            <a:r>
              <a:rPr lang="en-US" baseline="0" dirty="0" smtClean="0"/>
              <a:t> we only deal with 25% of the data for each partition. </a:t>
            </a:r>
            <a:endParaRPr lang="en-US" dirty="0" smtClean="0"/>
          </a:p>
          <a:p>
            <a:endParaRPr lang="en-US" dirty="0" smtClean="0"/>
          </a:p>
          <a:p>
            <a:r>
              <a:rPr lang="en-US" dirty="0" smtClean="0"/>
              <a:t>Benefits:</a:t>
            </a:r>
          </a:p>
          <a:p>
            <a:r>
              <a:rPr lang="en-US" dirty="0" smtClean="0"/>
              <a:t>	Both SMP/MPP– smaller memory structures to deal with, smaller objects needed to match the data.</a:t>
            </a:r>
          </a:p>
          <a:p>
            <a:r>
              <a:rPr lang="en-US" dirty="0" smtClean="0"/>
              <a:t>	MPP – less network traffic   3.36GB</a:t>
            </a:r>
            <a:r>
              <a:rPr lang="en-US" baseline="0" dirty="0" smtClean="0"/>
              <a:t> </a:t>
            </a:r>
            <a:r>
              <a:rPr lang="en-US" baseline="0" dirty="0" err="1" smtClean="0"/>
              <a:t>vs</a:t>
            </a:r>
            <a:r>
              <a:rPr lang="en-US" baseline="0" dirty="0" smtClean="0"/>
              <a:t> 859MB</a:t>
            </a:r>
            <a:endParaRPr lang="en-US" dirty="0" smtClean="0"/>
          </a:p>
          <a:p>
            <a:endParaRPr lang="en-US" dirty="0" smtClean="0"/>
          </a:p>
          <a:p>
            <a:r>
              <a:rPr lang="en-US" dirty="0" smtClean="0"/>
              <a:t>Drawbacks:</a:t>
            </a:r>
          </a:p>
          <a:p>
            <a:r>
              <a:rPr lang="en-US" dirty="0" smtClean="0"/>
              <a:t>	Like Partitioning methods are required on both input links to the lookup stage</a:t>
            </a:r>
          </a:p>
          <a:p>
            <a:r>
              <a:rPr lang="en-US" dirty="0" smtClean="0"/>
              <a:t>	</a:t>
            </a:r>
          </a:p>
        </p:txBody>
      </p:sp>
      <p:sp>
        <p:nvSpPr>
          <p:cNvPr id="3584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22AB3966-782C-4951-B4E8-8E3B3F5106CE}" type="slidenum">
              <a:rPr lang="en-US" smtClean="0">
                <a:solidFill>
                  <a:srgbClr val="000000"/>
                </a:solidFill>
                <a:latin typeface="Times New Roman" panose="02020603050405020304" pitchFamily="18" charset="0"/>
              </a:rPr>
              <a:pPr/>
              <a:t>16</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80329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en-US" dirty="0" smtClean="0"/>
              <a:t>Now we can discuss different design strategies.</a:t>
            </a:r>
          </a:p>
          <a:p>
            <a:pPr>
              <a:defRPr/>
            </a:pPr>
            <a:r>
              <a:rPr lang="en-US" dirty="0" smtClean="0"/>
              <a:t>Here we see a Lookup Stage with multiple reference links for inputs.  This may make your job design look easier to read, but how does it affect how the lookup actually operates?  What are the trade offs for using this type of job design?</a:t>
            </a:r>
          </a:p>
          <a:p>
            <a:pPr>
              <a:defRPr/>
            </a:pPr>
            <a:endParaRPr lang="en-US" dirty="0" smtClean="0"/>
          </a:p>
          <a:p>
            <a:pPr>
              <a:defRPr/>
            </a:pPr>
            <a:r>
              <a:rPr lang="en-US" dirty="0" smtClean="0"/>
              <a:t>Here are some observations:</a:t>
            </a:r>
          </a:p>
          <a:p>
            <a:pPr marL="207615" indent="-207615">
              <a:buFont typeface="Times New Roman" panose="02020603050405020304" pitchFamily="18" charset="0"/>
              <a:buAutoNum type="arabicPeriod"/>
              <a:defRPr/>
            </a:pPr>
            <a:r>
              <a:rPr lang="en-US" dirty="0" smtClean="0"/>
              <a:t>You are forced to use a single partitioning method that will work for ALL reference links,  since odds are not in your favor that all lookup operations will have the same key involved, you probably cannot rely on the source data being correctly partitioned properly for every reference link. That will force you to use auto/entire on all reference links to make sure every partition can see all the data required to make a match. </a:t>
            </a:r>
          </a:p>
          <a:p>
            <a:pPr marL="207615" indent="-207615">
              <a:buFont typeface="Times New Roman" panose="02020603050405020304" pitchFamily="18" charset="0"/>
              <a:buAutoNum type="arabicPeriod"/>
              <a:defRPr/>
            </a:pPr>
            <a:r>
              <a:rPr lang="en-US" dirty="0" smtClean="0"/>
              <a:t>We’ve already seen how the sequential operation for the “lookup table</a:t>
            </a:r>
            <a:r>
              <a:rPr lang="en-US" baseline="0" dirty="0" smtClean="0"/>
              <a:t> </a:t>
            </a:r>
            <a:r>
              <a:rPr lang="en-US" dirty="0" smtClean="0"/>
              <a:t>create” step using the “auto/entire” partitioning affects the lookup table</a:t>
            </a:r>
            <a:r>
              <a:rPr lang="en-US" baseline="0" dirty="0" smtClean="0"/>
              <a:t> size.</a:t>
            </a:r>
            <a:endParaRPr lang="en-US" dirty="0" smtClean="0"/>
          </a:p>
          <a:p>
            <a:pPr marL="207615" indent="-207615">
              <a:buFont typeface="Times New Roman" panose="02020603050405020304" pitchFamily="18" charset="0"/>
              <a:buAutoNum type="arabicPeriod"/>
              <a:defRPr/>
            </a:pPr>
            <a:r>
              <a:rPr lang="en-US" dirty="0" smtClean="0"/>
              <a:t>The single lookup stage actually builds one lookup table per reference link, but since we are using a single stage, the single lookup create step has to do this for each reference link,</a:t>
            </a:r>
            <a:r>
              <a:rPr lang="en-US" baseline="0" dirty="0" smtClean="0"/>
              <a:t> causing more work for a single OS process.</a:t>
            </a:r>
            <a:endParaRPr lang="en-US" dirty="0" smtClean="0"/>
          </a:p>
          <a:p>
            <a:pPr marL="207615" indent="-207615">
              <a:buFont typeface="Times New Roman" panose="02020603050405020304" pitchFamily="18" charset="0"/>
              <a:buAutoNum type="arabicPeriod"/>
              <a:defRPr/>
            </a:pPr>
            <a:r>
              <a:rPr lang="en-US" dirty="0" smtClean="0"/>
              <a:t>Stage properties only allows for one reference link to provide duplicate rows.</a:t>
            </a:r>
          </a:p>
          <a:p>
            <a:pPr marL="207615" indent="-207615">
              <a:buFont typeface="Times New Roman" panose="02020603050405020304" pitchFamily="18" charset="0"/>
              <a:buAutoNum type="arabicPeriod"/>
              <a:defRPr/>
            </a:pPr>
            <a:r>
              <a:rPr lang="en-US" dirty="0" smtClean="0"/>
              <a:t>Reject data will be combined to one reject link. Limiting the ability to</a:t>
            </a:r>
            <a:r>
              <a:rPr lang="en-US" baseline="0" dirty="0" smtClean="0"/>
              <a:t> see which reference data was insufficient for the match.</a:t>
            </a:r>
            <a:endParaRPr lang="en-US" dirty="0" smtClean="0"/>
          </a:p>
          <a:p>
            <a:pPr marL="207615" indent="-207615">
              <a:buFont typeface="Times New Roman" panose="02020603050405020304" pitchFamily="18" charset="0"/>
              <a:buAutoNum type="arabicPeriod"/>
              <a:defRPr/>
            </a:pPr>
            <a:endParaRPr lang="en-US" dirty="0" smtClean="0"/>
          </a:p>
        </p:txBody>
      </p:sp>
      <p:sp>
        <p:nvSpPr>
          <p:cNvPr id="3789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89A34515-8153-428C-B72A-B0AA0D26D58F}" type="slidenum">
              <a:rPr lang="en-US" smtClean="0">
                <a:solidFill>
                  <a:srgbClr val="000000"/>
                </a:solidFill>
                <a:latin typeface="Times New Roman" panose="02020603050405020304" pitchFamily="18" charset="0"/>
              </a:rPr>
              <a:pPr/>
              <a:t>17</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03378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Now, let’s look at a different design that produces the same results. </a:t>
            </a:r>
          </a:p>
          <a:p>
            <a:endParaRPr lang="en-US" dirty="0" smtClean="0"/>
          </a:p>
          <a:p>
            <a:r>
              <a:rPr lang="en-US" dirty="0" smtClean="0"/>
              <a:t>Benefits:</a:t>
            </a:r>
          </a:p>
          <a:p>
            <a:r>
              <a:rPr lang="en-US" dirty="0" smtClean="0"/>
              <a:t>	We</a:t>
            </a:r>
            <a:r>
              <a:rPr lang="en-US" baseline="0" dirty="0" smtClean="0"/>
              <a:t> c</a:t>
            </a:r>
            <a:r>
              <a:rPr lang="en-US" dirty="0" smtClean="0"/>
              <a:t>an take advantage of better partitioning methods for each</a:t>
            </a:r>
            <a:r>
              <a:rPr lang="en-US" baseline="0" dirty="0" smtClean="0"/>
              <a:t> reference link.</a:t>
            </a:r>
            <a:endParaRPr lang="en-US" dirty="0" smtClean="0"/>
          </a:p>
          <a:p>
            <a:r>
              <a:rPr lang="en-US" dirty="0" smtClean="0"/>
              <a:t>	We can take advantage of higher level of detail for rejects.</a:t>
            </a:r>
          </a:p>
          <a:p>
            <a:r>
              <a:rPr lang="en-US" dirty="0" smtClean="0"/>
              <a:t>	And we have more options for allowing duplicate rows.</a:t>
            </a:r>
          </a:p>
          <a:p>
            <a:endParaRPr lang="en-US" dirty="0" smtClean="0"/>
          </a:p>
        </p:txBody>
      </p:sp>
      <p:sp>
        <p:nvSpPr>
          <p:cNvPr id="4198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ECC64DF8-9C2C-4D38-86EE-48C68A1F57F6}" type="slidenum">
              <a:rPr lang="en-US" smtClean="0">
                <a:solidFill>
                  <a:srgbClr val="000000"/>
                </a:solidFill>
                <a:latin typeface="Times New Roman" panose="02020603050405020304" pitchFamily="18" charset="0"/>
              </a:rPr>
              <a:pPr/>
              <a:t>18</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37197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is our first look at the dump score.  This is a very handy tool for looking into what the framework is actually doing with your job design.</a:t>
            </a:r>
          </a:p>
          <a:p>
            <a:r>
              <a:rPr lang="en-US" dirty="0" smtClean="0"/>
              <a:t>I would recommend you learn how to use this information, use it as a tool for tracking down partitioning and performance issues. </a:t>
            </a:r>
          </a:p>
          <a:p>
            <a:endParaRPr lang="en-US" dirty="0" smtClean="0"/>
          </a:p>
          <a:p>
            <a:r>
              <a:rPr lang="en-US" dirty="0" smtClean="0"/>
              <a:t>Job with single lookup stage with 3 reference links and a single reject link, produces approximately 26 OS processes that run on 4 nodes. </a:t>
            </a:r>
          </a:p>
          <a:p>
            <a:endParaRPr lang="en-US" dirty="0" smtClean="0"/>
          </a:p>
          <a:p>
            <a:r>
              <a:rPr lang="en-US" dirty="0" smtClean="0"/>
              <a:t>Dump score shows </a:t>
            </a:r>
            <a:r>
              <a:rPr lang="en-US" dirty="0" err="1" smtClean="0"/>
              <a:t>LUTCreateOp</a:t>
            </a:r>
            <a:r>
              <a:rPr lang="en-US" dirty="0" smtClean="0"/>
              <a:t> running on 1 node (creating 3 Lookup tables, each with 100% of it’s lookup data). </a:t>
            </a:r>
          </a:p>
          <a:p>
            <a:endParaRPr lang="en-US" dirty="0" smtClean="0"/>
          </a:p>
          <a:p>
            <a:endParaRPr lang="en-US" dirty="0" smtClean="0"/>
          </a:p>
        </p:txBody>
      </p:sp>
      <p:sp>
        <p:nvSpPr>
          <p:cNvPr id="3994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B6405353-D803-4F87-B638-7DB74EBCA239}" type="slidenum">
              <a:rPr lang="en-US" smtClean="0">
                <a:solidFill>
                  <a:srgbClr val="000000"/>
                </a:solidFill>
                <a:latin typeface="Times New Roman" panose="02020603050405020304" pitchFamily="18" charset="0"/>
              </a:rPr>
              <a:pPr/>
              <a:t>19</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90693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5pPr>
            <a:lvl6pPr marL="2283760"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6pPr>
            <a:lvl7pPr marL="2698989"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7pPr>
            <a:lvl8pPr marL="3114218"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8pPr>
            <a:lvl9pPr marL="3529447" indent="-207615" defTabSz="415229" eaLnBrk="0" fontAlgn="base" hangingPunct="0">
              <a:spcBef>
                <a:spcPct val="30000"/>
              </a:spcBef>
              <a:spcAft>
                <a:spcPct val="0"/>
              </a:spcAft>
              <a:buClr>
                <a:srgbClr val="000000"/>
              </a:buClr>
              <a:buSzPct val="100000"/>
              <a:buFont typeface="Times New Roman" panose="02020603050405020304" pitchFamily="18" charset="0"/>
              <a:tabLst>
                <a:tab pos="657446" algn="l"/>
                <a:tab pos="1314892" algn="l"/>
                <a:tab pos="1972338" algn="l"/>
                <a:tab pos="2629784" algn="l"/>
              </a:tabLst>
              <a:defRPr sz="1100">
                <a:solidFill>
                  <a:srgbClr val="000000"/>
                </a:solidFill>
                <a:latin typeface="Times New Roman" panose="02020603050405020304" pitchFamily="18" charset="0"/>
              </a:defRPr>
            </a:lvl9pPr>
          </a:lstStyle>
          <a:p>
            <a:pPr>
              <a:spcBef>
                <a:spcPct val="0"/>
              </a:spcBef>
            </a:pPr>
            <a:fld id="{4637D25F-24E8-45E3-AB92-24965FECF761}" type="slidenum">
              <a:rPr lang="en-US" sz="1300"/>
              <a:pPr>
                <a:spcBef>
                  <a:spcPct val="0"/>
                </a:spcBef>
              </a:pPr>
              <a:t>2</a:t>
            </a:fld>
            <a:endParaRPr lang="en-US" sz="1300"/>
          </a:p>
        </p:txBody>
      </p:sp>
      <p:sp>
        <p:nvSpPr>
          <p:cNvPr id="7171" name="Rectangle 1"/>
          <p:cNvSpPr>
            <a:spLocks noGrp="1" noRot="1" noChangeAspect="1" noChangeArrowheads="1" noTextEdit="1"/>
          </p:cNvSpPr>
          <p:nvPr>
            <p:ph type="sldImg"/>
          </p:nvPr>
        </p:nvSpPr>
        <p:spPr>
          <a:xfrm>
            <a:off x="1168400" y="701675"/>
            <a:ext cx="4618038" cy="34655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696052" y="4388523"/>
            <a:ext cx="5564155" cy="415808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In the course of this presentation we will review the 3 lookup types,</a:t>
            </a:r>
          </a:p>
          <a:p>
            <a:endParaRPr lang="en-US" dirty="0" smtClean="0"/>
          </a:p>
          <a:p>
            <a:r>
              <a:rPr lang="en-US" dirty="0" smtClean="0"/>
              <a:t>Discuss terminology to keep everyone on the same page, especially when working with support,</a:t>
            </a:r>
          </a:p>
          <a:p>
            <a:endParaRPr lang="en-US" dirty="0" smtClean="0"/>
          </a:p>
          <a:p>
            <a:r>
              <a:rPr lang="en-US" dirty="0" smtClean="0"/>
              <a:t>We will look “under the hood” of the lookup stage, to see how different usage affects resources and performance,</a:t>
            </a:r>
          </a:p>
          <a:p>
            <a:endParaRPr lang="en-US" dirty="0" smtClean="0"/>
          </a:p>
          <a:p>
            <a:r>
              <a:rPr lang="en-US" dirty="0" smtClean="0"/>
              <a:t>Also we’ll see how job design choices can affect resources and performance,</a:t>
            </a:r>
          </a:p>
          <a:p>
            <a:endParaRPr lang="en-US" dirty="0" smtClean="0"/>
          </a:p>
          <a:p>
            <a:r>
              <a:rPr lang="en-US" dirty="0" smtClean="0"/>
              <a:t>Then we will review some tuning and specific information relating to different platforms.</a:t>
            </a:r>
          </a:p>
          <a:p>
            <a:endParaRPr lang="en-US" dirty="0" smtClean="0"/>
          </a:p>
          <a:p>
            <a:r>
              <a:rPr lang="en-US" dirty="0" smtClean="0"/>
              <a:t>We will review the required Range Lookup job </a:t>
            </a:r>
            <a:r>
              <a:rPr lang="en-US" dirty="0" err="1" smtClean="0"/>
              <a:t>deisgn</a:t>
            </a:r>
            <a:r>
              <a:rPr lang="en-US" dirty="0" smtClean="0"/>
              <a:t> changes when used with APT_NO_SORT_INSERTION Flag.</a:t>
            </a:r>
          </a:p>
          <a:p>
            <a:endParaRPr lang="en-US" dirty="0" smtClean="0"/>
          </a:p>
          <a:p>
            <a:r>
              <a:rPr lang="en-US" dirty="0" smtClean="0"/>
              <a:t>Finally, In the Case Study I’ll compare several lookup jobs using the different options we will review in this presentation. You will see that performance is directly related to the options and understanding how these job design choices affect performance will allow for a better overall solution.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246187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More workers to distribute the load more effectively.   Same pile of dirt, but with 4 workers, the task can be completed more quickly.</a:t>
            </a:r>
          </a:p>
          <a:p>
            <a:endParaRPr lang="en-US" dirty="0" smtClean="0"/>
          </a:p>
          <a:p>
            <a:r>
              <a:rPr lang="en-US" dirty="0" smtClean="0"/>
              <a:t>The job design with the 3</a:t>
            </a:r>
            <a:r>
              <a:rPr lang="en-US" baseline="0" dirty="0" smtClean="0"/>
              <a:t> lookup stages utilizing a keyed partitioning method allows for more workers on the same amount of data. </a:t>
            </a:r>
          </a:p>
          <a:p>
            <a:endParaRPr lang="en-US" dirty="0" smtClean="0"/>
          </a:p>
          <a:p>
            <a:r>
              <a:rPr lang="en-US" dirty="0" smtClean="0"/>
              <a:t>The dump score provided here shows that this job now uses 65 OS processes, showing multiple </a:t>
            </a:r>
            <a:r>
              <a:rPr lang="en-US" dirty="0" err="1" smtClean="0"/>
              <a:t>LUTCreateOp</a:t>
            </a:r>
            <a:r>
              <a:rPr lang="en-US" dirty="0" smtClean="0"/>
              <a:t> steps that are running in parallel.</a:t>
            </a:r>
          </a:p>
          <a:p>
            <a:endParaRPr lang="en-US" dirty="0" smtClean="0"/>
          </a:p>
          <a:p>
            <a:r>
              <a:rPr lang="en-US" dirty="0" smtClean="0"/>
              <a:t>Each lookup has a smaller lookup table to deal with initially and during the match step.</a:t>
            </a:r>
          </a:p>
          <a:p>
            <a:endParaRPr lang="en-US" dirty="0" smtClean="0"/>
          </a:p>
          <a:p>
            <a:r>
              <a:rPr lang="en-US" dirty="0" smtClean="0"/>
              <a:t>But what are the drawbacks:  </a:t>
            </a:r>
          </a:p>
          <a:p>
            <a:r>
              <a:rPr lang="en-US" dirty="0" smtClean="0"/>
              <a:t>	This job design utilizes more OS processes resulting in higher CPU utilization.  </a:t>
            </a:r>
          </a:p>
          <a:p>
            <a:r>
              <a:rPr lang="en-US" dirty="0" smtClean="0"/>
              <a:t>	When a single job utilizes more CPU, you can’t run as many jobs simultaneously.</a:t>
            </a:r>
          </a:p>
          <a:p>
            <a:endParaRPr lang="en-US" dirty="0" smtClean="0"/>
          </a:p>
          <a:p>
            <a:r>
              <a:rPr lang="en-US" dirty="0" smtClean="0"/>
              <a:t>Thus</a:t>
            </a:r>
            <a:r>
              <a:rPr lang="en-US" baseline="0" dirty="0" smtClean="0"/>
              <a:t> the scheduling </a:t>
            </a:r>
            <a:r>
              <a:rPr lang="en-US" baseline="0" dirty="0" err="1" smtClean="0"/>
              <a:t>delimia</a:t>
            </a:r>
            <a:r>
              <a:rPr lang="en-US" baseline="0" dirty="0" smtClean="0"/>
              <a:t>:  Do I run fewer jobs faster or more jobs at the same time?</a:t>
            </a:r>
            <a:endParaRPr lang="en-US" dirty="0" smtClean="0"/>
          </a:p>
          <a:p>
            <a:endParaRPr lang="en-US" dirty="0" smtClean="0"/>
          </a:p>
        </p:txBody>
      </p:sp>
      <p:sp>
        <p:nvSpPr>
          <p:cNvPr id="4403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AB0CDE03-A203-47AF-9E55-B15E5853857E}" type="slidenum">
              <a:rPr lang="en-US" smtClean="0">
                <a:solidFill>
                  <a:srgbClr val="000000"/>
                </a:solidFill>
                <a:latin typeface="Times New Roman" panose="02020603050405020304" pitchFamily="18" charset="0"/>
              </a:rPr>
              <a:pPr/>
              <a:t>20</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002073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With that question we get more into the different types</a:t>
            </a:r>
            <a:r>
              <a:rPr lang="en-US" baseline="0" dirty="0" smtClean="0"/>
              <a:t> of </a:t>
            </a:r>
            <a:r>
              <a:rPr lang="en-US" dirty="0" smtClean="0"/>
              <a:t>topologies:</a:t>
            </a:r>
          </a:p>
          <a:p>
            <a:endParaRPr lang="en-US" dirty="0" smtClean="0"/>
          </a:p>
          <a:p>
            <a:r>
              <a:rPr lang="en-US" dirty="0" smtClean="0"/>
              <a:t>SMP  - CPU</a:t>
            </a:r>
            <a:r>
              <a:rPr lang="en-US" baseline="0" dirty="0" smtClean="0"/>
              <a:t>, memory, and Disk </a:t>
            </a:r>
            <a:r>
              <a:rPr lang="en-US" dirty="0" smtClean="0"/>
              <a:t>is usually fairly</a:t>
            </a:r>
            <a:r>
              <a:rPr lang="en-US" baseline="0" dirty="0" smtClean="0"/>
              <a:t> </a:t>
            </a:r>
            <a:r>
              <a:rPr lang="en-US" dirty="0" smtClean="0"/>
              <a:t>static.  You cannot just add resources on the fly if needed for a change in scheduling of jobs.</a:t>
            </a:r>
          </a:p>
          <a:p>
            <a:endParaRPr lang="en-US" dirty="0" smtClean="0"/>
          </a:p>
          <a:p>
            <a:r>
              <a:rPr lang="en-US" dirty="0" smtClean="0"/>
              <a:t>Contiguous memory allocation can be a problem with larger shared memory segments. </a:t>
            </a:r>
            <a:r>
              <a:rPr lang="en-US" baseline="0" dirty="0" smtClean="0"/>
              <a:t>This is l</a:t>
            </a:r>
            <a:r>
              <a:rPr lang="en-US" dirty="0" smtClean="0"/>
              <a:t>ess of a problem with multiple smaller memory segments as found with hash partitioning.  SMP also leaves network free for reaching out to other source or targets like DB</a:t>
            </a:r>
            <a:r>
              <a:rPr lang="en-US" baseline="0" dirty="0" smtClean="0"/>
              <a:t> </a:t>
            </a:r>
            <a:r>
              <a:rPr lang="en-US" dirty="0" smtClean="0"/>
              <a:t>queries or DB loads. </a:t>
            </a:r>
          </a:p>
          <a:p>
            <a:endParaRPr lang="en-US" dirty="0" smtClean="0"/>
          </a:p>
          <a:p>
            <a:r>
              <a:rPr lang="en-US" dirty="0" smtClean="0"/>
              <a:t>Scheduling may not be an option based on your solution, in that case, error on the side of performance.  </a:t>
            </a:r>
          </a:p>
          <a:p>
            <a:endParaRPr lang="en-US" dirty="0" smtClean="0"/>
          </a:p>
          <a:p>
            <a:r>
              <a:rPr lang="en-US" dirty="0" smtClean="0"/>
              <a:t>It is easier to prove a single job runs well by itself, and when CPU is fully utilized, a case can be made to increase resources or adjust job scheduling</a:t>
            </a:r>
            <a:r>
              <a:rPr lang="en-US" baseline="0" dirty="0" smtClean="0"/>
              <a:t> accordingly to allow for larger jobs to complete in a timely manner.</a:t>
            </a:r>
          </a:p>
          <a:p>
            <a:endParaRPr lang="en-US" dirty="0" smtClean="0"/>
          </a:p>
          <a:p>
            <a:endParaRPr lang="en-US" dirty="0" smtClean="0"/>
          </a:p>
          <a:p>
            <a:endParaRPr lang="en-US" dirty="0" smtClean="0"/>
          </a:p>
        </p:txBody>
      </p:sp>
      <p:sp>
        <p:nvSpPr>
          <p:cNvPr id="4608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26D03752-79E8-4304-93B8-AC0E2749379F}" type="slidenum">
              <a:rPr lang="en-US" smtClean="0">
                <a:solidFill>
                  <a:srgbClr val="000000"/>
                </a:solidFill>
                <a:latin typeface="Times New Roman" panose="02020603050405020304" pitchFamily="18" charset="0"/>
              </a:rPr>
              <a:pPr/>
              <a:t>21</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3126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we have a side by side look at Hash partitioning </a:t>
            </a:r>
            <a:r>
              <a:rPr lang="en-US" dirty="0" err="1" smtClean="0"/>
              <a:t>vs</a:t>
            </a:r>
            <a:r>
              <a:rPr lang="en-US" dirty="0" smtClean="0"/>
              <a:t> Auto/Entire for the Lookup match operation for SMP.</a:t>
            </a:r>
          </a:p>
          <a:p>
            <a:endParaRPr lang="en-US" dirty="0" smtClean="0"/>
          </a:p>
          <a:p>
            <a:r>
              <a:rPr lang="en-US" dirty="0" smtClean="0"/>
              <a:t>Remember the grey areas are representing both memory and file space.</a:t>
            </a:r>
          </a:p>
          <a:p>
            <a:endParaRPr lang="en-US" dirty="0" smtClean="0"/>
          </a:p>
          <a:p>
            <a:r>
              <a:rPr lang="en-US" dirty="0" smtClean="0"/>
              <a:t>Not much difference here that will affect performance.  Basically a trade off when you compare in-memory partitioning of the source data to smaller structures for lookup tables for the reference links. </a:t>
            </a:r>
          </a:p>
        </p:txBody>
      </p:sp>
      <p:sp>
        <p:nvSpPr>
          <p:cNvPr id="4813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8C97C3EE-4E3B-4C43-91B4-1DAA66EE202B}" type="slidenum">
              <a:rPr lang="en-US" smtClean="0">
                <a:solidFill>
                  <a:srgbClr val="000000"/>
                </a:solidFill>
                <a:latin typeface="Times New Roman" panose="02020603050405020304" pitchFamily="18" charset="0"/>
              </a:rPr>
              <a:pPr/>
              <a:t>22</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18199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In contrast to SMP, MPP allows for dynamic CPU,</a:t>
            </a:r>
            <a:r>
              <a:rPr lang="en-US" baseline="0" dirty="0" smtClean="0"/>
              <a:t> memory and disk </a:t>
            </a:r>
            <a:r>
              <a:rPr lang="en-US" dirty="0" smtClean="0"/>
              <a:t>allocation.</a:t>
            </a:r>
          </a:p>
          <a:p>
            <a:endParaRPr lang="en-US" dirty="0" smtClean="0"/>
          </a:p>
          <a:p>
            <a:r>
              <a:rPr lang="en-US" baseline="0" dirty="0" smtClean="0"/>
              <a:t>Utilizing compute nodes from a pool of available resources allows each job to work in an environment that should provide best case for resources.</a:t>
            </a:r>
            <a:endParaRPr lang="en-US" dirty="0" smtClean="0"/>
          </a:p>
          <a:p>
            <a:endParaRPr lang="en-US" dirty="0" smtClean="0"/>
          </a:p>
          <a:p>
            <a:r>
              <a:rPr lang="en-US" dirty="0" smtClean="0"/>
              <a:t>However, MPP will increase network traffic, so watch for this and benchmark what your network can handle. </a:t>
            </a:r>
          </a:p>
          <a:p>
            <a:endParaRPr lang="en-US" dirty="0" smtClean="0"/>
          </a:p>
          <a:p>
            <a:r>
              <a:rPr lang="en-US" dirty="0" smtClean="0"/>
              <a:t>Watch for network contention in</a:t>
            </a:r>
            <a:r>
              <a:rPr lang="en-US" baseline="0" dirty="0" smtClean="0"/>
              <a:t> </a:t>
            </a:r>
            <a:r>
              <a:rPr lang="en-US" dirty="0" smtClean="0"/>
              <a:t>jobs that do a</a:t>
            </a:r>
            <a:r>
              <a:rPr lang="en-US" baseline="0" dirty="0" smtClean="0"/>
              <a:t> lot of repartitioning as well as </a:t>
            </a:r>
            <a:r>
              <a:rPr lang="en-US" dirty="0" smtClean="0"/>
              <a:t>reaching out to other source or targets like DB queries or DB loads.</a:t>
            </a:r>
          </a:p>
          <a:p>
            <a:endParaRPr lang="en-US" dirty="0" smtClean="0"/>
          </a:p>
        </p:txBody>
      </p:sp>
      <p:sp>
        <p:nvSpPr>
          <p:cNvPr id="5018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5118D4C4-8894-499E-9CC2-C53CA4F9F1CD}" type="slidenum">
              <a:rPr lang="en-US" smtClean="0">
                <a:solidFill>
                  <a:srgbClr val="000000"/>
                </a:solidFill>
                <a:latin typeface="Times New Roman" panose="02020603050405020304" pitchFamily="18" charset="0"/>
              </a:rPr>
              <a:pPr/>
              <a:t>23</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56719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is an example of job stages that repartitions data between each stage.</a:t>
            </a:r>
          </a:p>
          <a:p>
            <a:endParaRPr lang="en-US" dirty="0" smtClean="0"/>
          </a:p>
          <a:p>
            <a:r>
              <a:rPr lang="en-US" dirty="0" smtClean="0"/>
              <a:t>The colored lines represent possible network traffic between stages.   Network can be very fast, or very costly, know your network configuration and test to see if it is causing your performance problems. </a:t>
            </a:r>
          </a:p>
        </p:txBody>
      </p:sp>
      <p:sp>
        <p:nvSpPr>
          <p:cNvPr id="5222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68F43BDE-8365-4C65-97B4-BA5AC3E79CC3}" type="slidenum">
              <a:rPr lang="en-US" smtClean="0">
                <a:solidFill>
                  <a:srgbClr val="000000"/>
                </a:solidFill>
                <a:latin typeface="Times New Roman" panose="02020603050405020304" pitchFamily="18" charset="0"/>
              </a:rPr>
              <a:pPr/>
              <a:t>24</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86466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we have a couple of environment variables that affect the</a:t>
            </a:r>
            <a:r>
              <a:rPr lang="en-US" baseline="0" dirty="0" smtClean="0"/>
              <a:t> lookup stage and job tuning in general. </a:t>
            </a:r>
          </a:p>
          <a:p>
            <a:endParaRPr lang="en-US" dirty="0" smtClean="0"/>
          </a:p>
          <a:p>
            <a:pPr marL="0" lvl="1" indent="0" defTabSz="415229">
              <a:defRPr/>
            </a:pPr>
            <a:r>
              <a:rPr lang="en-US" dirty="0" smtClean="0"/>
              <a:t>Depending on your OS, you may need to</a:t>
            </a:r>
            <a:r>
              <a:rPr lang="en-US" baseline="0" dirty="0" smtClean="0"/>
              <a:t> set </a:t>
            </a:r>
            <a:r>
              <a:rPr lang="en-US" sz="1100" dirty="0"/>
              <a:t>APT_LUTCREATE_NO_MMAP=true or fine tune APT_LUTCREATE_FIXEDBLOCK </a:t>
            </a:r>
            <a:r>
              <a:rPr lang="en-US" dirty="0" smtClean="0"/>
              <a:t>to see if you get an improvement in lookup performance. </a:t>
            </a:r>
          </a:p>
          <a:p>
            <a:pPr marL="0" lvl="1" indent="0" defTabSz="415229">
              <a:defRPr/>
            </a:pPr>
            <a:endParaRPr lang="en-US" dirty="0" smtClean="0"/>
          </a:p>
          <a:p>
            <a:pPr marL="0" lvl="1" indent="0" defTabSz="415229">
              <a:defRPr/>
            </a:pPr>
            <a:r>
              <a:rPr lang="en-US" dirty="0" smtClean="0"/>
              <a:t>APT_NO_SORT_INSERTION</a:t>
            </a:r>
            <a:r>
              <a:rPr lang="en-US" baseline="0" dirty="0" smtClean="0"/>
              <a:t> and APT_NO_PART_INSERTION will turn off the framework’s decision making logic to automatically add sorts and partitions to the “score” to ensure the data is processed cleanly.  Use this at your own risk, these are normally only used by advanced developers that understand the consequences of incorrect job design and these flags. </a:t>
            </a:r>
            <a:endParaRPr lang="en-US" dirty="0" smtClean="0"/>
          </a:p>
          <a:p>
            <a:endParaRPr lang="en-US" dirty="0" smtClean="0"/>
          </a:p>
        </p:txBody>
      </p:sp>
      <p:sp>
        <p:nvSpPr>
          <p:cNvPr id="5427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EE0CA74C-425E-405A-89EF-A2EA5195B3EF}" type="slidenum">
              <a:rPr lang="en-US" smtClean="0">
                <a:solidFill>
                  <a:srgbClr val="000000"/>
                </a:solidFill>
                <a:latin typeface="Times New Roman" panose="02020603050405020304" pitchFamily="18" charset="0"/>
              </a:rPr>
              <a:pPr/>
              <a:t>25</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447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The</a:t>
            </a:r>
            <a:r>
              <a:rPr lang="en-US" baseline="0" dirty="0" smtClean="0"/>
              <a:t> Range lookup requires some additional processing that you may not be aware of. </a:t>
            </a:r>
          </a:p>
          <a:p>
            <a:endParaRPr lang="en-US" dirty="0" smtClean="0"/>
          </a:p>
          <a:p>
            <a:r>
              <a:rPr lang="en-US" dirty="0" smtClean="0"/>
              <a:t>The framework</a:t>
            </a:r>
            <a:r>
              <a:rPr lang="en-US" baseline="0" dirty="0" smtClean="0"/>
              <a:t> will automatically add the correct sorts and partition operations in the background to allow the Range Lookup to process data correctly.</a:t>
            </a:r>
            <a:endParaRPr lang="en-US" dirty="0" smtClean="0"/>
          </a:p>
          <a:p>
            <a:endParaRPr lang="en-US" dirty="0" smtClean="0"/>
          </a:p>
          <a:p>
            <a:r>
              <a:rPr lang="en-US" dirty="0" smtClean="0"/>
              <a:t>Here we have a job design using</a:t>
            </a:r>
            <a:r>
              <a:rPr lang="en-US" baseline="0" dirty="0" smtClean="0"/>
              <a:t> a </a:t>
            </a:r>
            <a:r>
              <a:rPr lang="en-US" dirty="0" smtClean="0"/>
              <a:t>range lookup, and  as you can see there is no sort stages here.  The job work correctly because by default the </a:t>
            </a:r>
            <a:r>
              <a:rPr lang="en-US" baseline="0" dirty="0" smtClean="0"/>
              <a:t>APT_NO_SORT_INSERTION is not set. </a:t>
            </a:r>
          </a:p>
          <a:p>
            <a:endParaRPr lang="en-US" dirty="0" smtClean="0"/>
          </a:p>
          <a:p>
            <a:r>
              <a:rPr lang="en-US" dirty="0" smtClean="0"/>
              <a:t>If</a:t>
            </a:r>
            <a:r>
              <a:rPr lang="en-US" baseline="0" dirty="0" smtClean="0"/>
              <a:t> we </a:t>
            </a:r>
            <a:r>
              <a:rPr lang="en-US" dirty="0" smtClean="0"/>
              <a:t>change the environment variable APT_NO_SORT_INSERTION  to “true”  this turns off this automatic feature and we must</a:t>
            </a:r>
            <a:r>
              <a:rPr lang="en-US" baseline="0" dirty="0" smtClean="0"/>
              <a:t> manually prepare the data correctly to get the desired results.</a:t>
            </a:r>
            <a:endParaRPr lang="en-US" dirty="0" smtClean="0"/>
          </a:p>
        </p:txBody>
      </p:sp>
      <p:sp>
        <p:nvSpPr>
          <p:cNvPr id="5632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8A2D9E08-3BE4-4596-9579-A548547606EB}" type="slidenum">
              <a:rPr lang="en-US" smtClean="0">
                <a:solidFill>
                  <a:srgbClr val="000000"/>
                </a:solidFill>
                <a:latin typeface="Times New Roman" panose="02020603050405020304" pitchFamily="18" charset="0"/>
              </a:rPr>
              <a:pPr/>
              <a:t>26</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00972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Here we have the range lookup, but now we have set $APT_NO_SORT_INSERTION = true</a:t>
            </a:r>
          </a:p>
          <a:p>
            <a:r>
              <a:rPr lang="en-US" dirty="0" smtClean="0"/>
              <a:t>There will be no sort operation added by the framework, and the job will abort.</a:t>
            </a:r>
          </a:p>
          <a:p>
            <a:endParaRPr lang="en-US" dirty="0" smtClean="0"/>
          </a:p>
          <a:p>
            <a:r>
              <a:rPr lang="en-US" dirty="0" smtClean="0"/>
              <a:t>So what are</a:t>
            </a:r>
            <a:r>
              <a:rPr lang="en-US" baseline="0" dirty="0" smtClean="0"/>
              <a:t> the steps required to ensure the data is prepared correctly for a Range Lookup with APT_NO_SORT_INSERTION set?</a:t>
            </a:r>
            <a:endParaRPr lang="en-US" dirty="0" smtClean="0"/>
          </a:p>
          <a:p>
            <a:endParaRPr lang="en-US" dirty="0" smtClean="0"/>
          </a:p>
          <a:p>
            <a:r>
              <a:rPr lang="en-US" dirty="0" smtClean="0"/>
              <a:t>First we will insert a sort stage</a:t>
            </a:r>
            <a:r>
              <a:rPr lang="en-US" baseline="0" dirty="0" smtClean="0"/>
              <a:t> </a:t>
            </a:r>
            <a:r>
              <a:rPr lang="en-US" dirty="0" smtClean="0"/>
              <a:t>and set the sort</a:t>
            </a:r>
            <a:r>
              <a:rPr lang="en-US" baseline="0" dirty="0" smtClean="0"/>
              <a:t> keys to use the e</a:t>
            </a:r>
            <a:r>
              <a:rPr lang="en-US" dirty="0" smtClean="0"/>
              <a:t>quity Keys defined in the lookup first, then the Range Key in ascending order.</a:t>
            </a:r>
          </a:p>
        </p:txBody>
      </p:sp>
      <p:sp>
        <p:nvSpPr>
          <p:cNvPr id="5837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24CC4CD0-0592-4C5C-AAC7-74A908CE2C38}" type="slidenum">
              <a:rPr lang="en-US" smtClean="0">
                <a:solidFill>
                  <a:srgbClr val="000000"/>
                </a:solidFill>
                <a:latin typeface="Times New Roman" panose="02020603050405020304" pitchFamily="18" charset="0"/>
              </a:rPr>
              <a:pPr/>
              <a:t>27</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00052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Second we need to partition the reference data for the sort.</a:t>
            </a:r>
          </a:p>
          <a:p>
            <a:endParaRPr lang="en-US" dirty="0" smtClean="0"/>
          </a:p>
          <a:p>
            <a:r>
              <a:rPr lang="en-US" dirty="0" smtClean="0"/>
              <a:t>You can use entire, but remember this will provide 100% of the data for each partition, this increases the sort data by 300% in our 4 node configuration</a:t>
            </a:r>
            <a:r>
              <a:rPr lang="en-US" baseline="0" dirty="0" smtClean="0"/>
              <a:t> file</a:t>
            </a:r>
            <a:r>
              <a:rPr lang="en-US" dirty="0" smtClean="0"/>
              <a:t>.</a:t>
            </a:r>
          </a:p>
          <a:p>
            <a:endParaRPr lang="en-US" dirty="0" smtClean="0"/>
          </a:p>
          <a:p>
            <a:r>
              <a:rPr lang="en-US" dirty="0" smtClean="0"/>
              <a:t>Hash is normally the best choice here, as it reduces the amount of data for each partition into fairly equal sizes, distributed across the number of nodes used from the configuration file.</a:t>
            </a:r>
          </a:p>
          <a:p>
            <a:endParaRPr lang="en-US" dirty="0" smtClean="0"/>
          </a:p>
        </p:txBody>
      </p:sp>
      <p:sp>
        <p:nvSpPr>
          <p:cNvPr id="6042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BCBEBD3D-A232-437E-B285-1D337831D1B6}" type="slidenum">
              <a:rPr lang="en-US" smtClean="0">
                <a:solidFill>
                  <a:srgbClr val="000000"/>
                </a:solidFill>
                <a:latin typeface="Times New Roman" panose="02020603050405020304" pitchFamily="18" charset="0"/>
              </a:rPr>
              <a:pPr/>
              <a:t>28</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708821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Notice the same partition marker here.  If you try to use hash, or entire, or any other partitioning method, this will potentially change the sort order.</a:t>
            </a:r>
          </a:p>
          <a:p>
            <a:r>
              <a:rPr lang="en-US" dirty="0" err="1" smtClean="0"/>
              <a:t>DataStage</a:t>
            </a:r>
            <a:r>
              <a:rPr lang="en-US" dirty="0" smtClean="0"/>
              <a:t> does not “recognize” that the data is still sorted by any specific key after a repartition.  “Same” partitioning will guarantee that the data is still recognized and processed by the previous operations upstream.</a:t>
            </a:r>
          </a:p>
        </p:txBody>
      </p:sp>
      <p:sp>
        <p:nvSpPr>
          <p:cNvPr id="6246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7C2FFC1E-221D-4AE0-A73D-098A13B9B6FA}" type="slidenum">
              <a:rPr lang="en-US" smtClean="0">
                <a:solidFill>
                  <a:srgbClr val="000000"/>
                </a:solidFill>
                <a:latin typeface="Times New Roman" panose="02020603050405020304" pitchFamily="18" charset="0"/>
              </a:rPr>
              <a:pPr/>
              <a:t>29</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1386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1</a:t>
            </a:r>
            <a:r>
              <a:rPr lang="en-US" baseline="30000" dirty="0" smtClean="0"/>
              <a:t>st</a:t>
            </a:r>
            <a:r>
              <a:rPr lang="en-US" dirty="0" smtClean="0"/>
              <a:t> Example is of a typical lookup stage.</a:t>
            </a:r>
          </a:p>
          <a:p>
            <a:endParaRPr lang="en-US" dirty="0" smtClean="0"/>
          </a:p>
          <a:p>
            <a:r>
              <a:rPr lang="en-US" dirty="0" smtClean="0"/>
              <a:t>I call it typical because we see this type of job design with little to no changes in the default</a:t>
            </a:r>
            <a:r>
              <a:rPr lang="en-US" baseline="0" dirty="0" smtClean="0"/>
              <a:t> settings.</a:t>
            </a:r>
            <a:endParaRPr lang="en-US" dirty="0" smtClean="0"/>
          </a:p>
          <a:p>
            <a:endParaRPr lang="en-US" dirty="0" smtClean="0"/>
          </a:p>
          <a:p>
            <a:r>
              <a:rPr lang="en-US" dirty="0" smtClean="0"/>
              <a:t>This job design utilizes</a:t>
            </a:r>
            <a:r>
              <a:rPr lang="en-US" baseline="0" dirty="0" smtClean="0"/>
              <a:t> “</a:t>
            </a:r>
            <a:r>
              <a:rPr lang="en-US" dirty="0" smtClean="0"/>
              <a:t>Auto” partitioning for both input links</a:t>
            </a:r>
          </a:p>
          <a:p>
            <a:r>
              <a:rPr lang="en-US" dirty="0" smtClean="0"/>
              <a:t>There is no reject information link</a:t>
            </a:r>
            <a:r>
              <a:rPr lang="en-US" baseline="0" dirty="0" smtClean="0"/>
              <a:t> or rules</a:t>
            </a:r>
          </a:p>
          <a:p>
            <a:r>
              <a:rPr lang="en-US" baseline="0" dirty="0" smtClean="0"/>
              <a:t>And matches are done against a single key</a:t>
            </a:r>
            <a:endParaRPr lang="en-US" dirty="0" smtClean="0"/>
          </a:p>
          <a:p>
            <a:endParaRPr lang="en-US" dirty="0" smtClean="0"/>
          </a:p>
          <a:p>
            <a:r>
              <a:rPr lang="en-US" dirty="0" smtClean="0"/>
              <a:t>No sort or partitioning is required on either of the source or reference links.   And results can be had very quickly with smaller lookup data sets.</a:t>
            </a:r>
          </a:p>
          <a:p>
            <a:endParaRPr lang="en-US" dirty="0" smtClean="0"/>
          </a:p>
          <a:p>
            <a:r>
              <a:rPr lang="en-US" dirty="0" smtClean="0"/>
              <a:t>Note:  Please</a:t>
            </a:r>
            <a:r>
              <a:rPr lang="en-US" baseline="0" dirty="0" smtClean="0"/>
              <a:t> use c</a:t>
            </a:r>
            <a:r>
              <a:rPr lang="en-US" dirty="0" smtClean="0"/>
              <a:t>lear and concise naming conventions</a:t>
            </a:r>
            <a:r>
              <a:rPr lang="en-US" baseline="0" dirty="0" smtClean="0"/>
              <a:t> for all </a:t>
            </a:r>
            <a:r>
              <a:rPr lang="en-US" dirty="0" smtClean="0"/>
              <a:t>of your stages and links.</a:t>
            </a:r>
          </a:p>
        </p:txBody>
      </p:sp>
      <p:sp>
        <p:nvSpPr>
          <p:cNvPr id="922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A29DCEDE-3FAA-42B0-A18C-1597A61C5082}" type="slidenum">
              <a:rPr lang="en-US" smtClean="0">
                <a:solidFill>
                  <a:srgbClr val="000000"/>
                </a:solidFill>
                <a:latin typeface="Times New Roman" panose="02020603050405020304" pitchFamily="18" charset="0"/>
              </a:rPr>
              <a:pPr/>
              <a:t>3</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19644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Finally, the source data must be partitioned in the same manner as the data in the reference link.  This is to ensure all like keys fall within the same partition, otherwise data matches will not occur, causing job abort or incorrect data to be output from the lookup.</a:t>
            </a:r>
          </a:p>
          <a:p>
            <a:endParaRPr lang="en-US" dirty="0" smtClean="0"/>
          </a:p>
          <a:p>
            <a:r>
              <a:rPr lang="en-US" dirty="0" smtClean="0"/>
              <a:t>Once we follow</a:t>
            </a:r>
            <a:r>
              <a:rPr lang="en-US" baseline="0" dirty="0" smtClean="0"/>
              <a:t> these simple steps, a Range Lookup will perform and produce the same output as the prior job design.   </a:t>
            </a:r>
            <a:endParaRPr lang="en-US" dirty="0" smtClean="0"/>
          </a:p>
        </p:txBody>
      </p:sp>
      <p:sp>
        <p:nvSpPr>
          <p:cNvPr id="6451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8539C1E4-0182-4E61-94B6-564AEB689F2B}" type="slidenum">
              <a:rPr lang="en-US" smtClean="0">
                <a:solidFill>
                  <a:srgbClr val="000000"/>
                </a:solidFill>
                <a:latin typeface="Times New Roman" panose="02020603050405020304" pitchFamily="18" charset="0"/>
              </a:rPr>
              <a:pPr/>
              <a:t>30</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09365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Lab machine is very small</a:t>
            </a:r>
            <a:r>
              <a:rPr lang="en-US" baseline="0" dirty="0" smtClean="0"/>
              <a:t> 1 CPU Virtual Machine with 4 GB RAM running RH V5.8</a:t>
            </a:r>
          </a:p>
          <a:p>
            <a:endParaRPr lang="en-US" baseline="0" dirty="0" smtClean="0"/>
          </a:p>
          <a:p>
            <a:r>
              <a:rPr lang="en-US" baseline="0" dirty="0" smtClean="0"/>
              <a:t>We use a sales model for the data consisting of Products, Customers, Invoices and invoice details. </a:t>
            </a:r>
          </a:p>
          <a:p>
            <a:endParaRPr lang="en-US" baseline="0" dirty="0" smtClean="0"/>
          </a:p>
          <a:p>
            <a:r>
              <a:rPr lang="en-US" baseline="0" dirty="0" smtClean="0"/>
              <a:t>As you can see the data was generated with Row Generators and the whole case study can be made available to download so you can import the same jobs and data and play with what you have learned today on your own servers.</a:t>
            </a:r>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31</a:t>
            </a:fld>
            <a:endParaRPr lang="en-US"/>
          </a:p>
        </p:txBody>
      </p:sp>
    </p:spTree>
    <p:extLst>
      <p:ext uri="{BB962C8B-B14F-4D97-AF65-F5344CB8AC3E}">
        <p14:creationId xmlns:p14="http://schemas.microsoft.com/office/powerpoint/2010/main" val="4079866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p:sp>
      <p:sp>
        <p:nvSpPr>
          <p:cNvPr id="6758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I will be taking 5 different job designs that all basically do the same thing.</a:t>
            </a:r>
          </a:p>
          <a:p>
            <a:endParaRPr lang="en-US" dirty="0" smtClean="0"/>
          </a:p>
          <a:p>
            <a:r>
              <a:rPr lang="en-US" dirty="0" smtClean="0"/>
              <a:t>Take 1 million detail rows and match that to a product listing of 10 million rows.</a:t>
            </a:r>
          </a:p>
          <a:p>
            <a:endParaRPr lang="en-US" dirty="0" smtClean="0"/>
          </a:p>
          <a:p>
            <a:r>
              <a:rPr lang="en-US" dirty="0" smtClean="0"/>
              <a:t>Since we</a:t>
            </a:r>
            <a:r>
              <a:rPr lang="en-US" baseline="0" dirty="0" smtClean="0"/>
              <a:t> have many customers using larger datasets, this should provide a realistic look into the performance possibilities with the changes in lookup usage.</a:t>
            </a:r>
            <a:endParaRPr lang="en-US" dirty="0" smtClean="0"/>
          </a:p>
          <a:p>
            <a:endParaRPr lang="en-US" dirty="0" smtClean="0"/>
          </a:p>
          <a:p>
            <a:pPr defTabSz="415229">
              <a:defRPr/>
            </a:pPr>
            <a:r>
              <a:rPr lang="en-US" dirty="0" smtClean="0"/>
              <a:t>To be fair, all the jobs will use the same source and reference data,</a:t>
            </a:r>
            <a:r>
              <a:rPr lang="en-US" baseline="0" dirty="0" smtClean="0"/>
              <a:t> just prepared in a different way all controlled by job design.</a:t>
            </a:r>
            <a:endParaRPr lang="en-US" dirty="0" smtClean="0"/>
          </a:p>
          <a:p>
            <a:endParaRPr lang="en-US" dirty="0" smtClean="0"/>
          </a:p>
        </p:txBody>
      </p:sp>
      <p:sp>
        <p:nvSpPr>
          <p:cNvPr id="6758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66C5C472-7CE0-4BD1-B302-5180DBFB3FAF}" type="slidenum">
              <a:rPr lang="en-US" smtClean="0">
                <a:solidFill>
                  <a:srgbClr val="000000"/>
                </a:solidFill>
                <a:latin typeface="Times New Roman" panose="02020603050405020304" pitchFamily="18" charset="0"/>
              </a:rPr>
              <a:pPr/>
              <a:t>32</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14205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6963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smtClean="0"/>
              <a:t>This is typically the job design we see most.   It uses sequential input, and auto partitioning.</a:t>
            </a:r>
          </a:p>
          <a:p>
            <a:endParaRPr lang="en-US" smtClean="0"/>
          </a:p>
          <a:p>
            <a:r>
              <a:rPr lang="en-US" smtClean="0"/>
              <a:t>Keys are mapped from details table field sales_product_id matching to key product_id from the products table.</a:t>
            </a:r>
          </a:p>
          <a:p>
            <a:endParaRPr lang="en-US" smtClean="0"/>
          </a:p>
          <a:p>
            <a:r>
              <a:rPr lang="en-US" smtClean="0"/>
              <a:t>Because we are good developers we expect to get 100% match.</a:t>
            </a:r>
          </a:p>
          <a:p>
            <a:endParaRPr lang="en-US" smtClean="0"/>
          </a:p>
          <a:p>
            <a:r>
              <a:rPr lang="en-US" smtClean="0"/>
              <a:t>Runtime is ~126 seconds </a:t>
            </a:r>
          </a:p>
        </p:txBody>
      </p:sp>
      <p:sp>
        <p:nvSpPr>
          <p:cNvPr id="6963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591FEE35-5049-4E16-97ED-43EA6A1D5C5A}" type="slidenum">
              <a:rPr lang="en-US" smtClean="0">
                <a:solidFill>
                  <a:srgbClr val="000000"/>
                </a:solidFill>
                <a:latin typeface="Times New Roman" panose="02020603050405020304" pitchFamily="18" charset="0"/>
              </a:rPr>
              <a:pPr/>
              <a:t>33</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1454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p:sp>
      <p:sp>
        <p:nvSpPr>
          <p:cNvPr id="7168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Additional details for this job,  it creates a single lookup table which is mapped to memory taking up 859MB</a:t>
            </a:r>
            <a:r>
              <a:rPr lang="en-US" baseline="0" dirty="0" smtClean="0"/>
              <a:t> of space.   We have 1 </a:t>
            </a:r>
            <a:r>
              <a:rPr lang="en-US" baseline="0" dirty="0" err="1" smtClean="0"/>
              <a:t>LUTCreateOp</a:t>
            </a:r>
            <a:r>
              <a:rPr lang="en-US" baseline="0" dirty="0" smtClean="0"/>
              <a:t> running to create this table.</a:t>
            </a:r>
          </a:p>
          <a:p>
            <a:endParaRPr lang="en-US" baseline="0" dirty="0" smtClean="0"/>
          </a:p>
          <a:p>
            <a:r>
              <a:rPr lang="en-US" baseline="0" dirty="0" smtClean="0"/>
              <a:t>Rows are buffered to scratch from the source link until the lookup table is built and ready.</a:t>
            </a:r>
            <a:endParaRPr lang="en-US" dirty="0" smtClean="0"/>
          </a:p>
        </p:txBody>
      </p:sp>
      <p:sp>
        <p:nvSpPr>
          <p:cNvPr id="7168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9BCD9376-7FC5-45B6-BCF5-856A48D8F8ED}" type="slidenum">
              <a:rPr lang="en-US" smtClean="0">
                <a:solidFill>
                  <a:srgbClr val="000000"/>
                </a:solidFill>
                <a:latin typeface="Times New Roman" panose="02020603050405020304" pitchFamily="18" charset="0"/>
              </a:rPr>
              <a:pPr/>
              <a:t>34</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83803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basically the same job as before, except the developer decided to use a different partitioning method.</a:t>
            </a:r>
            <a:r>
              <a:rPr lang="en-US" baseline="0" dirty="0" smtClean="0"/>
              <a:t>   When you change the reference link to use a partitioning method other than Auto/Entire you must change the source link partitioning method to match </a:t>
            </a:r>
            <a:r>
              <a:rPr lang="en-US" b="1" baseline="0" dirty="0" smtClean="0"/>
              <a:t>both </a:t>
            </a:r>
            <a:r>
              <a:rPr lang="en-US" baseline="0" dirty="0" smtClean="0"/>
              <a:t>the partitioning method and the keys.  Note the difference in run times with just this simple change.</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35</a:t>
            </a:fld>
            <a:endParaRPr lang="en-US"/>
          </a:p>
        </p:txBody>
      </p:sp>
    </p:spTree>
    <p:extLst>
      <p:ext uri="{BB962C8B-B14F-4D97-AF65-F5344CB8AC3E}">
        <p14:creationId xmlns:p14="http://schemas.microsoft.com/office/powerpoint/2010/main" val="432088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the hash partitioning method creates 4 lookup tables (because of the 4 nodes in the configuration file) and these are created simultaneously</a:t>
            </a:r>
            <a:r>
              <a:rPr lang="en-US" baseline="0" dirty="0" smtClean="0"/>
              <a:t> so the tables are available much faster.   We still have buffering, and you’ll find you may not be able to completely avoid buffering, but knowing where and why it occurs can help diagnose job design issues.</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36</a:t>
            </a:fld>
            <a:endParaRPr lang="en-US"/>
          </a:p>
        </p:txBody>
      </p:sp>
    </p:spTree>
    <p:extLst>
      <p:ext uri="{BB962C8B-B14F-4D97-AF65-F5344CB8AC3E}">
        <p14:creationId xmlns:p14="http://schemas.microsoft.com/office/powerpoint/2010/main" val="5735471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job design reads from </a:t>
            </a:r>
            <a:r>
              <a:rPr lang="en-US" baseline="0" dirty="0" err="1" smtClean="0"/>
              <a:t>DataStage</a:t>
            </a:r>
            <a:r>
              <a:rPr lang="en-US" baseline="0" dirty="0" smtClean="0"/>
              <a:t> Datasets, however the developer is using Auto (Entire) partitioning.    You would expect that the reference link would automatically use the partitioning from the dataset, but it doesn’t.  So watch for this common error of wasted partitioning.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37</a:t>
            </a:fld>
            <a:endParaRPr lang="en-US"/>
          </a:p>
        </p:txBody>
      </p:sp>
    </p:spTree>
    <p:extLst>
      <p:ext uri="{BB962C8B-B14F-4D97-AF65-F5344CB8AC3E}">
        <p14:creationId xmlns:p14="http://schemas.microsoft.com/office/powerpoint/2010/main" val="39697411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we only get a single lookup table even when we use a</a:t>
            </a:r>
            <a:r>
              <a:rPr lang="en-US" baseline="0" dirty="0" smtClean="0"/>
              <a:t> dataset to feed the reference link.   There is only 1 lookup table create process and this slows down the create table operation.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38</a:t>
            </a:fld>
            <a:endParaRPr lang="en-US"/>
          </a:p>
        </p:txBody>
      </p:sp>
    </p:spTree>
    <p:extLst>
      <p:ext uri="{BB962C8B-B14F-4D97-AF65-F5344CB8AC3E}">
        <p14:creationId xmlns:p14="http://schemas.microsoft.com/office/powerpoint/2010/main" val="2337999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our developer is getting a little wiser with</a:t>
            </a:r>
            <a:r>
              <a:rPr lang="en-US" baseline="0" dirty="0" smtClean="0"/>
              <a:t> his job design.  He knows the dataset is already partitioned on the </a:t>
            </a:r>
            <a:r>
              <a:rPr lang="en-US" baseline="0" dirty="0" err="1" smtClean="0"/>
              <a:t>Product_ID</a:t>
            </a:r>
            <a:r>
              <a:rPr lang="en-US" baseline="0" dirty="0" smtClean="0"/>
              <a:t> field so he tells the lookup to use “Same” partitioning for the reference link.  Unfortunately the Details table is not partitioned on </a:t>
            </a:r>
            <a:r>
              <a:rPr lang="en-US" baseline="0" dirty="0" err="1" smtClean="0"/>
              <a:t>Product_ID</a:t>
            </a:r>
            <a:r>
              <a:rPr lang="en-US" baseline="0" dirty="0" smtClean="0"/>
              <a:t>, so we must repartition the source data.  Since this is an SMP server, all repartitioning is in memory, so the overhead is reduced and the average job runtime is much smaller in comparison.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39</a:t>
            </a:fld>
            <a:endParaRPr lang="en-US"/>
          </a:p>
        </p:txBody>
      </p:sp>
    </p:spTree>
    <p:extLst>
      <p:ext uri="{BB962C8B-B14F-4D97-AF65-F5344CB8AC3E}">
        <p14:creationId xmlns:p14="http://schemas.microsoft.com/office/powerpoint/2010/main" val="2700347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The Sparse Lookup requires a DB stage. Typically you’ll see an Oracle or </a:t>
            </a:r>
            <a:r>
              <a:rPr lang="en-US" baseline="0" dirty="0" smtClean="0"/>
              <a:t> DB2 </a:t>
            </a:r>
            <a:r>
              <a:rPr lang="en-US" dirty="0" smtClean="0"/>
              <a:t>Connector stage, or  Enterprise DB stage used with this lookup.</a:t>
            </a:r>
          </a:p>
          <a:p>
            <a:endParaRPr lang="en-US" dirty="0" smtClean="0"/>
          </a:p>
          <a:p>
            <a:r>
              <a:rPr lang="en-US" dirty="0" smtClean="0"/>
              <a:t>What</a:t>
            </a:r>
            <a:r>
              <a:rPr lang="en-US" baseline="0" dirty="0" smtClean="0"/>
              <a:t> makes this a Sparse Lookup is the </a:t>
            </a:r>
            <a:r>
              <a:rPr lang="en-US" dirty="0" smtClean="0"/>
              <a:t>DB stage properties, not in the properties of the lookup stage itself.</a:t>
            </a:r>
          </a:p>
          <a:p>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smtClean="0"/>
              <a:t>Typically sparse lookups are used for smaller quantities of source rows as the number</a:t>
            </a:r>
            <a:r>
              <a:rPr lang="en-US" baseline="0" dirty="0" smtClean="0"/>
              <a:t> of source rows controls the number of queries run on the DB.</a:t>
            </a:r>
            <a:endParaRPr lang="en-US" dirty="0" smtClean="0"/>
          </a:p>
          <a:p>
            <a:endParaRPr lang="en-US" dirty="0" smtClean="0"/>
          </a:p>
          <a:p>
            <a:r>
              <a:rPr lang="en-US" dirty="0" smtClean="0"/>
              <a:t>For example,  if you have 1,000,000 source rows, then 1,000,000 queries will be run on the DB.  </a:t>
            </a:r>
          </a:p>
          <a:p>
            <a:r>
              <a:rPr lang="en-US" dirty="0" smtClean="0"/>
              <a:t>Because</a:t>
            </a:r>
            <a:r>
              <a:rPr lang="en-US" baseline="0" dirty="0" smtClean="0"/>
              <a:t> of this m</a:t>
            </a:r>
            <a:r>
              <a:rPr lang="en-US" dirty="0" smtClean="0"/>
              <a:t>ake sure your lookup table is indexed on the correct keys</a:t>
            </a:r>
            <a:r>
              <a:rPr lang="en-US" baseline="0" dirty="0" smtClean="0"/>
              <a:t> </a:t>
            </a:r>
            <a:r>
              <a:rPr lang="en-US" dirty="0" smtClean="0"/>
              <a:t>and the table and DB is in good health.</a:t>
            </a:r>
          </a:p>
          <a:p>
            <a:endParaRPr lang="en-US" dirty="0" smtClean="0"/>
          </a:p>
          <a:p>
            <a:r>
              <a:rPr lang="en-US" dirty="0" smtClean="0"/>
              <a:t>Typically sparse lookups are not as </a:t>
            </a:r>
            <a:r>
              <a:rPr lang="en-US" dirty="0" err="1" smtClean="0"/>
              <a:t>performant</a:t>
            </a:r>
            <a:r>
              <a:rPr lang="en-US" baseline="0" dirty="0" smtClean="0"/>
              <a:t> as in-memory lookups, however, based on data logistics it may be the better choice.  Benchmarking you job using each technique will provide best analysis for your solution. </a:t>
            </a:r>
          </a:p>
          <a:p>
            <a:endParaRPr lang="en-US"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smtClean="0"/>
              <a:t>From IBM Doc: For scenarios where the number of input rows is less than one per cent of the number of reference rows in a DB2 or Oracle table, a Sparse Lookup might be appropriate</a:t>
            </a:r>
          </a:p>
          <a:p>
            <a:endParaRPr lang="en-US" dirty="0" smtClean="0"/>
          </a:p>
        </p:txBody>
      </p:sp>
      <p:sp>
        <p:nvSpPr>
          <p:cNvPr id="1126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242E1823-CB81-4CB8-9D81-6915FFE205D6}" type="slidenum">
              <a:rPr lang="en-US" smtClean="0">
                <a:solidFill>
                  <a:srgbClr val="000000"/>
                </a:solidFill>
                <a:latin typeface="Times New Roman" panose="02020603050405020304" pitchFamily="18" charset="0"/>
              </a:rPr>
              <a:pPr/>
              <a:t>4</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14891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see there</a:t>
            </a:r>
            <a:r>
              <a:rPr lang="en-US" baseline="0" dirty="0" smtClean="0"/>
              <a:t> are 4 lookup tables and data from each dataset’s partition is read into each table without any other necessary operations. </a:t>
            </a:r>
          </a:p>
          <a:p>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40</a:t>
            </a:fld>
            <a:endParaRPr lang="en-US"/>
          </a:p>
        </p:txBody>
      </p:sp>
    </p:spTree>
    <p:extLst>
      <p:ext uri="{BB962C8B-B14F-4D97-AF65-F5344CB8AC3E}">
        <p14:creationId xmlns:p14="http://schemas.microsoft.com/office/powerpoint/2010/main" val="3711190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go one step</a:t>
            </a:r>
            <a:r>
              <a:rPr lang="en-US" baseline="0" dirty="0" smtClean="0"/>
              <a:t> further with our pre-preparation of the data for the reference link.  Here we have created a Lookup </a:t>
            </a:r>
            <a:r>
              <a:rPr lang="en-US" baseline="0" dirty="0" err="1" smtClean="0"/>
              <a:t>Fileset</a:t>
            </a:r>
            <a:r>
              <a:rPr lang="en-US" baseline="0" dirty="0" smtClean="0"/>
              <a:t>, where the data was hash partitioned on </a:t>
            </a:r>
            <a:r>
              <a:rPr lang="en-US" baseline="0" dirty="0" err="1" smtClean="0"/>
              <a:t>Product_ID</a:t>
            </a:r>
            <a:r>
              <a:rPr lang="en-US" baseline="0" dirty="0" smtClean="0"/>
              <a:t> AND the tables are pre-built and stored in the Resource Disk area defined for the configuration file. </a:t>
            </a:r>
          </a:p>
          <a:p>
            <a:endParaRPr lang="en-US" baseline="0" dirty="0" smtClean="0"/>
          </a:p>
          <a:p>
            <a:r>
              <a:rPr lang="en-US" baseline="0" dirty="0" smtClean="0"/>
              <a:t>Now when the job is executed, the lookup stage can quickly jump to matching data as needed, instead of working on building and rebuilding the lookup tables for each job run.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41</a:t>
            </a:fld>
            <a:endParaRPr lang="en-US"/>
          </a:p>
        </p:txBody>
      </p:sp>
    </p:spTree>
    <p:extLst>
      <p:ext uri="{BB962C8B-B14F-4D97-AF65-F5344CB8AC3E}">
        <p14:creationId xmlns:p14="http://schemas.microsoft.com/office/powerpoint/2010/main" val="907932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you can see this is the exact same lookup table that is built for each job run, however, this was built during the creation of all the sample data.  Of course if you add products to the products table, you will have to rebuild the lookup file set, however, for batch processing,  this is done once for a series of job runs where tables should be consistent.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42</a:t>
            </a:fld>
            <a:endParaRPr lang="en-US"/>
          </a:p>
        </p:txBody>
      </p:sp>
    </p:spTree>
    <p:extLst>
      <p:ext uri="{BB962C8B-B14F-4D97-AF65-F5344CB8AC3E}">
        <p14:creationId xmlns:p14="http://schemas.microsoft.com/office/powerpoint/2010/main" val="7737763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we have discussed how the lookup stage works</a:t>
            </a:r>
            <a:r>
              <a:rPr lang="en-US" baseline="0" dirty="0" smtClean="0"/>
              <a:t> internally for many different options on different topologies.  With this knowledge, you can determine how you would like for your next job design to take advantage of the available resources, and hopefully make adjustments to existing jobs to better overall performance.  Each of these jobs do basically the same function, and you can see a range of runtimes from 126 second to just a few seconds with a little planning and purpose. </a:t>
            </a:r>
            <a:endParaRPr lang="en-US" dirty="0"/>
          </a:p>
        </p:txBody>
      </p:sp>
      <p:sp>
        <p:nvSpPr>
          <p:cNvPr id="4" name="Slide Number Placeholder 3"/>
          <p:cNvSpPr>
            <a:spLocks noGrp="1"/>
          </p:cNvSpPr>
          <p:nvPr>
            <p:ph type="sldNum" idx="10"/>
          </p:nvPr>
        </p:nvSpPr>
        <p:spPr/>
        <p:txBody>
          <a:bodyPr/>
          <a:lstStyle/>
          <a:p>
            <a:pPr>
              <a:defRPr/>
            </a:pPr>
            <a:fld id="{59DA6D22-A9EB-4B35-A675-8E6CF7A128AF}" type="slidenum">
              <a:rPr lang="en-US" smtClean="0"/>
              <a:pPr>
                <a:defRPr/>
              </a:pPr>
              <a:t>43</a:t>
            </a:fld>
            <a:endParaRPr lang="en-US"/>
          </a:p>
        </p:txBody>
      </p:sp>
    </p:spTree>
    <p:extLst>
      <p:ext uri="{BB962C8B-B14F-4D97-AF65-F5344CB8AC3E}">
        <p14:creationId xmlns:p14="http://schemas.microsoft.com/office/powerpoint/2010/main" val="1677241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In conclusion, I hope this presentation has provided useful information that will help your developers make correct decisions when building job designs using the Lookup Stage.  This information can be used to help troubleshoot performance issues as well.  Once you know where and how the lookup and buffer data is being used and stored, you can focus your troubleshooting attention to these areas.  </a:t>
            </a:r>
            <a:r>
              <a:rPr lang="en-US" baseline="0" dirty="0" smtClean="0"/>
              <a:t> </a:t>
            </a:r>
          </a:p>
          <a:p>
            <a:endParaRPr lang="en-US" baseline="0" dirty="0" smtClean="0"/>
          </a:p>
          <a:p>
            <a:r>
              <a:rPr lang="en-US" baseline="0" smtClean="0"/>
              <a:t>Are there any </a:t>
            </a:r>
            <a:r>
              <a:rPr lang="en-US" baseline="0" dirty="0" smtClean="0"/>
              <a:t>questions regarding the Lookup Stage or information provided in this presentation?</a:t>
            </a:r>
          </a:p>
          <a:p>
            <a:endParaRPr lang="en-US" dirty="0" smtClean="0"/>
          </a:p>
          <a:p>
            <a:endParaRPr lang="en-US" dirty="0" smtClean="0"/>
          </a:p>
          <a:p>
            <a:endParaRPr lang="en-US" dirty="0" smtClean="0"/>
          </a:p>
        </p:txBody>
      </p:sp>
      <p:sp>
        <p:nvSpPr>
          <p:cNvPr id="8294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1807BA2C-E625-4496-B48A-9B469223CAD7}" type="slidenum">
              <a:rPr lang="en-US" smtClean="0">
                <a:solidFill>
                  <a:srgbClr val="000000"/>
                </a:solidFill>
                <a:latin typeface="Times New Roman" panose="02020603050405020304" pitchFamily="18" charset="0"/>
              </a:rPr>
              <a:pPr/>
              <a:t>44</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0294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In this example we have the Range Lookup.   The Range Lookup was introduced with </a:t>
            </a:r>
            <a:r>
              <a:rPr lang="en-US" dirty="0" err="1" smtClean="0"/>
              <a:t>DataStage</a:t>
            </a:r>
            <a:r>
              <a:rPr lang="en-US" dirty="0" smtClean="0"/>
              <a:t> version 8,  and requires additional preparation of the lookup data which is normally done automatically by the framework.  Will cover more details later in the presentation, but wanted to mention this as a possible performance hit for the additional</a:t>
            </a:r>
            <a:r>
              <a:rPr lang="en-US" baseline="0" dirty="0" smtClean="0"/>
              <a:t> </a:t>
            </a:r>
            <a:r>
              <a:rPr lang="en-US" dirty="0" smtClean="0"/>
              <a:t>sort.   </a:t>
            </a:r>
          </a:p>
        </p:txBody>
      </p:sp>
      <p:sp>
        <p:nvSpPr>
          <p:cNvPr id="13316"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E8075880-326B-4C32-BD12-AB4B75DD4607}" type="slidenum">
              <a:rPr lang="en-US" smtClean="0">
                <a:solidFill>
                  <a:srgbClr val="000000"/>
                </a:solidFill>
                <a:latin typeface="Times New Roman" panose="02020603050405020304" pitchFamily="18" charset="0"/>
              </a:rPr>
              <a:pPr/>
              <a:t>5</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44533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There are 3 types of links (or virtual datasets) on the PX canvas.   I turned</a:t>
            </a:r>
            <a:r>
              <a:rPr lang="en-US" baseline="0" dirty="0" smtClean="0"/>
              <a:t> off the </a:t>
            </a:r>
            <a:r>
              <a:rPr lang="en-US" dirty="0" smtClean="0"/>
              <a:t>Link markers to show the links</a:t>
            </a:r>
            <a:r>
              <a:rPr lang="en-US" baseline="0" dirty="0" smtClean="0"/>
              <a:t> a little better here.</a:t>
            </a:r>
            <a:endParaRPr lang="en-US" dirty="0" smtClean="0"/>
          </a:p>
          <a:p>
            <a:r>
              <a:rPr lang="en-US" dirty="0" smtClean="0"/>
              <a:t>Source/Stream – typically moves data to be processed from one stage to another,  usual partitioning rules apply. </a:t>
            </a:r>
            <a:r>
              <a:rPr lang="en-US" baseline="0" dirty="0" smtClean="0"/>
              <a:t> Stream links are solid and point in the direction of data flow.</a:t>
            </a:r>
            <a:endParaRPr lang="en-US" dirty="0" smtClean="0"/>
          </a:p>
          <a:p>
            <a:r>
              <a:rPr lang="en-US" dirty="0" smtClean="0"/>
              <a:t>Reference – special type of link that also does other “work”, default partitioning rules can be different for the lookup stage.  Reference links</a:t>
            </a:r>
            <a:r>
              <a:rPr lang="en-US" baseline="0" dirty="0" smtClean="0"/>
              <a:t> are “dotted” as you can see in the job design here. </a:t>
            </a:r>
            <a:endParaRPr lang="en-US" dirty="0" smtClean="0"/>
          </a:p>
          <a:p>
            <a:r>
              <a:rPr lang="en-US" dirty="0" smtClean="0"/>
              <a:t>Reject – avenue for special data handling, standard partitioning rules apply here as well.  Reject links are</a:t>
            </a:r>
            <a:r>
              <a:rPr lang="en-US" baseline="0" dirty="0" smtClean="0"/>
              <a:t> shown as “dashed lines”.</a:t>
            </a:r>
            <a:endParaRPr lang="en-US" dirty="0" smtClean="0"/>
          </a:p>
        </p:txBody>
      </p:sp>
      <p:sp>
        <p:nvSpPr>
          <p:cNvPr id="15364"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7560313B-166B-4123-ADE2-EB36541B7F3B}" type="slidenum">
              <a:rPr lang="en-US" smtClean="0">
                <a:solidFill>
                  <a:srgbClr val="000000"/>
                </a:solidFill>
                <a:latin typeface="Times New Roman" panose="02020603050405020304" pitchFamily="18" charset="0"/>
              </a:rPr>
              <a:pPr/>
              <a:t>6</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30041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This is a sample configuration file,  it’s also the one I used in the case study later in the presentation.  </a:t>
            </a:r>
          </a:p>
          <a:p>
            <a:endParaRPr lang="en-US" dirty="0" smtClean="0"/>
          </a:p>
          <a:p>
            <a:r>
              <a:rPr lang="en-US" dirty="0" smtClean="0"/>
              <a:t>Items to Note:</a:t>
            </a:r>
          </a:p>
          <a:p>
            <a:r>
              <a:rPr lang="en-US" dirty="0" smtClean="0"/>
              <a:t>	The</a:t>
            </a:r>
            <a:r>
              <a:rPr lang="en-US" baseline="0" dirty="0" smtClean="0"/>
              <a:t> “</a:t>
            </a:r>
            <a:r>
              <a:rPr lang="en-US" baseline="0" dirty="0" err="1" smtClean="0"/>
              <a:t>f</a:t>
            </a:r>
            <a:r>
              <a:rPr lang="en-US" dirty="0" err="1" smtClean="0"/>
              <a:t>astname</a:t>
            </a:r>
            <a:r>
              <a:rPr lang="en-US" dirty="0" smtClean="0"/>
              <a:t>” is the actual host or server where work is carried</a:t>
            </a:r>
            <a:r>
              <a:rPr lang="en-US" baseline="0" dirty="0" smtClean="0"/>
              <a:t> out.  OSH processes are run here to complete that partition’s tasks.</a:t>
            </a:r>
            <a:endParaRPr lang="en-US" dirty="0" smtClean="0"/>
          </a:p>
          <a:p>
            <a:r>
              <a:rPr lang="en-US" dirty="0" smtClean="0"/>
              <a:t>	The “resource disk” is the disk area where</a:t>
            </a:r>
            <a:r>
              <a:rPr lang="en-US" baseline="0" dirty="0" smtClean="0"/>
              <a:t> those tasks will store and share data.  This can be shared </a:t>
            </a:r>
            <a:r>
              <a:rPr lang="en-US" baseline="0" dirty="0" err="1" smtClean="0"/>
              <a:t>filesystems</a:t>
            </a:r>
            <a:r>
              <a:rPr lang="en-US" baseline="0" dirty="0" smtClean="0"/>
              <a:t> but </a:t>
            </a:r>
            <a:r>
              <a:rPr lang="en-US" dirty="0" smtClean="0"/>
              <a:t>should be fast reliable I/O.</a:t>
            </a:r>
          </a:p>
          <a:p>
            <a:r>
              <a:rPr lang="en-US" dirty="0" smtClean="0"/>
              <a:t>	The</a:t>
            </a:r>
            <a:r>
              <a:rPr lang="en-US" baseline="0" dirty="0" smtClean="0"/>
              <a:t> “</a:t>
            </a:r>
            <a:r>
              <a:rPr lang="en-US" baseline="0" dirty="0" err="1" smtClean="0"/>
              <a:t>s</a:t>
            </a:r>
            <a:r>
              <a:rPr lang="en-US" dirty="0" err="1" smtClean="0"/>
              <a:t>cratchdisk</a:t>
            </a:r>
            <a:r>
              <a:rPr lang="en-US" dirty="0" smtClean="0"/>
              <a:t>” is where buffers are written, this should be local </a:t>
            </a:r>
            <a:r>
              <a:rPr lang="en-US" dirty="0" err="1" smtClean="0"/>
              <a:t>filesystem</a:t>
            </a:r>
            <a:r>
              <a:rPr lang="en-US" dirty="0" smtClean="0"/>
              <a:t> or very fast I/O.</a:t>
            </a:r>
          </a:p>
          <a:p>
            <a:r>
              <a:rPr lang="en-US" dirty="0" smtClean="0"/>
              <a:t>	Pools are</a:t>
            </a:r>
            <a:r>
              <a:rPr lang="en-US" baseline="0" dirty="0" smtClean="0"/>
              <a:t> used to narrow down or focus specific tasks to be run on a specific node or resource. </a:t>
            </a:r>
          </a:p>
          <a:p>
            <a:r>
              <a:rPr lang="en-US" dirty="0" smtClean="0"/>
              <a:t>	</a:t>
            </a:r>
          </a:p>
          <a:p>
            <a:r>
              <a:rPr lang="en-US" dirty="0" smtClean="0"/>
              <a:t>	The number of nodes or degree of</a:t>
            </a:r>
            <a:r>
              <a:rPr lang="en-US" baseline="0" dirty="0" smtClean="0"/>
              <a:t> parallelism (this </a:t>
            </a:r>
            <a:r>
              <a:rPr lang="en-US" dirty="0" smtClean="0"/>
              <a:t>translate to number of partitions) is determined by the</a:t>
            </a:r>
            <a:r>
              <a:rPr lang="en-US" baseline="0" dirty="0" smtClean="0"/>
              <a:t> configuration file used to run the job. </a:t>
            </a:r>
            <a:endParaRPr lang="en-US" dirty="0" smtClean="0"/>
          </a:p>
          <a:p>
            <a:r>
              <a:rPr lang="en-US" dirty="0" smtClean="0"/>
              <a:t>	</a:t>
            </a:r>
          </a:p>
          <a:p>
            <a:r>
              <a:rPr lang="en-US" dirty="0" smtClean="0"/>
              <a:t>In a divide</a:t>
            </a:r>
            <a:r>
              <a:rPr lang="en-US" baseline="0" dirty="0" smtClean="0"/>
              <a:t> and conquer scheme, adding more nodes usually increases performance, IF you job is scalable.</a:t>
            </a:r>
            <a:endParaRPr lang="en-US" dirty="0" smtClean="0"/>
          </a:p>
        </p:txBody>
      </p:sp>
      <p:sp>
        <p:nvSpPr>
          <p:cNvPr id="1741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662E3C8F-5F9D-4E09-8D3B-549118710CDC}" type="slidenum">
              <a:rPr lang="en-US" smtClean="0">
                <a:solidFill>
                  <a:srgbClr val="000000"/>
                </a:solidFill>
                <a:latin typeface="Times New Roman" panose="02020603050405020304" pitchFamily="18" charset="0"/>
              </a:rPr>
              <a:pPr/>
              <a:t>7</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8778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The Reference Link:</a:t>
            </a:r>
          </a:p>
          <a:p>
            <a:endParaRPr lang="en-US" dirty="0" smtClean="0"/>
          </a:p>
          <a:p>
            <a:r>
              <a:rPr lang="en-US" dirty="0" smtClean="0"/>
              <a:t>Of the 2 types of input links – the reference link controls a lot of the lookup functionality.  </a:t>
            </a:r>
            <a:r>
              <a:rPr lang="en-US" baseline="0" dirty="0" smtClean="0"/>
              <a:t> We will discuss partitioning methods on the reference link and the way the lookup tables are affected by the different options available to the developer. </a:t>
            </a:r>
            <a:endParaRPr lang="en-US" dirty="0" smtClean="0"/>
          </a:p>
          <a:p>
            <a:endParaRPr lang="en-US" dirty="0" smtClean="0"/>
          </a:p>
          <a:p>
            <a:r>
              <a:rPr lang="en-US" dirty="0" smtClean="0"/>
              <a:t>For non-sparse lookups, each reference</a:t>
            </a:r>
            <a:r>
              <a:rPr lang="en-US" baseline="0" dirty="0" smtClean="0"/>
              <a:t> link will have at least one </a:t>
            </a:r>
            <a:r>
              <a:rPr lang="en-US" dirty="0" smtClean="0"/>
              <a:t>“Lookup Table” and that data is stored</a:t>
            </a:r>
            <a:r>
              <a:rPr lang="en-US" baseline="0" dirty="0" smtClean="0"/>
              <a:t> </a:t>
            </a:r>
            <a:r>
              <a:rPr lang="en-US" dirty="0" smtClean="0"/>
              <a:t>in the Resource Disk Area</a:t>
            </a:r>
            <a:r>
              <a:rPr lang="en-US" baseline="0" dirty="0" smtClean="0"/>
              <a:t> defined by the configuration file. </a:t>
            </a:r>
            <a:endParaRPr lang="en-US" dirty="0" smtClean="0"/>
          </a:p>
          <a:p>
            <a:endParaRPr lang="en-US" dirty="0" smtClean="0"/>
          </a:p>
          <a:p>
            <a:r>
              <a:rPr lang="en-US" dirty="0" smtClean="0"/>
              <a:t>C++ </a:t>
            </a:r>
            <a:r>
              <a:rPr lang="en-US" dirty="0" err="1" smtClean="0"/>
              <a:t>mmap</a:t>
            </a:r>
            <a:r>
              <a:rPr lang="en-US" dirty="0" smtClean="0"/>
              <a:t> functionality is used to map this</a:t>
            </a:r>
            <a:r>
              <a:rPr lang="en-US" baseline="0" dirty="0" smtClean="0"/>
              <a:t> lookup table (a</a:t>
            </a:r>
            <a:r>
              <a:rPr lang="en-US" dirty="0" smtClean="0"/>
              <a:t> proprietary structure) into memory.  </a:t>
            </a:r>
          </a:p>
          <a:p>
            <a:r>
              <a:rPr lang="en-US" dirty="0" smtClean="0"/>
              <a:t>The reason we</a:t>
            </a:r>
            <a:r>
              <a:rPr lang="en-US" baseline="0" dirty="0" smtClean="0"/>
              <a:t> use memory is it </a:t>
            </a:r>
            <a:r>
              <a:rPr lang="en-US" dirty="0" smtClean="0"/>
              <a:t>provides better performance for random access, and memory segments can be shared for multiple partitions, so for all partitions</a:t>
            </a:r>
            <a:r>
              <a:rPr lang="en-US" baseline="0" dirty="0" smtClean="0"/>
              <a:t> </a:t>
            </a:r>
            <a:r>
              <a:rPr lang="en-US" dirty="0" smtClean="0"/>
              <a:t>only 1 copy of the lookup data is required.</a:t>
            </a:r>
          </a:p>
          <a:p>
            <a:endParaRPr lang="en-US" dirty="0" smtClean="0"/>
          </a:p>
          <a:p>
            <a:r>
              <a:rPr lang="en-US" dirty="0" smtClean="0"/>
              <a:t>The Lookup table filename contains process ID, date/time and other keys to make it unique.   </a:t>
            </a:r>
          </a:p>
          <a:p>
            <a:endParaRPr lang="en-US" dirty="0" smtClean="0"/>
          </a:p>
          <a:p>
            <a:r>
              <a:rPr lang="en-US" dirty="0" smtClean="0"/>
              <a:t>Question:</a:t>
            </a:r>
          </a:p>
          <a:p>
            <a:r>
              <a:rPr lang="en-US" dirty="0" smtClean="0"/>
              <a:t>If we are using a 4 node configuration file, why is there only 1 lookup table? Will the lookup not run in parallel?  We will answer that in the next section.</a:t>
            </a:r>
          </a:p>
          <a:p>
            <a:r>
              <a:rPr lang="en-US" dirty="0" smtClean="0"/>
              <a:t>	</a:t>
            </a:r>
          </a:p>
        </p:txBody>
      </p:sp>
      <p:sp>
        <p:nvSpPr>
          <p:cNvPr id="19460"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6183783E-E47E-479E-B1B4-1C9FBABF60E8}" type="slidenum">
              <a:rPr lang="en-US" smtClean="0">
                <a:solidFill>
                  <a:srgbClr val="000000"/>
                </a:solidFill>
                <a:latin typeface="Times New Roman" panose="02020603050405020304" pitchFamily="18" charset="0"/>
              </a:rPr>
              <a:pPr/>
              <a:t>8</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80736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US" dirty="0" smtClean="0"/>
              <a:t>We have different types of lookups and also have different partitioning markers</a:t>
            </a:r>
            <a:r>
              <a:rPr lang="en-US" baseline="0" dirty="0" smtClean="0"/>
              <a:t> to show how the lookups were meant to run. </a:t>
            </a:r>
            <a:endParaRPr lang="en-US" dirty="0" smtClean="0"/>
          </a:p>
          <a:p>
            <a:r>
              <a:rPr lang="en-US" dirty="0" smtClean="0"/>
              <a:t>Note the markers denoting different partitioning types or no partitioning at all.</a:t>
            </a:r>
          </a:p>
          <a:p>
            <a:endParaRPr lang="en-US" dirty="0" smtClean="0"/>
          </a:p>
          <a:p>
            <a:r>
              <a:rPr lang="en-US" dirty="0" smtClean="0"/>
              <a:t>* Sequential to Parallel  also referred to as “fan out”</a:t>
            </a:r>
          </a:p>
          <a:p>
            <a:r>
              <a:rPr lang="en-US" dirty="0" smtClean="0"/>
              <a:t>* “Auto</a:t>
            </a:r>
            <a:r>
              <a:rPr lang="en-US" baseline="0" dirty="0" smtClean="0"/>
              <a:t> partitioning”  </a:t>
            </a:r>
            <a:endParaRPr lang="en-US" dirty="0" smtClean="0"/>
          </a:p>
          <a:p>
            <a:r>
              <a:rPr lang="en-US" dirty="0" smtClean="0"/>
              <a:t>*  Sparse lookups and Lookups</a:t>
            </a:r>
            <a:r>
              <a:rPr lang="en-US" baseline="0" dirty="0" smtClean="0"/>
              <a:t> utilizing a </a:t>
            </a:r>
            <a:r>
              <a:rPr lang="en-US" dirty="0" smtClean="0"/>
              <a:t>Lookup </a:t>
            </a:r>
            <a:r>
              <a:rPr lang="en-US" dirty="0" err="1" smtClean="0"/>
              <a:t>Fileset</a:t>
            </a:r>
            <a:r>
              <a:rPr lang="en-US" dirty="0" smtClean="0"/>
              <a:t> have no partitioning options.</a:t>
            </a:r>
          </a:p>
          <a:p>
            <a:endParaRPr lang="en-US" dirty="0" smtClean="0"/>
          </a:p>
          <a:p>
            <a:r>
              <a:rPr lang="en-US" dirty="0" smtClean="0"/>
              <a:t>Sparse lookup requires no partitioning because the data is being fetched as needed.  We do not store the data locally, so no need to partition it.</a:t>
            </a:r>
          </a:p>
          <a:p>
            <a:r>
              <a:rPr lang="en-US" dirty="0" smtClean="0"/>
              <a:t>In the job using a Lookup File Set, the partitioning has already been set when the </a:t>
            </a:r>
            <a:r>
              <a:rPr lang="en-US" dirty="0" err="1" smtClean="0"/>
              <a:t>Fileset</a:t>
            </a:r>
            <a:r>
              <a:rPr lang="en-US" dirty="0" smtClean="0"/>
              <a:t> was created. There</a:t>
            </a:r>
            <a:r>
              <a:rPr lang="en-US" baseline="0" dirty="0" smtClean="0"/>
              <a:t> is</a:t>
            </a:r>
            <a:r>
              <a:rPr lang="en-US" dirty="0" smtClean="0"/>
              <a:t> no option to change partitioning or keys in this</a:t>
            </a:r>
            <a:r>
              <a:rPr lang="en-US" baseline="0" dirty="0" smtClean="0"/>
              <a:t> type of </a:t>
            </a:r>
            <a:r>
              <a:rPr lang="en-US" dirty="0" smtClean="0"/>
              <a:t>job design.</a:t>
            </a:r>
          </a:p>
          <a:p>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smtClean="0"/>
              <a:t>*. “Same partitioning”  which</a:t>
            </a:r>
            <a:r>
              <a:rPr lang="en-US" baseline="0" dirty="0" smtClean="0"/>
              <a:t> has a profound effect on the lookup as we will see in a bit. </a:t>
            </a:r>
            <a:endParaRPr lang="en-US" dirty="0" smtClean="0"/>
          </a:p>
          <a:p>
            <a:endParaRPr lang="en-US" dirty="0" smtClean="0"/>
          </a:p>
        </p:txBody>
      </p:sp>
      <p:sp>
        <p:nvSpPr>
          <p:cNvPr id="21508"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1pPr>
            <a:lvl2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2pPr>
            <a:lvl3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3pPr>
            <a:lvl4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4pPr>
            <a:lvl5pPr>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5pPr>
            <a:lvl6pPr marL="2283760"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6pPr>
            <a:lvl7pPr marL="2698989"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7pPr>
            <a:lvl8pPr marL="3114218"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8pPr>
            <a:lvl9pPr marL="3529447" indent="-207615" defTabSz="415229" eaLnBrk="0" fontAlgn="base" hangingPunct="0">
              <a:spcBef>
                <a:spcPct val="0"/>
              </a:spcBef>
              <a:spcAft>
                <a:spcPct val="0"/>
              </a:spcAft>
              <a:tabLst>
                <a:tab pos="657446" algn="l"/>
                <a:tab pos="1314892" algn="l"/>
                <a:tab pos="1972338" algn="l"/>
                <a:tab pos="2629784" algn="l"/>
              </a:tabLst>
              <a:defRPr>
                <a:solidFill>
                  <a:schemeClr val="tx1"/>
                </a:solidFill>
                <a:latin typeface="Arial" panose="020B0604020202020204" pitchFamily="34" charset="0"/>
                <a:ea typeface="Microsoft YaHei" panose="020B0503020204020204" pitchFamily="34" charset="-122"/>
              </a:defRPr>
            </a:lvl9pPr>
          </a:lstStyle>
          <a:p>
            <a:fld id="{B789B9A7-9B26-4133-8CD6-38049B9EB0FE}" type="slidenum">
              <a:rPr lang="en-US" smtClean="0">
                <a:solidFill>
                  <a:srgbClr val="000000"/>
                </a:solidFill>
                <a:latin typeface="Times New Roman" panose="02020603050405020304" pitchFamily="18" charset="0"/>
              </a:rPr>
              <a:pPr/>
              <a:t>9</a:t>
            </a:fld>
            <a:endParaRPr 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1201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51826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129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5" y="3008313"/>
            <a:ext cx="2125663" cy="1031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8138" y="3008313"/>
            <a:ext cx="6224587" cy="103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497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9138615-F8A8-4752-B8E1-AE9C47356E56}" type="slidenum">
              <a:rPr lang="en-US"/>
              <a:pPr>
                <a:defRPr/>
              </a:pPr>
              <a:t>‹#›</a:t>
            </a:fld>
            <a:endParaRPr lang="en-US"/>
          </a:p>
        </p:txBody>
      </p:sp>
    </p:spTree>
    <p:extLst>
      <p:ext uri="{BB962C8B-B14F-4D97-AF65-F5344CB8AC3E}">
        <p14:creationId xmlns:p14="http://schemas.microsoft.com/office/powerpoint/2010/main" val="1658665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FC0426EA-B510-433E-9E9A-6C6D109D2096}" type="slidenum">
              <a:rPr lang="en-US"/>
              <a:pPr>
                <a:defRPr/>
              </a:pPr>
              <a:t>‹#›</a:t>
            </a:fld>
            <a:endParaRPr lang="en-US"/>
          </a:p>
        </p:txBody>
      </p:sp>
    </p:spTree>
    <p:extLst>
      <p:ext uri="{BB962C8B-B14F-4D97-AF65-F5344CB8AC3E}">
        <p14:creationId xmlns:p14="http://schemas.microsoft.com/office/powerpoint/2010/main" val="407169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sldNum" idx="10"/>
          </p:nvPr>
        </p:nvSpPr>
        <p:spPr>
          <a:ln/>
        </p:spPr>
        <p:txBody>
          <a:bodyPr/>
          <a:lstStyle>
            <a:lvl1pPr>
              <a:defRPr/>
            </a:lvl1pPr>
          </a:lstStyle>
          <a:p>
            <a:pPr>
              <a:defRPr/>
            </a:pPr>
            <a:fld id="{75C7CBE5-0AAA-4669-97C9-7F93FD19DA5F}" type="slidenum">
              <a:rPr lang="en-US"/>
              <a:pPr>
                <a:defRPr/>
              </a:pPr>
              <a:t>‹#›</a:t>
            </a:fld>
            <a:endParaRPr lang="en-US"/>
          </a:p>
        </p:txBody>
      </p:sp>
    </p:spTree>
    <p:extLst>
      <p:ext uri="{BB962C8B-B14F-4D97-AF65-F5344CB8AC3E}">
        <p14:creationId xmlns:p14="http://schemas.microsoft.com/office/powerpoint/2010/main" val="270676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63888" y="1828800"/>
            <a:ext cx="2767012"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83300" y="1828800"/>
            <a:ext cx="2767013" cy="4113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idx="10"/>
          </p:nvPr>
        </p:nvSpPr>
        <p:spPr>
          <a:ln/>
        </p:spPr>
        <p:txBody>
          <a:bodyPr/>
          <a:lstStyle>
            <a:lvl1pPr>
              <a:defRPr/>
            </a:lvl1pPr>
          </a:lstStyle>
          <a:p>
            <a:pPr>
              <a:defRPr/>
            </a:pPr>
            <a:fld id="{CE1947B1-7C16-4581-AEF0-1267CE5CB9A7}" type="slidenum">
              <a:rPr lang="en-US"/>
              <a:pPr>
                <a:defRPr/>
              </a:pPr>
              <a:t>‹#›</a:t>
            </a:fld>
            <a:endParaRPr lang="en-US"/>
          </a:p>
        </p:txBody>
      </p:sp>
    </p:spTree>
    <p:extLst>
      <p:ext uri="{BB962C8B-B14F-4D97-AF65-F5344CB8AC3E}">
        <p14:creationId xmlns:p14="http://schemas.microsoft.com/office/powerpoint/2010/main" val="30602651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idx="10"/>
          </p:nvPr>
        </p:nvSpPr>
        <p:spPr>
          <a:ln/>
        </p:spPr>
        <p:txBody>
          <a:bodyPr/>
          <a:lstStyle>
            <a:lvl1pPr>
              <a:defRPr/>
            </a:lvl1pPr>
          </a:lstStyle>
          <a:p>
            <a:pPr>
              <a:defRPr/>
            </a:pPr>
            <a:fld id="{1E9791D3-3A39-4E53-87E8-0D0C080B83B3}" type="slidenum">
              <a:rPr lang="en-US"/>
              <a:pPr>
                <a:defRPr/>
              </a:pPr>
              <a:t>‹#›</a:t>
            </a:fld>
            <a:endParaRPr lang="en-US"/>
          </a:p>
        </p:txBody>
      </p:sp>
    </p:spTree>
    <p:extLst>
      <p:ext uri="{BB962C8B-B14F-4D97-AF65-F5344CB8AC3E}">
        <p14:creationId xmlns:p14="http://schemas.microsoft.com/office/powerpoint/2010/main" val="327091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idx="10"/>
          </p:nvPr>
        </p:nvSpPr>
        <p:spPr>
          <a:ln/>
        </p:spPr>
        <p:txBody>
          <a:bodyPr/>
          <a:lstStyle>
            <a:lvl1pPr>
              <a:defRPr/>
            </a:lvl1pPr>
          </a:lstStyle>
          <a:p>
            <a:pPr>
              <a:defRPr/>
            </a:pPr>
            <a:fld id="{A70CAD65-E1BA-4CED-B4DE-744FAA582B15}" type="slidenum">
              <a:rPr lang="en-US"/>
              <a:pPr>
                <a:defRPr/>
              </a:pPr>
              <a:t>‹#›</a:t>
            </a:fld>
            <a:endParaRPr lang="en-US"/>
          </a:p>
        </p:txBody>
      </p:sp>
    </p:spTree>
    <p:extLst>
      <p:ext uri="{BB962C8B-B14F-4D97-AF65-F5344CB8AC3E}">
        <p14:creationId xmlns:p14="http://schemas.microsoft.com/office/powerpoint/2010/main" val="3364021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5AF3E732-AD78-4C56-9F0D-3CD1F7DBA3EC}" type="slidenum">
              <a:rPr lang="en-US"/>
              <a:pPr>
                <a:defRPr/>
              </a:pPr>
              <a:t>‹#›</a:t>
            </a:fld>
            <a:endParaRPr lang="en-US"/>
          </a:p>
        </p:txBody>
      </p:sp>
    </p:spTree>
    <p:extLst>
      <p:ext uri="{BB962C8B-B14F-4D97-AF65-F5344CB8AC3E}">
        <p14:creationId xmlns:p14="http://schemas.microsoft.com/office/powerpoint/2010/main" val="2689809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AB0583C5-CD0C-46FD-A7E3-DE6D1E650001}" type="slidenum">
              <a:rPr lang="en-US"/>
              <a:pPr>
                <a:defRPr/>
              </a:pPr>
              <a:t>‹#›</a:t>
            </a:fld>
            <a:endParaRPr lang="en-US"/>
          </a:p>
        </p:txBody>
      </p:sp>
    </p:spTree>
    <p:extLst>
      <p:ext uri="{BB962C8B-B14F-4D97-AF65-F5344CB8AC3E}">
        <p14:creationId xmlns:p14="http://schemas.microsoft.com/office/powerpoint/2010/main" val="277298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7617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sldNum" idx="10"/>
          </p:nvPr>
        </p:nvSpPr>
        <p:spPr>
          <a:ln/>
        </p:spPr>
        <p:txBody>
          <a:bodyPr/>
          <a:lstStyle>
            <a:lvl1pPr>
              <a:defRPr/>
            </a:lvl1pPr>
          </a:lstStyle>
          <a:p>
            <a:pPr>
              <a:defRPr/>
            </a:pPr>
            <a:fld id="{D32802F8-A0EC-48FD-865D-0FDCA93C312D}" type="slidenum">
              <a:rPr lang="en-US"/>
              <a:pPr>
                <a:defRPr/>
              </a:pPr>
              <a:t>‹#›</a:t>
            </a:fld>
            <a:endParaRPr lang="en-US"/>
          </a:p>
        </p:txBody>
      </p:sp>
    </p:spTree>
    <p:extLst>
      <p:ext uri="{BB962C8B-B14F-4D97-AF65-F5344CB8AC3E}">
        <p14:creationId xmlns:p14="http://schemas.microsoft.com/office/powerpoint/2010/main" val="2408438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C902CF63-60DC-407F-A232-2803F162A7DD}" type="slidenum">
              <a:rPr lang="en-US"/>
              <a:pPr>
                <a:defRPr/>
              </a:pPr>
              <a:t>‹#›</a:t>
            </a:fld>
            <a:endParaRPr lang="en-US"/>
          </a:p>
        </p:txBody>
      </p:sp>
    </p:spTree>
    <p:extLst>
      <p:ext uri="{BB962C8B-B14F-4D97-AF65-F5344CB8AC3E}">
        <p14:creationId xmlns:p14="http://schemas.microsoft.com/office/powerpoint/2010/main" val="4056322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713" y="292100"/>
            <a:ext cx="2170112" cy="56499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8613" y="292100"/>
            <a:ext cx="6362700" cy="56499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idx="10"/>
          </p:nvPr>
        </p:nvSpPr>
        <p:spPr>
          <a:ln/>
        </p:spPr>
        <p:txBody>
          <a:bodyPr/>
          <a:lstStyle>
            <a:lvl1pPr>
              <a:defRPr/>
            </a:lvl1pPr>
          </a:lstStyle>
          <a:p>
            <a:pPr>
              <a:defRPr/>
            </a:pPr>
            <a:fld id="{9F6ECB9C-6A2E-429D-BCD3-C257C7E89EDD}" type="slidenum">
              <a:rPr lang="en-US"/>
              <a:pPr>
                <a:defRPr/>
              </a:pPr>
              <a:t>‹#›</a:t>
            </a:fld>
            <a:endParaRPr lang="en-US"/>
          </a:p>
        </p:txBody>
      </p:sp>
    </p:spTree>
    <p:extLst>
      <p:ext uri="{BB962C8B-B14F-4D97-AF65-F5344CB8AC3E}">
        <p14:creationId xmlns:p14="http://schemas.microsoft.com/office/powerpoint/2010/main" val="202432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4433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8138" y="3703638"/>
            <a:ext cx="4175125" cy="336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3703638"/>
            <a:ext cx="4175125" cy="336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187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584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2911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26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3150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830414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6963" y="6070600"/>
            <a:ext cx="215900" cy="57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8"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29600" y="6354763"/>
            <a:ext cx="630238" cy="255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9" name="Rectangle 4"/>
          <p:cNvSpPr>
            <a:spLocks noGrp="1" noChangeArrowheads="1"/>
          </p:cNvSpPr>
          <p:nvPr>
            <p:ph type="body" idx="1"/>
          </p:nvPr>
        </p:nvSpPr>
        <p:spPr bwMode="auto">
          <a:xfrm>
            <a:off x="338138" y="3703638"/>
            <a:ext cx="85026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LevelSubtitle of presentation in this location as long as needed</a:t>
            </a:r>
          </a:p>
        </p:txBody>
      </p:sp>
      <p:sp>
        <p:nvSpPr>
          <p:cNvPr id="1030" name="Rectangle 5"/>
          <p:cNvSpPr>
            <a:spLocks noGrp="1" noChangeArrowheads="1"/>
          </p:cNvSpPr>
          <p:nvPr>
            <p:ph type="title"/>
          </p:nvPr>
        </p:nvSpPr>
        <p:spPr bwMode="auto">
          <a:xfrm>
            <a:off x="338138" y="3008313"/>
            <a:ext cx="8502650" cy="674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b" anchorCtr="0" compatLnSpc="1">
            <a:prstTxWarp prst="textNoShape">
              <a:avLst/>
            </a:prstTxWarp>
          </a:bodyPr>
          <a:lstStyle/>
          <a:p>
            <a:pPr lvl="0"/>
            <a:r>
              <a:rPr lang="en-GB" smtClean="0"/>
              <a:t>Click to edit the title text formatIBM Presentation Title</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000" kern="1200">
          <a:solidFill>
            <a:srgbClr val="19191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5pPr>
      <a:lvl6pPr marL="25146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6pPr>
      <a:lvl7pPr marL="29718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7pPr>
      <a:lvl8pPr marL="34290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8pPr>
      <a:lvl9pPr marL="38862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9pPr>
    </p:titleStyle>
    <p:bodyStyle>
      <a:lvl1pPr marL="342900" indent="-342900" algn="l" defTabSz="457200" rtl="0" eaLnBrk="0" fontAlgn="base" hangingPunct="0">
        <a:lnSpc>
          <a:spcPct val="84000"/>
        </a:lnSpc>
        <a:spcBef>
          <a:spcPct val="0"/>
        </a:spcBef>
        <a:spcAft>
          <a:spcPts val="1425"/>
        </a:spcAft>
        <a:buClr>
          <a:srgbClr val="000000"/>
        </a:buClr>
        <a:buSzPct val="100000"/>
        <a:buFont typeface="Times New Roman" panose="02020603050405020304" pitchFamily="18" charset="0"/>
        <a:defRPr sz="1600" kern="1200">
          <a:solidFill>
            <a:srgbClr val="6D6E70"/>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anose="02020603050405020304" pitchFamily="18" charset="0"/>
        <a:defRPr sz="1600" kern="1200">
          <a:solidFill>
            <a:srgbClr val="6D6E70"/>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anose="02020603050405020304" pitchFamily="18" charset="0"/>
        <a:defRPr sz="1600" kern="1200">
          <a:solidFill>
            <a:srgbClr val="FFFFFF"/>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anose="02020603050405020304" pitchFamily="18" charset="0"/>
        <a:defRPr sz="1600" kern="1200">
          <a:solidFill>
            <a:srgbClr val="FFFFFF"/>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6963" y="6070600"/>
            <a:ext cx="215900" cy="577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Rectangle 2"/>
          <p:cNvSpPr>
            <a:spLocks noGrp="1" noChangeArrowheads="1"/>
          </p:cNvSpPr>
          <p:nvPr>
            <p:ph type="title"/>
          </p:nvPr>
        </p:nvSpPr>
        <p:spPr bwMode="auto">
          <a:xfrm>
            <a:off x="328613" y="292100"/>
            <a:ext cx="868521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smtClean="0"/>
              <a:t>Click to edit the title text formatTable of contents/Agenda template</a:t>
            </a:r>
          </a:p>
        </p:txBody>
      </p:sp>
      <p:sp>
        <p:nvSpPr>
          <p:cNvPr id="10243" name="Rectangle 3"/>
          <p:cNvSpPr>
            <a:spLocks noGrp="1" noChangeArrowheads="1"/>
          </p:cNvSpPr>
          <p:nvPr>
            <p:ph type="sldNum"/>
          </p:nvPr>
        </p:nvSpPr>
        <p:spPr bwMode="auto">
          <a:xfrm>
            <a:off x="328613" y="6524625"/>
            <a:ext cx="2122487"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cap="flat">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eaLnBrk="1" hangingPunct="1">
              <a:lnSpc>
                <a:spcPct val="90000"/>
              </a:lnSpc>
              <a:buClr>
                <a:srgbClr val="000000"/>
              </a:buClr>
              <a:buSzPct val="100000"/>
              <a:buFont typeface="Times New Roman" panose="02020603050405020304" pitchFamily="18" charset="0"/>
              <a:buNone/>
              <a:tabLst>
                <a:tab pos="723900" algn="l"/>
                <a:tab pos="1447800" algn="l"/>
              </a:tabLst>
              <a:defRPr sz="900">
                <a:solidFill>
                  <a:srgbClr val="6D6E70"/>
                </a:solidFill>
                <a:latin typeface="+mj-lt"/>
              </a:defRPr>
            </a:lvl1pPr>
          </a:lstStyle>
          <a:p>
            <a:pPr>
              <a:defRPr/>
            </a:pPr>
            <a:fld id="{47591BEB-926C-4704-AB9E-1A65D1F32847}" type="slidenum">
              <a:rPr lang="en-US"/>
              <a:pPr>
                <a:defRPr/>
              </a:pPr>
              <a:t>‹#›</a:t>
            </a:fld>
            <a:endParaRPr lang="en-US"/>
          </a:p>
        </p:txBody>
      </p:sp>
      <p:sp>
        <p:nvSpPr>
          <p:cNvPr id="2053" name="Rectangle 4"/>
          <p:cNvSpPr>
            <a:spLocks noGrp="1" noChangeArrowheads="1"/>
          </p:cNvSpPr>
          <p:nvPr>
            <p:ph type="body" idx="1"/>
          </p:nvPr>
        </p:nvSpPr>
        <p:spPr bwMode="auto">
          <a:xfrm>
            <a:off x="3163888" y="1828800"/>
            <a:ext cx="5686425"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1440" rIns="9000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LevelNote that the contents/agenda items are written in sentence case</a:t>
            </a:r>
          </a:p>
          <a:p>
            <a:pPr lvl="0"/>
            <a:r>
              <a:rPr lang="en-GB" smtClean="0"/>
              <a:t>Title the page “Table of contents” if the document is meant to be read or is a “leave behind.” Use “Agenda” if the document will be presented formally</a:t>
            </a:r>
          </a:p>
          <a:p>
            <a:pPr lvl="0"/>
            <a:r>
              <a:rPr lang="en-GB" smtClean="0"/>
              <a:t>This page should appear at the beginning of each section, with the highlighted section appearing in blue and bold</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000" kern="1200">
          <a:solidFill>
            <a:srgbClr val="19191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5pPr>
      <a:lvl6pPr marL="25146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6pPr>
      <a:lvl7pPr marL="29718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7pPr>
      <a:lvl8pPr marL="34290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8pPr>
      <a:lvl9pPr marL="3886200" indent="-228600" algn="l" defTabSz="457200" rtl="0" fontAlgn="base" hangingPunct="0">
        <a:spcBef>
          <a:spcPct val="0"/>
        </a:spcBef>
        <a:spcAft>
          <a:spcPct val="0"/>
        </a:spcAft>
        <a:buClr>
          <a:srgbClr val="000000"/>
        </a:buClr>
        <a:buSzPct val="100000"/>
        <a:buFont typeface="Times New Roman" panose="02020603050405020304" pitchFamily="18" charset="0"/>
        <a:defRPr sz="2000">
          <a:solidFill>
            <a:srgbClr val="191919"/>
          </a:solidFill>
          <a:latin typeface="HelvNeue Light for IBM" pitchFamily="32" charset="0"/>
          <a:ea typeface="Microsoft YaHei" panose="020B0503020204020204" pitchFamily="34" charset="-122"/>
        </a:defRPr>
      </a:lvl9pPr>
    </p:titleStyle>
    <p:bodyStyle>
      <a:lvl1pPr marL="342900" indent="-342900" algn="l" defTabSz="457200" rtl="0" eaLnBrk="0" fontAlgn="base" hangingPunct="0">
        <a:lnSpc>
          <a:spcPct val="84000"/>
        </a:lnSpc>
        <a:spcBef>
          <a:spcPct val="0"/>
        </a:spcBef>
        <a:spcAft>
          <a:spcPts val="1425"/>
        </a:spcAft>
        <a:buClr>
          <a:srgbClr val="000000"/>
        </a:buClr>
        <a:buSzPct val="100000"/>
        <a:buFont typeface="Times New Roman" panose="02020603050405020304" pitchFamily="18" charset="0"/>
        <a:defRPr sz="1600" kern="1200">
          <a:solidFill>
            <a:srgbClr val="6D6E70"/>
          </a:solidFill>
          <a:latin typeface="+mn-lt"/>
          <a:ea typeface="+mn-ea"/>
          <a:cs typeface="+mn-cs"/>
        </a:defRPr>
      </a:lvl1pPr>
      <a:lvl2pPr marL="742950" indent="-285750" algn="l" defTabSz="457200" rtl="0" eaLnBrk="0" fontAlgn="base" hangingPunct="0">
        <a:lnSpc>
          <a:spcPct val="84000"/>
        </a:lnSpc>
        <a:spcBef>
          <a:spcPct val="0"/>
        </a:spcBef>
        <a:spcAft>
          <a:spcPts val="1138"/>
        </a:spcAft>
        <a:buClr>
          <a:srgbClr val="000000"/>
        </a:buClr>
        <a:buSzPct val="100000"/>
        <a:buFont typeface="Times New Roman" panose="02020603050405020304" pitchFamily="18" charset="0"/>
        <a:defRPr sz="1600" kern="1200">
          <a:solidFill>
            <a:srgbClr val="6D6E70"/>
          </a:solidFill>
          <a:latin typeface="+mn-lt"/>
          <a:ea typeface="+mn-ea"/>
          <a:cs typeface="+mn-cs"/>
        </a:defRPr>
      </a:lvl2pPr>
      <a:lvl3pPr marL="1143000" indent="-228600" algn="l" defTabSz="457200" rtl="0" eaLnBrk="0" fontAlgn="base" hangingPunct="0">
        <a:lnSpc>
          <a:spcPct val="84000"/>
        </a:lnSpc>
        <a:spcBef>
          <a:spcPct val="0"/>
        </a:spcBef>
        <a:spcAft>
          <a:spcPts val="850"/>
        </a:spcAft>
        <a:buClr>
          <a:srgbClr val="000000"/>
        </a:buClr>
        <a:buSzPct val="100000"/>
        <a:buFont typeface="Times New Roman" panose="02020603050405020304" pitchFamily="18" charset="0"/>
        <a:defRPr sz="1600" kern="1200">
          <a:solidFill>
            <a:srgbClr val="FFFFFF"/>
          </a:solidFill>
          <a:latin typeface="+mn-lt"/>
          <a:ea typeface="+mn-ea"/>
          <a:cs typeface="+mn-cs"/>
        </a:defRPr>
      </a:lvl3pPr>
      <a:lvl4pPr marL="1600200" indent="-228600" algn="l" defTabSz="457200" rtl="0" eaLnBrk="0" fontAlgn="base" hangingPunct="0">
        <a:lnSpc>
          <a:spcPct val="84000"/>
        </a:lnSpc>
        <a:spcBef>
          <a:spcPct val="0"/>
        </a:spcBef>
        <a:spcAft>
          <a:spcPts val="575"/>
        </a:spcAft>
        <a:buClr>
          <a:srgbClr val="000000"/>
        </a:buClr>
        <a:buSzPct val="100000"/>
        <a:buFont typeface="Times New Roman" panose="02020603050405020304" pitchFamily="18" charset="0"/>
        <a:defRPr sz="1600" kern="1200">
          <a:solidFill>
            <a:srgbClr val="FFFFFF"/>
          </a:solidFill>
          <a:latin typeface="+mn-lt"/>
          <a:ea typeface="+mn-ea"/>
          <a:cs typeface="+mn-cs"/>
        </a:defRPr>
      </a:lvl4pPr>
      <a:lvl5pPr marL="2057400" indent="-228600" algn="l" defTabSz="457200" rtl="0" eaLnBrk="0" fontAlgn="base" hangingPunct="0">
        <a:lnSpc>
          <a:spcPct val="84000"/>
        </a:lnSpc>
        <a:spcBef>
          <a:spcPct val="0"/>
        </a:spcBef>
        <a:spcAft>
          <a:spcPts val="288"/>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hyperlink" Target="http://www-01.ibm.com/support/knowledgecenter/SSZJPZ_9.1.0/com.ibm.swg.im.iis.ds.parjob.dev.doc/topics/t_deeref_Range_Lookups.html?lang=en" TargetMode="External"/><Relationship Id="rId3" Type="http://schemas.openxmlformats.org/officeDocument/2006/relationships/hyperlink" Target="http://www-01.ibm.com/support/knowledgecenter/SSZJPZ_9.1.0/com.ibm.swg.im.iis.ds.parjob.dev.doc/topics/c_deeref_Join_Versus_Lookup.html?lang=en" TargetMode="External"/><Relationship Id="rId7" Type="http://schemas.openxmlformats.org/officeDocument/2006/relationships/hyperlink" Target="http://www-01.ibm.com/support/knowledgecenter/SSZJPZ_9.1.0/com.ibm.swg.im.iis.ds.parjob.dev.doc/topics/c_deeref_Lookup_Stage.html?lang=en" TargetMode="External"/><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hyperlink" Target="http://www-01.ibm.com/support/knowledgecenter/SSZJPZ_9.1.0/com.ibm.swg.im.iis.ds.parjob.dev.doc/topics/c_deeref_Lookup_File_Set_Stage.html?lang=en" TargetMode="External"/><Relationship Id="rId5" Type="http://schemas.openxmlformats.org/officeDocument/2006/relationships/hyperlink" Target="http://www-01.ibm.com/support/knowledgecenter/SSZJPZ_8.7.0/com.ibm.swg.im.iis.ds.parjob.dev.doc/topics/combiningpipelineandpartitionparallelism.html" TargetMode="External"/><Relationship Id="rId10" Type="http://schemas.openxmlformats.org/officeDocument/2006/relationships/hyperlink" Target="http://www-01.ibm.com/support/knowledgecenter/SSZJPZ_9.1.0/com.ibm.swg.im.iis.ds.parjob.adref.doc/topics/c_deeadvrf_Improving_Performance.html?lang=en" TargetMode="External"/><Relationship Id="rId4" Type="http://schemas.openxmlformats.org/officeDocument/2006/relationships/hyperlink" Target="http://www-01.ibm.com/support/knowledgecenter/SSZJPZ_8.7.0/com.ibm.swg.im.iis.productization.iisinfsv.install.doc/topics/wsisinst_pln_engscalabilityparallel.html" TargetMode="External"/><Relationship Id="rId9" Type="http://schemas.openxmlformats.org/officeDocument/2006/relationships/hyperlink" Target="http://www-01.ibm.com/support/knowledgecenter/SSZJPZ_9.1.0/com.ibm.swg.im.iis.ds.parjob.adref.doc/topics/c_deeadvrf_Link_Buffering.html?lan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38138" y="3703638"/>
            <a:ext cx="8504237"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73038" indent="-171450">
              <a:lnSpc>
                <a:spcPct val="84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9pPr>
          </a:lstStyle>
          <a:p>
            <a:pPr eaLnBrk="1">
              <a:lnSpc>
                <a:spcPct val="90000"/>
              </a:lnSpc>
              <a:spcBef>
                <a:spcPts val="800"/>
              </a:spcBef>
              <a:spcAft>
                <a:spcPct val="0"/>
              </a:spcAft>
              <a:buClr>
                <a:srgbClr val="6D6E70"/>
              </a:buClr>
              <a:buSzPct val="90000"/>
              <a:buFont typeface="Wingdings" panose="05000000000000000000" pitchFamily="2" charset="2"/>
              <a:buChar char="§"/>
            </a:pPr>
            <a:r>
              <a:rPr lang="en-US">
                <a:ea typeface="ＭＳ Ｐゴシック" panose="020B0600070205080204" pitchFamily="34" charset="-128"/>
              </a:rPr>
              <a:t>Lookup Stage: A Deep Dive</a:t>
            </a:r>
          </a:p>
        </p:txBody>
      </p:sp>
      <p:sp>
        <p:nvSpPr>
          <p:cNvPr id="4099" name="Text Box 2"/>
          <p:cNvSpPr txBox="1">
            <a:spLocks noChangeArrowheads="1"/>
          </p:cNvSpPr>
          <p:nvPr/>
        </p:nvSpPr>
        <p:spPr bwMode="auto">
          <a:xfrm>
            <a:off x="365125" y="5121275"/>
            <a:ext cx="850423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73038" indent="-171450">
              <a:lnSpc>
                <a:spcPct val="84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9pPr>
          </a:lstStyle>
          <a:p>
            <a:pPr eaLnBrk="1">
              <a:lnSpc>
                <a:spcPct val="100000"/>
              </a:lnSpc>
              <a:spcBef>
                <a:spcPts val="800"/>
              </a:spcBef>
              <a:spcAft>
                <a:spcPct val="0"/>
              </a:spcAft>
              <a:buClr>
                <a:srgbClr val="808284"/>
              </a:buClr>
              <a:buSzPct val="90000"/>
              <a:buFont typeface="Wingdings" panose="05000000000000000000" pitchFamily="2" charset="2"/>
              <a:buChar char="§"/>
            </a:pPr>
            <a:r>
              <a:rPr lang="en-US"/>
              <a:t>Gary Foster Sr. Software Engineer</a:t>
            </a:r>
          </a:p>
          <a:p>
            <a:pPr eaLnBrk="1">
              <a:lnSpc>
                <a:spcPct val="100000"/>
              </a:lnSpc>
              <a:spcBef>
                <a:spcPts val="800"/>
              </a:spcBef>
              <a:spcAft>
                <a:spcPct val="0"/>
              </a:spcAft>
              <a:buClr>
                <a:srgbClr val="808284"/>
              </a:buClr>
              <a:buSzPct val="90000"/>
              <a:buFont typeface="Wingdings" panose="05000000000000000000" pitchFamily="2" charset="2"/>
              <a:buChar char="§"/>
            </a:pPr>
            <a:r>
              <a:rPr lang="en-US"/>
              <a:t>2015/05/14</a:t>
            </a:r>
          </a:p>
          <a:p>
            <a:pPr eaLnBrk="1">
              <a:lnSpc>
                <a:spcPct val="100000"/>
              </a:lnSpc>
              <a:spcBef>
                <a:spcPts val="800"/>
              </a:spcBef>
              <a:spcAft>
                <a:spcPct val="0"/>
              </a:spcAft>
              <a:buClrTx/>
              <a:buSzTx/>
              <a:buFontTx/>
              <a:buNone/>
            </a:pPr>
            <a:endParaRPr lang="en-US"/>
          </a:p>
        </p:txBody>
      </p:sp>
      <p:sp>
        <p:nvSpPr>
          <p:cNvPr id="4100" name="Text Box 3"/>
          <p:cNvSpPr txBox="1">
            <a:spLocks noChangeArrowheads="1"/>
          </p:cNvSpPr>
          <p:nvPr/>
        </p:nvSpPr>
        <p:spPr bwMode="auto">
          <a:xfrm>
            <a:off x="338138" y="3008313"/>
            <a:ext cx="8504237" cy="67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84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FFFFFF"/>
                </a:solidFill>
                <a:latin typeface="Arial" panose="020B0604020202020204" pitchFamily="34" charset="0"/>
                <a:ea typeface="Microsoft YaHei" panose="020B0503020204020204" pitchFamily="34" charset="-122"/>
              </a:defRPr>
            </a:lvl9pPr>
          </a:lstStyle>
          <a:p>
            <a:pPr eaLnBrk="1">
              <a:lnSpc>
                <a:spcPct val="90000"/>
              </a:lnSpc>
              <a:spcAft>
                <a:spcPct val="0"/>
              </a:spcAft>
            </a:pPr>
            <a:r>
              <a:rPr lang="en-US" sz="2800">
                <a:solidFill>
                  <a:srgbClr val="191919"/>
                </a:solidFill>
              </a:rPr>
              <a:t>IBM InformationServer DataStage PX</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5213350"/>
            <a:ext cx="1619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p:txBody>
          <a:bodyPr/>
          <a:lstStyle/>
          <a:p>
            <a:pPr eaLnBrk="1"/>
            <a:r>
              <a:rPr lang="en-US" smtClean="0"/>
              <a:t>Terminology</a:t>
            </a:r>
          </a:p>
        </p:txBody>
      </p:sp>
      <p:sp>
        <p:nvSpPr>
          <p:cNvPr id="22532" name="Content Placeholder 2"/>
          <p:cNvSpPr>
            <a:spLocks noGrp="1"/>
          </p:cNvSpPr>
          <p:nvPr>
            <p:ph sz="half" idx="1"/>
          </p:nvPr>
        </p:nvSpPr>
        <p:spPr>
          <a:xfrm>
            <a:off x="949325" y="1066800"/>
            <a:ext cx="6289675" cy="4113213"/>
          </a:xfrm>
        </p:spPr>
        <p:txBody>
          <a:bodyPr/>
          <a:lstStyle/>
          <a:p>
            <a:pPr marL="0" indent="0" eaLnBrk="1"/>
            <a:r>
              <a:rPr lang="en-US" sz="2000" b="1" dirty="0" smtClean="0"/>
              <a:t>Lookup Operations</a:t>
            </a:r>
          </a:p>
          <a:p>
            <a:pPr marL="0" indent="0" eaLnBrk="1">
              <a:buFont typeface="Arial" panose="020B0604020202020204" pitchFamily="34" charset="0"/>
              <a:buChar char="•"/>
            </a:pPr>
            <a:r>
              <a:rPr lang="en-US" dirty="0" smtClean="0"/>
              <a:t>Create Lookup Table (OS/Memory)</a:t>
            </a:r>
          </a:p>
          <a:p>
            <a:pPr marL="457200" lvl="1" indent="0" eaLnBrk="1">
              <a:buFont typeface="Arial" panose="020B0604020202020204" pitchFamily="34" charset="0"/>
              <a:buChar char="•"/>
            </a:pPr>
            <a:r>
              <a:rPr lang="en-US" dirty="0" smtClean="0"/>
              <a:t>Number and size determined by reference link partition type</a:t>
            </a:r>
          </a:p>
          <a:p>
            <a:pPr marL="0" indent="0" eaLnBrk="1">
              <a:buFont typeface="Arial" panose="020B0604020202020204" pitchFamily="34" charset="0"/>
              <a:buChar char="•"/>
            </a:pPr>
            <a:r>
              <a:rPr lang="en-US" dirty="0" smtClean="0"/>
              <a:t>Lookup Match Operation</a:t>
            </a:r>
          </a:p>
          <a:p>
            <a:pPr marL="457200" lvl="1" indent="0" eaLnBrk="1">
              <a:buFont typeface="Arial" panose="020B0604020202020204" pitchFamily="34" charset="0"/>
              <a:buChar char="•"/>
            </a:pPr>
            <a:r>
              <a:rPr lang="en-US" dirty="0" smtClean="0"/>
              <a:t>Shared memory</a:t>
            </a:r>
          </a:p>
          <a:p>
            <a:pPr marL="0" indent="0" eaLnBrk="1">
              <a:buFont typeface="Arial" panose="020B0604020202020204" pitchFamily="34" charset="0"/>
              <a:buChar char="•"/>
            </a:pPr>
            <a:r>
              <a:rPr lang="en-US" dirty="0" smtClean="0"/>
              <a:t>Pipeline Processing</a:t>
            </a:r>
          </a:p>
          <a:p>
            <a:pPr marL="0" indent="0" eaLnBrk="1">
              <a:buFont typeface="Arial" panose="020B0604020202020204" pitchFamily="34" charset="0"/>
              <a:buChar char="•"/>
            </a:pPr>
            <a:endParaRPr lang="en-US" dirty="0" smtClean="0"/>
          </a:p>
          <a:p>
            <a:pPr marL="0" indent="0" eaLnBrk="1"/>
            <a:endParaRPr lang="en-US" dirty="0" smtClean="0"/>
          </a:p>
          <a:p>
            <a:pPr marL="0" indent="0" eaLnBrk="1"/>
            <a:endParaRPr lang="en-US" dirty="0" smtClean="0"/>
          </a:p>
        </p:txBody>
      </p:sp>
      <p:pic>
        <p:nvPicPr>
          <p:cNvPr id="22533"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4447814"/>
            <a:ext cx="525639"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ttp://images.clipartpanda.com/pipeline-clipart-23476427-pipelin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2013" y="4648200"/>
            <a:ext cx="1600200"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12863" y="3779838"/>
            <a:ext cx="2162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a:r>
              <a:rPr lang="en-US" smtClean="0"/>
              <a:t>Terminology</a:t>
            </a:r>
          </a:p>
        </p:txBody>
      </p:sp>
      <p:sp>
        <p:nvSpPr>
          <p:cNvPr id="24579" name="Content Placeholder 2"/>
          <p:cNvSpPr>
            <a:spLocks noGrp="1"/>
          </p:cNvSpPr>
          <p:nvPr>
            <p:ph sz="half" idx="1"/>
          </p:nvPr>
        </p:nvSpPr>
        <p:spPr>
          <a:xfrm>
            <a:off x="949325" y="1066800"/>
            <a:ext cx="6289675" cy="4113213"/>
          </a:xfrm>
        </p:spPr>
        <p:txBody>
          <a:bodyPr/>
          <a:lstStyle/>
          <a:p>
            <a:pPr marL="0" indent="0" eaLnBrk="1"/>
            <a:r>
              <a:rPr lang="en-US" sz="2000" b="1" smtClean="0"/>
              <a:t>Lookup Operations </a:t>
            </a:r>
          </a:p>
          <a:p>
            <a:pPr marL="0" indent="0" eaLnBrk="1">
              <a:buFont typeface="Arial" panose="020B0604020202020204" pitchFamily="34" charset="0"/>
              <a:buChar char="•"/>
            </a:pPr>
            <a:r>
              <a:rPr lang="en-US" smtClean="0"/>
              <a:t>SMP</a:t>
            </a:r>
          </a:p>
          <a:p>
            <a:pPr marL="400050" lvl="1" indent="0" eaLnBrk="1">
              <a:buFont typeface="Arial" panose="020B0604020202020204" pitchFamily="34" charset="0"/>
              <a:buChar char="•"/>
            </a:pPr>
            <a:r>
              <a:rPr lang="en-US" smtClean="0"/>
              <a:t>All processes are executed on a single engine tier</a:t>
            </a:r>
          </a:p>
          <a:p>
            <a:pPr marL="400050" lvl="1" indent="0" eaLnBrk="1">
              <a:buFont typeface="Arial" panose="020B0604020202020204" pitchFamily="34" charset="0"/>
              <a:buChar char="•"/>
            </a:pPr>
            <a:r>
              <a:rPr lang="en-US" smtClean="0"/>
              <a:t>Limited CPU </a:t>
            </a:r>
          </a:p>
          <a:p>
            <a:pPr marL="400050" lvl="1" indent="0" eaLnBrk="1">
              <a:buFont typeface="Arial" panose="020B0604020202020204" pitchFamily="34" charset="0"/>
              <a:buChar char="•"/>
            </a:pPr>
            <a:r>
              <a:rPr lang="en-US" smtClean="0"/>
              <a:t>Memory segments can be shared</a:t>
            </a:r>
          </a:p>
          <a:p>
            <a:pPr marL="0" indent="0" eaLnBrk="1">
              <a:buFont typeface="Arial" panose="020B0604020202020204" pitchFamily="34" charset="0"/>
              <a:buChar char="•"/>
            </a:pPr>
            <a:r>
              <a:rPr lang="en-US" smtClean="0"/>
              <a:t>MPP</a:t>
            </a:r>
          </a:p>
          <a:p>
            <a:pPr marL="400050" lvl="1" indent="0" eaLnBrk="1">
              <a:buFont typeface="Arial" panose="020B0604020202020204" pitchFamily="34" charset="0"/>
              <a:buChar char="•"/>
            </a:pPr>
            <a:r>
              <a:rPr lang="en-US" smtClean="0"/>
              <a:t>Dynamic CPU</a:t>
            </a:r>
          </a:p>
          <a:p>
            <a:pPr marL="400050" lvl="1" indent="0" eaLnBrk="1">
              <a:buFont typeface="Arial" panose="020B0604020202020204" pitchFamily="34" charset="0"/>
              <a:buChar char="•"/>
            </a:pPr>
            <a:r>
              <a:rPr lang="en-US" smtClean="0"/>
              <a:t>Lookup Tables cannot be shared in memory across nodes</a:t>
            </a:r>
          </a:p>
          <a:p>
            <a:pPr marL="400050" lvl="1" indent="0" eaLnBrk="1">
              <a:buFont typeface="Arial" panose="020B0604020202020204" pitchFamily="34" charset="0"/>
              <a:buChar char="•"/>
            </a:pPr>
            <a:r>
              <a:rPr lang="en-US" smtClean="0"/>
              <a:t>Lookup data can be duplicated causing additional network traffic</a:t>
            </a:r>
          </a:p>
          <a:p>
            <a:pPr marL="400050" lvl="1" indent="0" eaLnBrk="1">
              <a:buFont typeface="Arial" panose="020B0604020202020204" pitchFamily="34" charset="0"/>
              <a:buChar char="•"/>
            </a:pPr>
            <a:endParaRPr lang="en-US" smtClean="0"/>
          </a:p>
          <a:p>
            <a:pPr marL="400050" lvl="1" indent="0" eaLnBrk="1">
              <a:buFont typeface="Arial" panose="020B0604020202020204" pitchFamily="34" charset="0"/>
              <a:buChar char="•"/>
            </a:pPr>
            <a:endParaRPr lang="en-US" smtClean="0"/>
          </a:p>
          <a:p>
            <a:pPr marL="0" indent="0" eaLnBrk="1"/>
            <a:endParaRPr lang="en-US" smtClean="0"/>
          </a:p>
        </p:txBody>
      </p:sp>
      <p:sp>
        <p:nvSpPr>
          <p:cNvPr id="24580" name="Content Placeholder 13"/>
          <p:cNvSpPr>
            <a:spLocks noGrp="1"/>
          </p:cNvSpPr>
          <p:nvPr>
            <p:ph sz="half" idx="2"/>
          </p:nvPr>
        </p:nvSpPr>
        <p:spPr/>
        <p:txBody>
          <a:bodyPr/>
          <a:lstStyle/>
          <a:p>
            <a:pPr marL="0" indent="0" eaLnBrk="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4550" y="3352800"/>
            <a:ext cx="4456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p:txBody>
          <a:bodyPr/>
          <a:lstStyle/>
          <a:p>
            <a:pPr eaLnBrk="1"/>
            <a:r>
              <a:rPr lang="en-US" smtClean="0"/>
              <a:t>Lookup Step 1</a:t>
            </a:r>
          </a:p>
        </p:txBody>
      </p:sp>
      <p:sp>
        <p:nvSpPr>
          <p:cNvPr id="3" name="Content Placeholder 2"/>
          <p:cNvSpPr>
            <a:spLocks noGrp="1"/>
          </p:cNvSpPr>
          <p:nvPr>
            <p:ph sz="half" idx="1"/>
          </p:nvPr>
        </p:nvSpPr>
        <p:spPr>
          <a:xfrm>
            <a:off x="949325" y="1066800"/>
            <a:ext cx="6289675" cy="4113213"/>
          </a:xfrm>
        </p:spPr>
        <p:txBody>
          <a:bodyPr/>
          <a:lstStyle/>
          <a:p>
            <a:pPr marL="0" indent="0" eaLnBrk="1">
              <a:defRPr/>
            </a:pPr>
            <a:r>
              <a:rPr lang="en-US" sz="2000" b="1" dirty="0" smtClean="0"/>
              <a:t>Create Lookup Table  (</a:t>
            </a:r>
            <a:r>
              <a:rPr lang="en-US" sz="2000" b="1" dirty="0" err="1" smtClean="0"/>
              <a:t>APT_LUTCreateOp</a:t>
            </a:r>
            <a:r>
              <a:rPr lang="en-US" sz="2000" b="1" dirty="0" smtClean="0"/>
              <a:t>)</a:t>
            </a:r>
          </a:p>
          <a:p>
            <a:pPr marL="285750" indent="-285750" eaLnBrk="1">
              <a:buFont typeface="Arial" panose="020B0604020202020204" pitchFamily="34" charset="0"/>
              <a:buChar char="•"/>
              <a:defRPr/>
            </a:pPr>
            <a:r>
              <a:rPr lang="en-US" dirty="0" smtClean="0"/>
              <a:t>Number and size determined by reference link partition type</a:t>
            </a:r>
          </a:p>
          <a:p>
            <a:pPr marL="685800" lvl="1" eaLnBrk="1">
              <a:buFont typeface="Arial" panose="020B0604020202020204" pitchFamily="34" charset="0"/>
              <a:buChar char="•"/>
              <a:defRPr/>
            </a:pPr>
            <a:r>
              <a:rPr lang="en-US" dirty="0" smtClean="0"/>
              <a:t>Default – Auto “Entire”</a:t>
            </a:r>
          </a:p>
          <a:p>
            <a:pPr marL="685800" lvl="1" eaLnBrk="1">
              <a:buFont typeface="Arial" panose="020B0604020202020204" pitchFamily="34" charset="0"/>
              <a:buChar char="•"/>
              <a:defRPr/>
            </a:pPr>
            <a:r>
              <a:rPr lang="en-US" dirty="0" smtClean="0"/>
              <a:t>100% of lookup data in a single structure</a:t>
            </a:r>
          </a:p>
          <a:p>
            <a:pPr marL="685800" lvl="1" eaLnBrk="1">
              <a:buFont typeface="Arial" panose="020B0604020202020204" pitchFamily="34" charset="0"/>
              <a:buChar char="•"/>
              <a:defRPr/>
            </a:pPr>
            <a:r>
              <a:rPr lang="en-US" dirty="0" smtClean="0"/>
              <a:t>SMP/MPP</a:t>
            </a:r>
          </a:p>
          <a:p>
            <a:pPr marL="685800" lvl="1" eaLnBrk="1">
              <a:buFont typeface="Arial" panose="020B0604020202020204" pitchFamily="34" charset="0"/>
              <a:buChar char="•"/>
              <a:defRPr/>
            </a:pPr>
            <a:r>
              <a:rPr lang="en-US" dirty="0" smtClean="0"/>
              <a:t>4 node </a:t>
            </a:r>
            <a:r>
              <a:rPr lang="en-US" dirty="0" err="1" smtClean="0"/>
              <a:t>config</a:t>
            </a:r>
            <a:r>
              <a:rPr lang="en-US" dirty="0" smtClean="0"/>
              <a:t> SMP                                  4 node </a:t>
            </a:r>
            <a:r>
              <a:rPr lang="en-US" dirty="0" err="1" smtClean="0"/>
              <a:t>config</a:t>
            </a:r>
            <a:r>
              <a:rPr lang="en-US" dirty="0" smtClean="0"/>
              <a:t> MPP</a:t>
            </a:r>
          </a:p>
          <a:p>
            <a:pPr marL="685800" lvl="1" eaLnBrk="1">
              <a:buFont typeface="Arial" panose="020B0604020202020204" pitchFamily="34" charset="0"/>
              <a:buChar char="•"/>
              <a:defRPr/>
            </a:pPr>
            <a:endParaRPr lang="en-US" dirty="0" smtClean="0"/>
          </a:p>
          <a:p>
            <a:pPr marL="0" indent="0" eaLnBrk="1">
              <a:defRPr/>
            </a:pPr>
            <a:endParaRPr lang="en-US" dirty="0" smtClean="0"/>
          </a:p>
        </p:txBody>
      </p:sp>
      <p:pic>
        <p:nvPicPr>
          <p:cNvPr id="2662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52800"/>
            <a:ext cx="44577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1"/>
          <p:cNvSpPr txBox="1">
            <a:spLocks noChangeArrowheads="1"/>
          </p:cNvSpPr>
          <p:nvPr/>
        </p:nvSpPr>
        <p:spPr bwMode="auto">
          <a:xfrm>
            <a:off x="6142038" y="3778250"/>
            <a:ext cx="1103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92D050"/>
                </a:solidFill>
              </a:rPr>
              <a:t>Compute</a:t>
            </a:r>
            <a:r>
              <a:rPr lang="en-US">
                <a:solidFill>
                  <a:srgbClr val="92D050"/>
                </a:solidFill>
              </a:rPr>
              <a:t> 1</a:t>
            </a:r>
          </a:p>
        </p:txBody>
      </p:sp>
      <p:sp>
        <p:nvSpPr>
          <p:cNvPr id="26631" name="TextBox 7"/>
          <p:cNvSpPr txBox="1">
            <a:spLocks noChangeArrowheads="1"/>
          </p:cNvSpPr>
          <p:nvPr/>
        </p:nvSpPr>
        <p:spPr bwMode="auto">
          <a:xfrm>
            <a:off x="6135688" y="4479925"/>
            <a:ext cx="1103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92D050"/>
                </a:solidFill>
              </a:rPr>
              <a:t>Compute</a:t>
            </a:r>
            <a:r>
              <a:rPr lang="en-US">
                <a:solidFill>
                  <a:srgbClr val="92D050"/>
                </a:solidFill>
              </a:rPr>
              <a:t> 2</a:t>
            </a:r>
          </a:p>
        </p:txBody>
      </p:sp>
      <p:sp>
        <p:nvSpPr>
          <p:cNvPr id="26632" name="TextBox 8"/>
          <p:cNvSpPr txBox="1">
            <a:spLocks noChangeArrowheads="1"/>
          </p:cNvSpPr>
          <p:nvPr/>
        </p:nvSpPr>
        <p:spPr bwMode="auto">
          <a:xfrm>
            <a:off x="6149975" y="5138738"/>
            <a:ext cx="1103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92D050"/>
                </a:solidFill>
              </a:rPr>
              <a:t>Compute</a:t>
            </a:r>
            <a:r>
              <a:rPr lang="en-US">
                <a:solidFill>
                  <a:srgbClr val="92D050"/>
                </a:solidFill>
              </a:rPr>
              <a:t> 3</a:t>
            </a:r>
          </a:p>
        </p:txBody>
      </p:sp>
      <p:sp>
        <p:nvSpPr>
          <p:cNvPr id="26633" name="TextBox 9"/>
          <p:cNvSpPr txBox="1">
            <a:spLocks noChangeArrowheads="1"/>
          </p:cNvSpPr>
          <p:nvPr/>
        </p:nvSpPr>
        <p:spPr bwMode="auto">
          <a:xfrm>
            <a:off x="6149975" y="5768975"/>
            <a:ext cx="110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92D050"/>
                </a:solidFill>
              </a:rPr>
              <a:t>Compute</a:t>
            </a:r>
            <a:r>
              <a:rPr lang="en-US">
                <a:solidFill>
                  <a:srgbClr val="92D050"/>
                </a:solidFill>
              </a:rPr>
              <a:t> 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5975"/>
            <a:ext cx="44386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1"/>
          <p:cNvSpPr>
            <a:spLocks noGrp="1"/>
          </p:cNvSpPr>
          <p:nvPr>
            <p:ph type="title"/>
          </p:nvPr>
        </p:nvSpPr>
        <p:spPr/>
        <p:txBody>
          <a:bodyPr/>
          <a:lstStyle/>
          <a:p>
            <a:pPr eaLnBrk="1"/>
            <a:r>
              <a:rPr lang="en-US" smtClean="0"/>
              <a:t>Lookup Step 1</a:t>
            </a:r>
          </a:p>
        </p:txBody>
      </p:sp>
      <p:sp>
        <p:nvSpPr>
          <p:cNvPr id="3" name="Content Placeholder 2"/>
          <p:cNvSpPr>
            <a:spLocks noGrp="1"/>
          </p:cNvSpPr>
          <p:nvPr>
            <p:ph sz="half" idx="1"/>
          </p:nvPr>
        </p:nvSpPr>
        <p:spPr>
          <a:xfrm>
            <a:off x="949325" y="1066800"/>
            <a:ext cx="6289675" cy="4113213"/>
          </a:xfrm>
        </p:spPr>
        <p:txBody>
          <a:bodyPr/>
          <a:lstStyle/>
          <a:p>
            <a:pPr marL="0" indent="0" eaLnBrk="1">
              <a:defRPr/>
            </a:pPr>
            <a:r>
              <a:rPr lang="en-US" sz="2000" b="1" dirty="0" smtClean="0"/>
              <a:t>Create Lookup Table  (</a:t>
            </a:r>
            <a:r>
              <a:rPr lang="en-US" sz="2000" b="1" dirty="0" err="1" smtClean="0"/>
              <a:t>APT_LUTCreateOp</a:t>
            </a:r>
            <a:r>
              <a:rPr lang="en-US" sz="2000" b="1" dirty="0" smtClean="0"/>
              <a:t>)</a:t>
            </a:r>
          </a:p>
          <a:p>
            <a:pPr marL="285750" indent="-285750" eaLnBrk="1">
              <a:buFont typeface="Arial" panose="020B0604020202020204" pitchFamily="34" charset="0"/>
              <a:buChar char="•"/>
              <a:defRPr/>
            </a:pPr>
            <a:r>
              <a:rPr lang="en-US" dirty="0" smtClean="0"/>
              <a:t>Number and size determined by reference link partition type</a:t>
            </a:r>
          </a:p>
          <a:p>
            <a:pPr marL="685800" lvl="1" eaLnBrk="1">
              <a:buFont typeface="Arial" panose="020B0604020202020204" pitchFamily="34" charset="0"/>
              <a:buChar char="•"/>
              <a:defRPr/>
            </a:pPr>
            <a:r>
              <a:rPr lang="en-US" dirty="0" smtClean="0"/>
              <a:t>Keyed (Hash)   </a:t>
            </a:r>
          </a:p>
          <a:p>
            <a:pPr marL="685800" lvl="1" eaLnBrk="1">
              <a:buFont typeface="Arial" panose="020B0604020202020204" pitchFamily="34" charset="0"/>
              <a:buChar char="•"/>
              <a:defRPr/>
            </a:pPr>
            <a:r>
              <a:rPr lang="en-US" dirty="0" smtClean="0"/>
              <a:t>required on both inputs</a:t>
            </a:r>
          </a:p>
          <a:p>
            <a:pPr marL="685800" lvl="1" eaLnBrk="1">
              <a:buFont typeface="Arial" panose="020B0604020202020204" pitchFamily="34" charset="0"/>
              <a:buChar char="•"/>
              <a:defRPr/>
            </a:pPr>
            <a:r>
              <a:rPr lang="en-US" dirty="0" smtClean="0"/>
              <a:t>Even distribution of keys</a:t>
            </a:r>
          </a:p>
          <a:p>
            <a:pPr marL="685800" lvl="1" eaLnBrk="1">
              <a:buFont typeface="Arial" panose="020B0604020202020204" pitchFamily="34" charset="0"/>
              <a:buChar char="•"/>
              <a:defRPr/>
            </a:pPr>
            <a:r>
              <a:rPr lang="en-US" dirty="0" smtClean="0"/>
              <a:t>SMP/MMP</a:t>
            </a:r>
          </a:p>
          <a:p>
            <a:pPr marL="685800" lvl="1" eaLnBrk="1">
              <a:buFont typeface="Arial" panose="020B0604020202020204" pitchFamily="34" charset="0"/>
              <a:buChar char="•"/>
              <a:defRPr/>
            </a:pPr>
            <a:endParaRPr lang="en-US" dirty="0" smtClean="0"/>
          </a:p>
          <a:p>
            <a:pPr marL="0" indent="0" eaLnBrk="1">
              <a:defRPr/>
            </a:pPr>
            <a:endParaRPr lang="en-US" dirty="0" smtClean="0"/>
          </a:p>
        </p:txBody>
      </p:sp>
      <p:sp>
        <p:nvSpPr>
          <p:cNvPr id="28677" name="Content Placeholder 5"/>
          <p:cNvSpPr>
            <a:spLocks noGrp="1"/>
          </p:cNvSpPr>
          <p:nvPr>
            <p:ph sz="half" idx="2"/>
          </p:nvPr>
        </p:nvSpPr>
        <p:spPr/>
        <p:txBody>
          <a:bodyPr/>
          <a:lstStyle/>
          <a:p>
            <a:pPr marL="0" indent="0"/>
            <a:endParaRPr lang="en-US" smtClean="0"/>
          </a:p>
        </p:txBody>
      </p:sp>
      <p:pic>
        <p:nvPicPr>
          <p:cNvPr id="2867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9313" y="3362325"/>
            <a:ext cx="443865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5534025"/>
            <a:ext cx="6191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7225" y="5486400"/>
            <a:ext cx="17240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p:cNvSpPr>
            <a:spLocks noGrp="1"/>
          </p:cNvSpPr>
          <p:nvPr>
            <p:ph type="title"/>
          </p:nvPr>
        </p:nvSpPr>
        <p:spPr/>
        <p:txBody>
          <a:bodyPr/>
          <a:lstStyle/>
          <a:p>
            <a:pPr eaLnBrk="1"/>
            <a:r>
              <a:rPr lang="en-US" smtClean="0"/>
              <a:t>Lookup Step 1</a:t>
            </a:r>
          </a:p>
        </p:txBody>
      </p:sp>
      <p:sp>
        <p:nvSpPr>
          <p:cNvPr id="3" name="Content Placeholder 2"/>
          <p:cNvSpPr>
            <a:spLocks noGrp="1"/>
          </p:cNvSpPr>
          <p:nvPr>
            <p:ph sz="half" idx="1"/>
          </p:nvPr>
        </p:nvSpPr>
        <p:spPr>
          <a:xfrm>
            <a:off x="949325" y="1066800"/>
            <a:ext cx="6289675" cy="4113213"/>
          </a:xfrm>
        </p:spPr>
        <p:txBody>
          <a:bodyPr/>
          <a:lstStyle/>
          <a:p>
            <a:pPr marL="0" indent="0" eaLnBrk="1">
              <a:defRPr/>
            </a:pPr>
            <a:r>
              <a:rPr lang="en-US" sz="2000" b="1" dirty="0" smtClean="0"/>
              <a:t>Create Lookup Table  (</a:t>
            </a:r>
            <a:r>
              <a:rPr lang="en-US" sz="2000" b="1" dirty="0" err="1" smtClean="0"/>
              <a:t>APT_LUTCreateOp</a:t>
            </a:r>
            <a:r>
              <a:rPr lang="en-US" sz="2000" b="1" dirty="0" smtClean="0"/>
              <a:t>)</a:t>
            </a:r>
          </a:p>
          <a:p>
            <a:pPr marL="285750" eaLnBrk="1">
              <a:buFont typeface="Arial" panose="020B0604020202020204" pitchFamily="34" charset="0"/>
              <a:buChar char="•"/>
              <a:defRPr/>
            </a:pPr>
            <a:r>
              <a:rPr lang="en-US" dirty="0" smtClean="0"/>
              <a:t>What happens to Source Data </a:t>
            </a:r>
          </a:p>
          <a:p>
            <a:pPr marL="685800" lvl="1" eaLnBrk="1">
              <a:buFont typeface="Arial" panose="020B0604020202020204" pitchFamily="34" charset="0"/>
              <a:buChar char="•"/>
              <a:defRPr/>
            </a:pPr>
            <a:r>
              <a:rPr lang="en-US" dirty="0" smtClean="0"/>
              <a:t>Buffers -&gt; Scratch</a:t>
            </a:r>
          </a:p>
          <a:p>
            <a:pPr marL="685800" lvl="1" eaLnBrk="1">
              <a:buFont typeface="Arial" panose="020B0604020202020204" pitchFamily="34" charset="0"/>
              <a:buChar char="•"/>
              <a:defRPr/>
            </a:pPr>
            <a:r>
              <a:rPr lang="en-US" dirty="0" smtClean="0"/>
              <a:t>Additional disk I/O</a:t>
            </a:r>
          </a:p>
          <a:p>
            <a:pPr marL="685800" lvl="1" eaLnBrk="1">
              <a:buFont typeface="Arial" panose="020B0604020202020204" pitchFamily="34" charset="0"/>
              <a:buChar char="•"/>
              <a:defRPr/>
            </a:pPr>
            <a:r>
              <a:rPr lang="en-US" dirty="0" smtClean="0"/>
              <a:t>I/O Contention</a:t>
            </a:r>
          </a:p>
          <a:p>
            <a:pPr marL="685800" lvl="1" eaLnBrk="1">
              <a:buFont typeface="Arial" panose="020B0604020202020204" pitchFamily="34" charset="0"/>
              <a:buChar char="•"/>
              <a:defRPr/>
            </a:pPr>
            <a:r>
              <a:rPr lang="en-US" dirty="0" smtClean="0"/>
              <a:t>Breaks pipeline concept</a:t>
            </a:r>
          </a:p>
          <a:p>
            <a:pPr marL="0" indent="0" eaLnBrk="1">
              <a:defRPr/>
            </a:pPr>
            <a:endParaRPr lang="en-US" dirty="0" smtClean="0"/>
          </a:p>
        </p:txBody>
      </p:sp>
      <p:pic>
        <p:nvPicPr>
          <p:cNvPr id="3072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86150" y="3235325"/>
            <a:ext cx="55816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300663"/>
            <a:ext cx="16367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28" name="Straight Connector 7"/>
          <p:cNvCxnSpPr>
            <a:cxnSpLocks noChangeShapeType="1"/>
          </p:cNvCxnSpPr>
          <p:nvPr/>
        </p:nvCxnSpPr>
        <p:spPr bwMode="auto">
          <a:xfrm>
            <a:off x="2362200" y="5791200"/>
            <a:ext cx="10668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29"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59038" y="5276850"/>
            <a:ext cx="228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93988" y="5284788"/>
            <a:ext cx="228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35288" y="5284788"/>
            <a:ext cx="228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4363" y="5284788"/>
            <a:ext cx="228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87588" y="5284788"/>
            <a:ext cx="2286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TextBox 1"/>
          <p:cNvSpPr txBox="1">
            <a:spLocks noChangeArrowheads="1"/>
          </p:cNvSpPr>
          <p:nvPr/>
        </p:nvSpPr>
        <p:spPr bwMode="auto">
          <a:xfrm>
            <a:off x="158750" y="6067425"/>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Source</a:t>
            </a:r>
          </a:p>
        </p:txBody>
      </p:sp>
      <p:sp>
        <p:nvSpPr>
          <p:cNvPr id="30735" name="TextBox 3"/>
          <p:cNvSpPr txBox="1">
            <a:spLocks noChangeArrowheads="1"/>
          </p:cNvSpPr>
          <p:nvPr/>
        </p:nvSpPr>
        <p:spPr bwMode="auto">
          <a:xfrm>
            <a:off x="4800600" y="6067425"/>
            <a:ext cx="1044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Look Up</a:t>
            </a:r>
          </a:p>
        </p:txBody>
      </p:sp>
      <p:sp>
        <p:nvSpPr>
          <p:cNvPr id="30736" name="TextBox 4"/>
          <p:cNvSpPr txBox="1">
            <a:spLocks noChangeArrowheads="1"/>
          </p:cNvSpPr>
          <p:nvPr/>
        </p:nvSpPr>
        <p:spPr bwMode="auto">
          <a:xfrm>
            <a:off x="1989138" y="6410325"/>
            <a:ext cx="1693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Virtual Dataset</a:t>
            </a:r>
          </a:p>
        </p:txBody>
      </p:sp>
      <p:sp>
        <p:nvSpPr>
          <p:cNvPr id="30737" name="AutoShape 15" descr="Image result for hourglass clipart"/>
          <p:cNvSpPr>
            <a:spLocks noChangeAspect="1" noChangeArrowheads="1"/>
          </p:cNvSpPr>
          <p:nvPr/>
        </p:nvSpPr>
        <p:spPr bwMode="auto">
          <a:xfrm>
            <a:off x="155575" y="-585788"/>
            <a:ext cx="66675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0738"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6538" y="3679825"/>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739" name="Curved Connector 12"/>
          <p:cNvCxnSpPr>
            <a:cxnSpLocks noChangeShapeType="1"/>
          </p:cNvCxnSpPr>
          <p:nvPr/>
        </p:nvCxnSpPr>
        <p:spPr bwMode="auto">
          <a:xfrm rot="16200000" flipV="1">
            <a:off x="2439194" y="4826794"/>
            <a:ext cx="473075" cy="319087"/>
          </a:xfrm>
          <a:prstGeom prst="curvedConnector3">
            <a:avLst>
              <a:gd name="adj1" fmla="val 50000"/>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0" name="Picture 1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76900" y="5510213"/>
            <a:ext cx="3429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TextBox 17"/>
          <p:cNvSpPr txBox="1">
            <a:spLocks noChangeArrowheads="1"/>
          </p:cNvSpPr>
          <p:nvPr/>
        </p:nvSpPr>
        <p:spPr bwMode="auto">
          <a:xfrm>
            <a:off x="2465388" y="5803900"/>
            <a:ext cx="738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t>Memory</a:t>
            </a:r>
          </a:p>
        </p:txBody>
      </p:sp>
      <p:cxnSp>
        <p:nvCxnSpPr>
          <p:cNvPr id="30742" name="Straight Arrow Connector 19"/>
          <p:cNvCxnSpPr>
            <a:cxnSpLocks noChangeShapeType="1"/>
          </p:cNvCxnSpPr>
          <p:nvPr/>
        </p:nvCxnSpPr>
        <p:spPr bwMode="auto">
          <a:xfrm>
            <a:off x="685800" y="6780213"/>
            <a:ext cx="4235450"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0743"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7638" y="5270500"/>
            <a:ext cx="5905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a:r>
              <a:rPr lang="en-US" smtClean="0"/>
              <a:t>Lookup Step 2</a:t>
            </a:r>
          </a:p>
        </p:txBody>
      </p:sp>
      <p:sp>
        <p:nvSpPr>
          <p:cNvPr id="3" name="Content Placeholder 2"/>
          <p:cNvSpPr>
            <a:spLocks noGrp="1"/>
          </p:cNvSpPr>
          <p:nvPr>
            <p:ph sz="half" idx="1"/>
          </p:nvPr>
        </p:nvSpPr>
        <p:spPr>
          <a:xfrm>
            <a:off x="949325" y="1066800"/>
            <a:ext cx="6289675" cy="4113213"/>
          </a:xfrm>
        </p:spPr>
        <p:txBody>
          <a:bodyPr/>
          <a:lstStyle/>
          <a:p>
            <a:pPr marL="0" indent="0" eaLnBrk="1">
              <a:defRPr/>
            </a:pPr>
            <a:r>
              <a:rPr lang="en-US" sz="2000" b="1" dirty="0" smtClean="0"/>
              <a:t>Lookup Operation  (</a:t>
            </a:r>
            <a:r>
              <a:rPr lang="en-US" sz="2000" b="1" dirty="0" err="1" smtClean="0"/>
              <a:t>APT_LUTProcessOp</a:t>
            </a:r>
            <a:r>
              <a:rPr lang="en-US" sz="2000" b="1" dirty="0" smtClean="0"/>
              <a:t>)</a:t>
            </a:r>
          </a:p>
          <a:p>
            <a:pPr marL="285750" indent="-285750" eaLnBrk="1">
              <a:buFont typeface="Arial" panose="020B0604020202020204" pitchFamily="34" charset="0"/>
              <a:buChar char="•"/>
              <a:defRPr/>
            </a:pPr>
            <a:r>
              <a:rPr lang="en-US" dirty="0" smtClean="0"/>
              <a:t>Number of processes determined by </a:t>
            </a:r>
            <a:r>
              <a:rPr lang="en-US" dirty="0" err="1" smtClean="0"/>
              <a:t>config</a:t>
            </a:r>
            <a:r>
              <a:rPr lang="en-US" dirty="0" smtClean="0"/>
              <a:t> file</a:t>
            </a:r>
          </a:p>
          <a:p>
            <a:pPr marL="685800" lvl="1" eaLnBrk="1">
              <a:buFont typeface="Arial" panose="020B0604020202020204" pitchFamily="34" charset="0"/>
              <a:buChar char="•"/>
              <a:defRPr/>
            </a:pPr>
            <a:r>
              <a:rPr lang="en-US" dirty="0" smtClean="0"/>
              <a:t>Default – Auto “Entire”</a:t>
            </a:r>
          </a:p>
          <a:p>
            <a:pPr marL="685800" lvl="1" eaLnBrk="1">
              <a:buFont typeface="Arial" panose="020B0604020202020204" pitchFamily="34" charset="0"/>
              <a:buChar char="•"/>
              <a:defRPr/>
            </a:pPr>
            <a:r>
              <a:rPr lang="en-US" dirty="0" smtClean="0"/>
              <a:t>No sort or partitioning required for either input </a:t>
            </a:r>
          </a:p>
          <a:p>
            <a:pPr marL="685800" lvl="1" eaLnBrk="1">
              <a:buFont typeface="Arial" panose="020B0604020202020204" pitchFamily="34" charset="0"/>
              <a:buChar char="•"/>
              <a:defRPr/>
            </a:pPr>
            <a:r>
              <a:rPr lang="en-US" dirty="0" smtClean="0"/>
              <a:t>SMP/MMP</a:t>
            </a:r>
          </a:p>
          <a:p>
            <a:pPr marL="685800" lvl="1" eaLnBrk="1">
              <a:buFont typeface="Arial" panose="020B0604020202020204" pitchFamily="34" charset="0"/>
              <a:buChar char="•"/>
              <a:defRPr/>
            </a:pPr>
            <a:r>
              <a:rPr lang="en-US" dirty="0" smtClean="0"/>
              <a:t>4 node </a:t>
            </a:r>
            <a:r>
              <a:rPr lang="en-US" dirty="0" err="1" smtClean="0"/>
              <a:t>config</a:t>
            </a:r>
            <a:r>
              <a:rPr lang="en-US" dirty="0" smtClean="0"/>
              <a:t> SMP                                  4 node </a:t>
            </a:r>
            <a:r>
              <a:rPr lang="en-US" dirty="0" err="1" smtClean="0"/>
              <a:t>config</a:t>
            </a:r>
            <a:r>
              <a:rPr lang="en-US" dirty="0" smtClean="0"/>
              <a:t> MMP</a:t>
            </a:r>
          </a:p>
          <a:p>
            <a:pPr marL="685800" lvl="1" eaLnBrk="1">
              <a:buFont typeface="Arial" panose="020B0604020202020204" pitchFamily="34" charset="0"/>
              <a:buChar char="•"/>
              <a:defRPr/>
            </a:pPr>
            <a:endParaRPr lang="en-US" dirty="0" smtClean="0"/>
          </a:p>
          <a:p>
            <a:pPr marL="0" indent="0" eaLnBrk="1">
              <a:defRPr/>
            </a:pPr>
            <a:endParaRPr lang="en-US" dirty="0" smtClean="0"/>
          </a:p>
        </p:txBody>
      </p:sp>
      <p:pic>
        <p:nvPicPr>
          <p:cNvPr id="32772"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3352800"/>
            <a:ext cx="4419600" cy="3389313"/>
          </a:xfrm>
        </p:spPr>
      </p:pic>
      <p:pic>
        <p:nvPicPr>
          <p:cNvPr id="327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352800"/>
            <a:ext cx="4456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a:r>
              <a:rPr lang="en-US" smtClean="0"/>
              <a:t>Lookup Step 2</a:t>
            </a:r>
          </a:p>
        </p:txBody>
      </p:sp>
      <p:sp>
        <p:nvSpPr>
          <p:cNvPr id="3" name="Content Placeholder 2"/>
          <p:cNvSpPr>
            <a:spLocks noGrp="1"/>
          </p:cNvSpPr>
          <p:nvPr>
            <p:ph sz="half" idx="1"/>
          </p:nvPr>
        </p:nvSpPr>
        <p:spPr>
          <a:xfrm>
            <a:off x="949325" y="1066800"/>
            <a:ext cx="6289675" cy="4113213"/>
          </a:xfrm>
        </p:spPr>
        <p:txBody>
          <a:bodyPr/>
          <a:lstStyle/>
          <a:p>
            <a:pPr marL="0" indent="0" eaLnBrk="1">
              <a:defRPr/>
            </a:pPr>
            <a:r>
              <a:rPr lang="en-US" sz="2000" b="1" dirty="0" smtClean="0"/>
              <a:t>Lookup Operation  </a:t>
            </a:r>
            <a:r>
              <a:rPr lang="en-US" sz="2000" b="1" dirty="0"/>
              <a:t>(</a:t>
            </a:r>
            <a:r>
              <a:rPr lang="en-US" sz="2000" b="1" dirty="0" err="1"/>
              <a:t>APT_LUTProcessOp</a:t>
            </a:r>
            <a:r>
              <a:rPr lang="en-US" sz="2000" b="1" dirty="0"/>
              <a:t>)</a:t>
            </a:r>
          </a:p>
          <a:p>
            <a:pPr marL="285750" indent="-285750" eaLnBrk="1">
              <a:buFont typeface="Arial" panose="020B0604020202020204" pitchFamily="34" charset="0"/>
              <a:buChar char="•"/>
              <a:defRPr/>
            </a:pPr>
            <a:r>
              <a:rPr lang="en-US" dirty="0" smtClean="0"/>
              <a:t>Number and size determined by reference link partition type</a:t>
            </a:r>
          </a:p>
          <a:p>
            <a:pPr marL="685800" lvl="1" eaLnBrk="1">
              <a:buFont typeface="Arial" panose="020B0604020202020204" pitchFamily="34" charset="0"/>
              <a:buChar char="•"/>
              <a:defRPr/>
            </a:pPr>
            <a:r>
              <a:rPr lang="en-US" dirty="0" smtClean="0"/>
              <a:t>Keyed partitioning (Hash)</a:t>
            </a:r>
          </a:p>
          <a:p>
            <a:pPr marL="685800" lvl="1" eaLnBrk="1">
              <a:buFont typeface="Arial" panose="020B0604020202020204" pitchFamily="34" charset="0"/>
              <a:buChar char="•"/>
              <a:defRPr/>
            </a:pPr>
            <a:r>
              <a:rPr lang="en-US" dirty="0" smtClean="0"/>
              <a:t>Required on each input link</a:t>
            </a:r>
          </a:p>
          <a:p>
            <a:pPr marL="685800" lvl="1" eaLnBrk="1">
              <a:buFont typeface="Arial" panose="020B0604020202020204" pitchFamily="34" charset="0"/>
              <a:buChar char="•"/>
              <a:defRPr/>
            </a:pPr>
            <a:r>
              <a:rPr lang="en-US" dirty="0" smtClean="0"/>
              <a:t>Even distribution of keys</a:t>
            </a:r>
          </a:p>
          <a:p>
            <a:pPr marL="685800" lvl="1" eaLnBrk="1">
              <a:buFont typeface="Arial" panose="020B0604020202020204" pitchFamily="34" charset="0"/>
              <a:buChar char="•"/>
              <a:defRPr/>
            </a:pPr>
            <a:r>
              <a:rPr lang="en-US" dirty="0" smtClean="0"/>
              <a:t>SMP/MMP</a:t>
            </a:r>
          </a:p>
          <a:p>
            <a:pPr marL="685800" lvl="1" eaLnBrk="1">
              <a:buFont typeface="Arial" panose="020B0604020202020204" pitchFamily="34" charset="0"/>
              <a:buChar char="•"/>
              <a:defRPr/>
            </a:pPr>
            <a:endParaRPr lang="en-US" dirty="0" smtClean="0"/>
          </a:p>
          <a:p>
            <a:pPr marL="0" indent="0" eaLnBrk="1">
              <a:defRPr/>
            </a:pPr>
            <a:endParaRPr lang="en-US" dirty="0" smtClean="0"/>
          </a:p>
        </p:txBody>
      </p:sp>
      <p:sp>
        <p:nvSpPr>
          <p:cNvPr id="34820" name="Content Placeholder 4"/>
          <p:cNvSpPr>
            <a:spLocks noGrp="1"/>
          </p:cNvSpPr>
          <p:nvPr>
            <p:ph sz="half" idx="2"/>
          </p:nvPr>
        </p:nvSpPr>
        <p:spPr/>
        <p:txBody>
          <a:bodyPr/>
          <a:lstStyle/>
          <a:p>
            <a:pPr marL="0" indent="0"/>
            <a:endParaRPr lang="en-US" smtClean="0"/>
          </a:p>
        </p:txBody>
      </p:sp>
      <p:pic>
        <p:nvPicPr>
          <p:cNvPr id="3482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3335338"/>
            <a:ext cx="44386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3335338"/>
            <a:ext cx="443865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a:r>
              <a:rPr lang="en-US" smtClean="0"/>
              <a:t>Job Design vs Actual Operation</a:t>
            </a:r>
          </a:p>
        </p:txBody>
      </p:sp>
      <p:sp>
        <p:nvSpPr>
          <p:cNvPr id="36867" name="Content Placeholder 2"/>
          <p:cNvSpPr>
            <a:spLocks noGrp="1"/>
          </p:cNvSpPr>
          <p:nvPr>
            <p:ph sz="half" idx="1"/>
          </p:nvPr>
        </p:nvSpPr>
        <p:spPr>
          <a:xfrm>
            <a:off x="949325" y="1066800"/>
            <a:ext cx="6289675" cy="4113213"/>
          </a:xfrm>
        </p:spPr>
        <p:txBody>
          <a:bodyPr/>
          <a:lstStyle/>
          <a:p>
            <a:pPr marL="0" indent="0" eaLnBrk="1">
              <a:buFont typeface="Arial" panose="020B0604020202020204" pitchFamily="34" charset="0"/>
              <a:buChar char="•"/>
            </a:pPr>
            <a:r>
              <a:rPr lang="en-US" sz="2000" b="1" smtClean="0"/>
              <a:t>Single stage - multiple reference links</a:t>
            </a:r>
          </a:p>
          <a:p>
            <a:pPr marL="457200" lvl="1" indent="0" eaLnBrk="1">
              <a:buFont typeface="Arial" panose="020B0604020202020204" pitchFamily="34" charset="0"/>
              <a:buChar char="•"/>
            </a:pPr>
            <a:r>
              <a:rPr lang="en-US" sz="2000" b="1" smtClean="0"/>
              <a:t>Multiple lookup tables per operation</a:t>
            </a:r>
          </a:p>
          <a:p>
            <a:pPr marL="457200" lvl="1" indent="0" eaLnBrk="1">
              <a:buFont typeface="Arial" panose="020B0604020202020204" pitchFamily="34" charset="0"/>
              <a:buChar char="•"/>
            </a:pPr>
            <a:r>
              <a:rPr lang="en-US" sz="2000" b="1" smtClean="0"/>
              <a:t>Limits partitioning options</a:t>
            </a:r>
          </a:p>
          <a:p>
            <a:pPr marL="457200" lvl="1" indent="0" eaLnBrk="1">
              <a:buFont typeface="Arial" panose="020B0604020202020204" pitchFamily="34" charset="0"/>
              <a:buChar char="•"/>
            </a:pPr>
            <a:r>
              <a:rPr lang="en-US" sz="2000" b="1" smtClean="0"/>
              <a:t>Limit to one link for duplicate rows</a:t>
            </a:r>
          </a:p>
          <a:p>
            <a:pPr marL="457200" lvl="1" indent="0" eaLnBrk="1">
              <a:buFont typeface="Arial" panose="020B0604020202020204" pitchFamily="34" charset="0"/>
              <a:buChar char="•"/>
            </a:pPr>
            <a:r>
              <a:rPr lang="en-US" sz="2000" b="1" smtClean="0"/>
              <a:t>Limit to one reject link per stage</a:t>
            </a:r>
          </a:p>
          <a:p>
            <a:pPr marL="0" indent="0" eaLnBrk="1"/>
            <a:endParaRPr lang="en-US" sz="2000" b="1" smtClean="0"/>
          </a:p>
          <a:p>
            <a:pPr marL="457200" lvl="1" indent="0" eaLnBrk="1"/>
            <a:endParaRPr lang="en-US" smtClean="0"/>
          </a:p>
          <a:p>
            <a:pPr marL="0" indent="0" eaLnBrk="1"/>
            <a:endParaRPr lang="en-US" smtClean="0"/>
          </a:p>
        </p:txBody>
      </p:sp>
      <p:sp>
        <p:nvSpPr>
          <p:cNvPr id="36868" name="Content Placeholder 1"/>
          <p:cNvSpPr>
            <a:spLocks noGrp="1"/>
          </p:cNvSpPr>
          <p:nvPr>
            <p:ph sz="half" idx="2"/>
          </p:nvPr>
        </p:nvSpPr>
        <p:spPr/>
        <p:txBody>
          <a:bodyPr/>
          <a:lstStyle/>
          <a:p>
            <a:pPr marL="0" indent="0"/>
            <a:endParaRPr lang="en-US" smtClean="0"/>
          </a:p>
        </p:txBody>
      </p:sp>
      <p:pic>
        <p:nvPicPr>
          <p:cNvPr id="368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06738"/>
            <a:ext cx="7181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0750" y="3659188"/>
            <a:ext cx="63627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a:r>
              <a:rPr lang="en-US" smtClean="0"/>
              <a:t>Job Design vs Actual Operation</a:t>
            </a:r>
          </a:p>
        </p:txBody>
      </p:sp>
      <p:sp>
        <p:nvSpPr>
          <p:cNvPr id="40963" name="Content Placeholder 2"/>
          <p:cNvSpPr>
            <a:spLocks noGrp="1"/>
          </p:cNvSpPr>
          <p:nvPr>
            <p:ph sz="half" idx="1"/>
          </p:nvPr>
        </p:nvSpPr>
        <p:spPr>
          <a:xfrm>
            <a:off x="949325" y="1066800"/>
            <a:ext cx="6289675" cy="4113213"/>
          </a:xfrm>
        </p:spPr>
        <p:txBody>
          <a:bodyPr/>
          <a:lstStyle/>
          <a:p>
            <a:pPr marL="0" indent="0" eaLnBrk="1"/>
            <a:r>
              <a:rPr lang="en-US" sz="2000" b="1" smtClean="0"/>
              <a:t>Multiple stages - single reference link</a:t>
            </a:r>
          </a:p>
          <a:p>
            <a:pPr marL="457200" lvl="1" indent="0" eaLnBrk="1">
              <a:buFont typeface="Arial" panose="020B0604020202020204" pitchFamily="34" charset="0"/>
              <a:buChar char="•"/>
            </a:pPr>
            <a:r>
              <a:rPr lang="en-US" sz="2000" b="1" smtClean="0"/>
              <a:t>More partitioning options</a:t>
            </a:r>
          </a:p>
          <a:p>
            <a:pPr marL="457200" lvl="1" indent="0" eaLnBrk="1">
              <a:buFont typeface="Arial" panose="020B0604020202020204" pitchFamily="34" charset="0"/>
              <a:buChar char="•"/>
            </a:pPr>
            <a:r>
              <a:rPr lang="en-US" sz="2000" b="1" smtClean="0"/>
              <a:t>Specific reject links</a:t>
            </a:r>
          </a:p>
          <a:p>
            <a:pPr marL="457200" lvl="1" indent="0" eaLnBrk="1">
              <a:buFont typeface="Arial" panose="020B0604020202020204" pitchFamily="34" charset="0"/>
              <a:buChar char="•"/>
            </a:pPr>
            <a:r>
              <a:rPr lang="en-US" sz="2000" b="1" smtClean="0"/>
              <a:t>Duplicate Rows</a:t>
            </a:r>
          </a:p>
          <a:p>
            <a:pPr marL="457200" lvl="1" indent="0" eaLnBrk="1">
              <a:buFont typeface="Arial" panose="020B0604020202020204" pitchFamily="34" charset="0"/>
              <a:buChar char="•"/>
            </a:pPr>
            <a:endParaRPr lang="en-US" sz="2000" b="1" smtClean="0"/>
          </a:p>
          <a:p>
            <a:pPr marL="457200" lvl="1" indent="0" eaLnBrk="1"/>
            <a:endParaRPr lang="en-US" smtClean="0"/>
          </a:p>
          <a:p>
            <a:pPr marL="0" indent="0" eaLnBrk="1"/>
            <a:endParaRPr lang="en-US" smtClean="0"/>
          </a:p>
        </p:txBody>
      </p:sp>
      <p:sp>
        <p:nvSpPr>
          <p:cNvPr id="40964" name="Content Placeholder 1"/>
          <p:cNvSpPr>
            <a:spLocks noGrp="1"/>
          </p:cNvSpPr>
          <p:nvPr>
            <p:ph sz="half" idx="2"/>
          </p:nvPr>
        </p:nvSpPr>
        <p:spPr/>
        <p:txBody>
          <a:bodyPr/>
          <a:lstStyle/>
          <a:p>
            <a:pPr marL="0" indent="0"/>
            <a:endParaRPr lang="en-US" smtClean="0"/>
          </a:p>
        </p:txBody>
      </p:sp>
      <p:pic>
        <p:nvPicPr>
          <p:cNvPr id="4096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19400"/>
            <a:ext cx="73342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a:r>
              <a:rPr lang="en-US" smtClean="0"/>
              <a:t>Job Design vs Actual Operation</a:t>
            </a:r>
          </a:p>
        </p:txBody>
      </p:sp>
      <p:sp>
        <p:nvSpPr>
          <p:cNvPr id="38915" name="Content Placeholder 2"/>
          <p:cNvSpPr>
            <a:spLocks noGrp="1"/>
          </p:cNvSpPr>
          <p:nvPr>
            <p:ph sz="half" idx="1"/>
          </p:nvPr>
        </p:nvSpPr>
        <p:spPr>
          <a:xfrm>
            <a:off x="949325" y="1066800"/>
            <a:ext cx="6289675" cy="4113213"/>
          </a:xfrm>
        </p:spPr>
        <p:txBody>
          <a:bodyPr/>
          <a:lstStyle/>
          <a:p>
            <a:pPr marL="0" indent="0" eaLnBrk="1">
              <a:buFont typeface="Arial" panose="020B0604020202020204" pitchFamily="34" charset="0"/>
              <a:buChar char="•"/>
            </a:pPr>
            <a:r>
              <a:rPr lang="en-US" sz="2000" b="1" smtClean="0"/>
              <a:t>Single stage - multiple reference links</a:t>
            </a:r>
          </a:p>
          <a:p>
            <a:pPr marL="457200" lvl="1" indent="0" eaLnBrk="1">
              <a:buFont typeface="Arial" panose="020B0604020202020204" pitchFamily="34" charset="0"/>
              <a:buChar char="•"/>
            </a:pPr>
            <a:r>
              <a:rPr lang="en-US" sz="2000" b="1" smtClean="0"/>
              <a:t>Dump Score</a:t>
            </a:r>
          </a:p>
          <a:p>
            <a:pPr marL="457200" lvl="1" indent="0" eaLnBrk="1">
              <a:buFont typeface="Arial" panose="020B0604020202020204" pitchFamily="34" charset="0"/>
              <a:buChar char="•"/>
            </a:pPr>
            <a:r>
              <a:rPr lang="en-US" sz="2000" b="1" smtClean="0"/>
              <a:t>26 processes on 4 nodes.</a:t>
            </a:r>
          </a:p>
          <a:p>
            <a:pPr marL="0" indent="0" eaLnBrk="1"/>
            <a:endParaRPr lang="en-US" sz="2000" b="1" smtClean="0"/>
          </a:p>
          <a:p>
            <a:pPr marL="457200" lvl="1" indent="0" eaLnBrk="1"/>
            <a:endParaRPr lang="en-US" smtClean="0"/>
          </a:p>
          <a:p>
            <a:pPr marL="0" indent="0" eaLnBrk="1"/>
            <a:endParaRPr lang="en-US" smtClean="0"/>
          </a:p>
        </p:txBody>
      </p:sp>
      <p:sp>
        <p:nvSpPr>
          <p:cNvPr id="38916" name="Content Placeholder 1"/>
          <p:cNvSpPr>
            <a:spLocks noGrp="1"/>
          </p:cNvSpPr>
          <p:nvPr>
            <p:ph sz="half" idx="2"/>
          </p:nvPr>
        </p:nvSpPr>
        <p:spPr/>
        <p:txBody>
          <a:bodyPr/>
          <a:lstStyle/>
          <a:p>
            <a:pPr marL="0" indent="0"/>
            <a:endParaRPr lang="en-US" smtClean="0"/>
          </a:p>
        </p:txBody>
      </p:sp>
      <p:pic>
        <p:nvPicPr>
          <p:cNvPr id="4" name="Picture 3"/>
          <p:cNvPicPr>
            <a:picLocks noChangeAspect="1"/>
          </p:cNvPicPr>
          <p:nvPr/>
        </p:nvPicPr>
        <p:blipFill>
          <a:blip r:embed="rId3"/>
          <a:stretch>
            <a:fillRect/>
          </a:stretch>
        </p:blipFill>
        <p:spPr>
          <a:xfrm>
            <a:off x="435873" y="2514600"/>
            <a:ext cx="50673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91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44763" y="5257800"/>
            <a:ext cx="971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2638" y="5561013"/>
            <a:ext cx="1762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28613" y="292100"/>
            <a:ext cx="86868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84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FFFFFF"/>
                </a:solidFill>
                <a:latin typeface="Arial" panose="020B0604020202020204" pitchFamily="34" charset="0"/>
                <a:ea typeface="Microsoft YaHei" panose="020B0503020204020204" pitchFamily="34" charset="-122"/>
              </a:defRPr>
            </a:lvl9pPr>
          </a:lstStyle>
          <a:p>
            <a:pPr eaLnBrk="1">
              <a:lnSpc>
                <a:spcPct val="90000"/>
              </a:lnSpc>
              <a:spcAft>
                <a:spcPct val="0"/>
              </a:spcAft>
            </a:pPr>
            <a:r>
              <a:rPr lang="en-US" sz="2800" smtClean="0">
                <a:solidFill>
                  <a:srgbClr val="191919"/>
                </a:solidFill>
              </a:rPr>
              <a:t>Objectives</a:t>
            </a:r>
            <a:endParaRPr lang="en-US" sz="2800" dirty="0">
              <a:solidFill>
                <a:srgbClr val="191919"/>
              </a:solidFill>
            </a:endParaRPr>
          </a:p>
        </p:txBody>
      </p:sp>
      <p:sp>
        <p:nvSpPr>
          <p:cNvPr id="6147" name="Text Box 2"/>
          <p:cNvSpPr txBox="1">
            <a:spLocks noChangeArrowheads="1"/>
          </p:cNvSpPr>
          <p:nvPr/>
        </p:nvSpPr>
        <p:spPr bwMode="auto">
          <a:xfrm>
            <a:off x="914400" y="1371600"/>
            <a:ext cx="52212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173038" indent="-171450">
              <a:lnSpc>
                <a:spcPct val="84000"/>
              </a:lnSpc>
              <a:spcAft>
                <a:spcPts val="142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2000">
                <a:solidFill>
                  <a:srgbClr val="FFFFFF"/>
                </a:solidFill>
                <a:latin typeface="Arial" panose="020B0604020202020204" pitchFamily="34" charset="0"/>
                <a:ea typeface="Microsoft YaHei" panose="020B0503020204020204" pitchFamily="34" charset="-122"/>
              </a:defRPr>
            </a:lvl9pPr>
          </a:lstStyle>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Lookup Types</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Terminology</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Dissect the Lookup steps</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Job design </a:t>
            </a:r>
            <a:r>
              <a:rPr lang="en-US" dirty="0" err="1" smtClean="0"/>
              <a:t>vs</a:t>
            </a:r>
            <a:r>
              <a:rPr lang="en-US" dirty="0" smtClean="0"/>
              <a:t> actual operation</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Tuning and platform Considerations</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Range Lookup &amp; APT_NO_SORT_INSERTION</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Case Study</a:t>
            </a:r>
          </a:p>
          <a:p>
            <a:pPr marL="287338" indent="-285750" eaLnBrk="1">
              <a:lnSpc>
                <a:spcPct val="90000"/>
              </a:lnSpc>
              <a:spcBef>
                <a:spcPts val="800"/>
              </a:spcBef>
              <a:spcAft>
                <a:spcPct val="0"/>
              </a:spcAft>
              <a:buClrTx/>
              <a:buSzTx/>
              <a:buFont typeface="Arial" panose="020B0604020202020204" pitchFamily="34" charset="0"/>
              <a:buChar char="•"/>
              <a:defRPr/>
            </a:pPr>
            <a:r>
              <a:rPr lang="en-US" dirty="0" smtClean="0"/>
              <a:t>Conclusion/Questions</a:t>
            </a:r>
          </a:p>
          <a:p>
            <a:pPr eaLnBrk="1">
              <a:lnSpc>
                <a:spcPct val="90000"/>
              </a:lnSpc>
              <a:spcBef>
                <a:spcPts val="800"/>
              </a:spcBef>
              <a:spcAft>
                <a:spcPct val="0"/>
              </a:spcAft>
              <a:buClrTx/>
              <a:buSzTx/>
              <a:buFontTx/>
              <a:buNone/>
              <a:defRPr/>
            </a:pPr>
            <a:endParaRPr lang="en-US" dirty="0" smtClean="0"/>
          </a:p>
          <a:p>
            <a:pPr eaLnBrk="1">
              <a:lnSpc>
                <a:spcPct val="90000"/>
              </a:lnSpc>
              <a:spcBef>
                <a:spcPts val="800"/>
              </a:spcBef>
              <a:spcAft>
                <a:spcPct val="0"/>
              </a:spcAft>
              <a:buClrTx/>
              <a:buSzTx/>
              <a:buFontTx/>
              <a:buNone/>
              <a:defRPr/>
            </a:pPr>
            <a:endParaRPr lang="en-US" dirty="0" smtClean="0"/>
          </a:p>
        </p:txBody>
      </p:sp>
      <p:sp>
        <p:nvSpPr>
          <p:cNvPr id="6148" name="Text Box 4"/>
          <p:cNvSpPr txBox="1">
            <a:spLocks noChangeArrowheads="1"/>
          </p:cNvSpPr>
          <p:nvPr/>
        </p:nvSpPr>
        <p:spPr bwMode="auto">
          <a:xfrm>
            <a:off x="328613" y="6524625"/>
            <a:ext cx="21240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84000"/>
              </a:lnSpc>
              <a:spcAft>
                <a:spcPts val="1425"/>
              </a:spcAft>
              <a:buClr>
                <a:srgbClr val="000000"/>
              </a:buClr>
              <a:buSzPct val="100000"/>
              <a:buFont typeface="Times New Roman" panose="02020603050405020304" pitchFamily="18" charset="0"/>
              <a:tabLst>
                <a:tab pos="723900" algn="l"/>
                <a:tab pos="1447800" algn="l"/>
              </a:tabLst>
              <a:defRPr sz="1600">
                <a:solidFill>
                  <a:srgbClr val="6D6E70"/>
                </a:solidFill>
                <a:latin typeface="Arial" panose="020B0604020202020204" pitchFamily="34" charset="0"/>
                <a:ea typeface="Microsoft YaHei" panose="020B0503020204020204" pitchFamily="34" charset="-122"/>
              </a:defRPr>
            </a:lvl1pPr>
            <a:lvl2pPr>
              <a:lnSpc>
                <a:spcPct val="84000"/>
              </a:lnSpc>
              <a:spcAft>
                <a:spcPts val="1138"/>
              </a:spcAft>
              <a:buClr>
                <a:srgbClr val="000000"/>
              </a:buClr>
              <a:buSzPct val="100000"/>
              <a:buFont typeface="Times New Roman" panose="02020603050405020304" pitchFamily="18" charset="0"/>
              <a:tabLst>
                <a:tab pos="723900" algn="l"/>
                <a:tab pos="1447800" algn="l"/>
              </a:tabLst>
              <a:defRPr sz="1600">
                <a:solidFill>
                  <a:srgbClr val="6D6E70"/>
                </a:solidFill>
                <a:latin typeface="Arial" panose="020B0604020202020204" pitchFamily="34" charset="0"/>
                <a:ea typeface="Microsoft YaHei" panose="020B0503020204020204" pitchFamily="34" charset="-122"/>
              </a:defRPr>
            </a:lvl2pPr>
            <a:lvl3pPr>
              <a:lnSpc>
                <a:spcPct val="84000"/>
              </a:lnSpc>
              <a:spcAft>
                <a:spcPts val="850"/>
              </a:spcAft>
              <a:buClr>
                <a:srgbClr val="000000"/>
              </a:buClr>
              <a:buSzPct val="100000"/>
              <a:buFont typeface="Times New Roman" panose="02020603050405020304" pitchFamily="18" charset="0"/>
              <a:tabLst>
                <a:tab pos="723900" algn="l"/>
                <a:tab pos="1447800" algn="l"/>
              </a:tabLst>
              <a:defRPr sz="1600">
                <a:solidFill>
                  <a:srgbClr val="FFFFFF"/>
                </a:solidFill>
                <a:latin typeface="Arial" panose="020B0604020202020204" pitchFamily="34" charset="0"/>
                <a:ea typeface="Microsoft YaHei" panose="020B0503020204020204" pitchFamily="34" charset="-122"/>
              </a:defRPr>
            </a:lvl3pPr>
            <a:lvl4pPr>
              <a:lnSpc>
                <a:spcPct val="84000"/>
              </a:lnSpc>
              <a:spcAft>
                <a:spcPts val="575"/>
              </a:spcAft>
              <a:buClr>
                <a:srgbClr val="000000"/>
              </a:buClr>
              <a:buSzPct val="100000"/>
              <a:buFont typeface="Times New Roman" panose="02020603050405020304" pitchFamily="18" charset="0"/>
              <a:tabLst>
                <a:tab pos="723900" algn="l"/>
                <a:tab pos="1447800" algn="l"/>
              </a:tabLst>
              <a:defRPr sz="1600">
                <a:solidFill>
                  <a:srgbClr val="FFFFFF"/>
                </a:solidFill>
                <a:latin typeface="Arial" panose="020B0604020202020204" pitchFamily="34" charset="0"/>
                <a:ea typeface="Microsoft YaHei" panose="020B0503020204020204" pitchFamily="34" charset="-122"/>
              </a:defRPr>
            </a:lvl4pPr>
            <a:lvl5pPr>
              <a:lnSpc>
                <a:spcPct val="84000"/>
              </a:lnSpc>
              <a:spcAft>
                <a:spcPts val="288"/>
              </a:spcAft>
              <a:buClr>
                <a:srgbClr val="000000"/>
              </a:buClr>
              <a:buSzPct val="100000"/>
              <a:buFont typeface="Times New Roman" panose="02020603050405020304" pitchFamily="18" charset="0"/>
              <a:tabLst>
                <a:tab pos="723900" algn="l"/>
                <a:tab pos="1447800"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57200" eaLnBrk="0" fontAlgn="base" hangingPunct="0">
              <a:lnSpc>
                <a:spcPct val="84000"/>
              </a:lnSpc>
              <a:spcBef>
                <a:spcPct val="0"/>
              </a:spcBef>
              <a:spcAft>
                <a:spcPts val="288"/>
              </a:spcAft>
              <a:buClr>
                <a:srgbClr val="000000"/>
              </a:buClr>
              <a:buSzPct val="100000"/>
              <a:buFont typeface="Times New Roman" panose="02020603050405020304" pitchFamily="18" charset="0"/>
              <a:tabLst>
                <a:tab pos="723900" algn="l"/>
                <a:tab pos="1447800" algn="l"/>
              </a:tabLst>
              <a:defRPr sz="2000">
                <a:solidFill>
                  <a:srgbClr val="FFFFFF"/>
                </a:solidFill>
                <a:latin typeface="Arial" panose="020B0604020202020204" pitchFamily="34" charset="0"/>
                <a:ea typeface="Microsoft YaHei" panose="020B0503020204020204" pitchFamily="34" charset="-122"/>
              </a:defRPr>
            </a:lvl9pPr>
          </a:lstStyle>
          <a:p>
            <a:pPr eaLnBrk="1" hangingPunct="1">
              <a:lnSpc>
                <a:spcPct val="90000"/>
              </a:lnSpc>
              <a:spcAft>
                <a:spcPct val="0"/>
              </a:spcAft>
            </a:pPr>
            <a:endParaRPr lang="en-US" sz="1800" dirty="0">
              <a:latin typeface="HelvNeue Light for IBM" pitchFamily="32"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a:r>
              <a:rPr lang="en-US" smtClean="0"/>
              <a:t>Job Design vs Actual Operation</a:t>
            </a:r>
          </a:p>
        </p:txBody>
      </p:sp>
      <p:sp>
        <p:nvSpPr>
          <p:cNvPr id="43011" name="Content Placeholder 2"/>
          <p:cNvSpPr>
            <a:spLocks noGrp="1"/>
          </p:cNvSpPr>
          <p:nvPr>
            <p:ph sz="half" idx="1"/>
          </p:nvPr>
        </p:nvSpPr>
        <p:spPr>
          <a:xfrm>
            <a:off x="949325" y="1066800"/>
            <a:ext cx="6289675" cy="4113213"/>
          </a:xfrm>
        </p:spPr>
        <p:txBody>
          <a:bodyPr/>
          <a:lstStyle/>
          <a:p>
            <a:pPr marL="0" indent="0" eaLnBrk="1"/>
            <a:r>
              <a:rPr lang="en-US" sz="2000" b="1" smtClean="0"/>
              <a:t>Multiple stages - single reference link</a:t>
            </a:r>
          </a:p>
          <a:p>
            <a:pPr marL="457200" lvl="1" indent="0" eaLnBrk="1">
              <a:buFont typeface="Arial" panose="020B0604020202020204" pitchFamily="34" charset="0"/>
              <a:buChar char="•"/>
            </a:pPr>
            <a:r>
              <a:rPr lang="en-US" sz="2000" b="1" smtClean="0"/>
              <a:t>Dump Score</a:t>
            </a:r>
          </a:p>
          <a:p>
            <a:pPr marL="457200" lvl="1" indent="0" eaLnBrk="1">
              <a:buFont typeface="Arial" panose="020B0604020202020204" pitchFamily="34" charset="0"/>
              <a:buChar char="•"/>
            </a:pPr>
            <a:r>
              <a:rPr lang="en-US" sz="2000" b="1" smtClean="0"/>
              <a:t>65 processes on 4 nodes.</a:t>
            </a:r>
          </a:p>
          <a:p>
            <a:pPr marL="457200" lvl="1" indent="0" eaLnBrk="1"/>
            <a:endParaRPr lang="en-US" smtClean="0"/>
          </a:p>
          <a:p>
            <a:pPr marL="0" indent="0" eaLnBrk="1"/>
            <a:endParaRPr lang="en-US" smtClean="0"/>
          </a:p>
        </p:txBody>
      </p:sp>
      <p:sp>
        <p:nvSpPr>
          <p:cNvPr id="43012" name="Content Placeholder 4"/>
          <p:cNvSpPr>
            <a:spLocks noGrp="1"/>
          </p:cNvSpPr>
          <p:nvPr>
            <p:ph sz="half" idx="2"/>
          </p:nvPr>
        </p:nvSpPr>
        <p:spPr/>
        <p:txBody>
          <a:bodyPr/>
          <a:lstStyle/>
          <a:p>
            <a:pPr marL="0" indent="0"/>
            <a:endParaRPr lang="en-US" smtClean="0"/>
          </a:p>
        </p:txBody>
      </p:sp>
      <p:pic>
        <p:nvPicPr>
          <p:cNvPr id="6" name="Picture 5"/>
          <p:cNvPicPr>
            <a:picLocks noChangeAspect="1"/>
          </p:cNvPicPr>
          <p:nvPr/>
        </p:nvPicPr>
        <p:blipFill>
          <a:blip r:embed="rId3"/>
          <a:stretch>
            <a:fillRect/>
          </a:stretch>
        </p:blipFill>
        <p:spPr>
          <a:xfrm>
            <a:off x="5939117" y="152400"/>
            <a:ext cx="2599765" cy="655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01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363" y="3336925"/>
            <a:ext cx="971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AutoShape 2" descr="Image result for clipart of diggers"/>
          <p:cNvSpPr>
            <a:spLocks noChangeAspect="1" noChangeArrowheads="1"/>
          </p:cNvSpPr>
          <p:nvPr/>
        </p:nvSpPr>
        <p:spPr bwMode="auto">
          <a:xfrm>
            <a:off x="-322263" y="-66675"/>
            <a:ext cx="971551"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16" name="AutoShape 4" descr="Image result for clipart of diggers"/>
          <p:cNvSpPr>
            <a:spLocks noChangeAspect="1" noChangeArrowheads="1"/>
          </p:cNvSpPr>
          <p:nvPr/>
        </p:nvSpPr>
        <p:spPr bwMode="auto">
          <a:xfrm>
            <a:off x="155575" y="-541338"/>
            <a:ext cx="971550" cy="113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3017"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3319463"/>
            <a:ext cx="971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2438" y="3317875"/>
            <a:ext cx="971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3317875"/>
            <a:ext cx="9715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66913" y="4572000"/>
            <a:ext cx="1762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a:r>
              <a:rPr lang="en-US" smtClean="0"/>
              <a:t>Tuning and Configuration</a:t>
            </a:r>
          </a:p>
        </p:txBody>
      </p:sp>
      <p:sp>
        <p:nvSpPr>
          <p:cNvPr id="45059" name="Content Placeholder 2"/>
          <p:cNvSpPr>
            <a:spLocks noGrp="1"/>
          </p:cNvSpPr>
          <p:nvPr>
            <p:ph sz="half" idx="1"/>
          </p:nvPr>
        </p:nvSpPr>
        <p:spPr>
          <a:xfrm>
            <a:off x="949325" y="1066800"/>
            <a:ext cx="6289675" cy="4113213"/>
          </a:xfrm>
        </p:spPr>
        <p:txBody>
          <a:bodyPr/>
          <a:lstStyle/>
          <a:p>
            <a:pPr marL="0" indent="0" eaLnBrk="1">
              <a:buFont typeface="Arial" panose="020B0604020202020204" pitchFamily="34" charset="0"/>
              <a:buChar char="•"/>
            </a:pPr>
            <a:r>
              <a:rPr lang="en-US" sz="2000" b="1" smtClean="0"/>
              <a:t>Topology</a:t>
            </a:r>
          </a:p>
          <a:p>
            <a:pPr marL="457200" lvl="1" indent="0" eaLnBrk="1">
              <a:buFont typeface="Arial" panose="020B0604020202020204" pitchFamily="34" charset="0"/>
              <a:buChar char="•"/>
            </a:pPr>
            <a:r>
              <a:rPr lang="en-US" sz="2000" b="1" smtClean="0"/>
              <a:t>SMP</a:t>
            </a:r>
          </a:p>
          <a:p>
            <a:pPr marL="914400" lvl="2" indent="0" eaLnBrk="1">
              <a:buFont typeface="Arial" panose="020B0604020202020204" pitchFamily="34" charset="0"/>
              <a:buChar char="•"/>
            </a:pPr>
            <a:r>
              <a:rPr lang="en-US" sz="2000" b="1" smtClean="0">
                <a:solidFill>
                  <a:schemeClr val="bg2"/>
                </a:solidFill>
              </a:rPr>
              <a:t>Limited resources</a:t>
            </a:r>
          </a:p>
          <a:p>
            <a:pPr marL="914400" lvl="2" indent="0" eaLnBrk="1">
              <a:buFont typeface="Arial" panose="020B0604020202020204" pitchFamily="34" charset="0"/>
              <a:buChar char="•"/>
            </a:pPr>
            <a:r>
              <a:rPr lang="en-US" sz="2000" b="1" smtClean="0">
                <a:solidFill>
                  <a:schemeClr val="bg2"/>
                </a:solidFill>
              </a:rPr>
              <a:t>Design/scheduling</a:t>
            </a:r>
          </a:p>
          <a:p>
            <a:pPr marL="1371600" lvl="3" indent="0" eaLnBrk="1">
              <a:buFont typeface="Arial" panose="020B0604020202020204" pitchFamily="34" charset="0"/>
              <a:buChar char="•"/>
            </a:pPr>
            <a:r>
              <a:rPr lang="en-US" sz="2000" b="1" smtClean="0">
                <a:solidFill>
                  <a:schemeClr val="bg2"/>
                </a:solidFill>
              </a:rPr>
              <a:t>Faster job runs</a:t>
            </a:r>
          </a:p>
          <a:p>
            <a:pPr marL="1371600" lvl="3" indent="0" eaLnBrk="1">
              <a:buFont typeface="Arial" panose="020B0604020202020204" pitchFamily="34" charset="0"/>
              <a:buChar char="•"/>
            </a:pPr>
            <a:r>
              <a:rPr lang="en-US" sz="2000" b="1" smtClean="0">
                <a:solidFill>
                  <a:schemeClr val="bg2"/>
                </a:solidFill>
              </a:rPr>
              <a:t>More jobs running simultaneously</a:t>
            </a:r>
          </a:p>
          <a:p>
            <a:pPr marL="914400" lvl="2" indent="0" eaLnBrk="1">
              <a:buFont typeface="Arial" panose="020B0604020202020204" pitchFamily="34" charset="0"/>
              <a:buChar char="•"/>
            </a:pPr>
            <a:r>
              <a:rPr lang="en-US" sz="2000" b="1" smtClean="0">
                <a:solidFill>
                  <a:schemeClr val="bg2"/>
                </a:solidFill>
              </a:rPr>
              <a:t>More processes = more resources = better performance (single job)</a:t>
            </a:r>
          </a:p>
          <a:p>
            <a:pPr marL="1371600" lvl="3" indent="0" eaLnBrk="1">
              <a:buFont typeface="Arial" panose="020B0604020202020204" pitchFamily="34" charset="0"/>
              <a:buChar char="•"/>
            </a:pPr>
            <a:r>
              <a:rPr lang="en-US" sz="2000" b="1" smtClean="0">
                <a:solidFill>
                  <a:schemeClr val="bg2"/>
                </a:solidFill>
              </a:rPr>
              <a:t>CPU</a:t>
            </a:r>
          </a:p>
          <a:p>
            <a:pPr marL="1371600" lvl="3" indent="0" eaLnBrk="1">
              <a:buFont typeface="Arial" panose="020B0604020202020204" pitchFamily="34" charset="0"/>
              <a:buChar char="•"/>
            </a:pPr>
            <a:r>
              <a:rPr lang="en-US" sz="2000" b="1" smtClean="0">
                <a:solidFill>
                  <a:schemeClr val="bg2"/>
                </a:solidFill>
              </a:rPr>
              <a:t>Memory</a:t>
            </a:r>
          </a:p>
          <a:p>
            <a:pPr marL="1371600" lvl="3" indent="0" eaLnBrk="1">
              <a:buFont typeface="Arial" panose="020B0604020202020204" pitchFamily="34" charset="0"/>
              <a:buChar char="•"/>
            </a:pPr>
            <a:r>
              <a:rPr lang="en-US" sz="2000" b="1" smtClean="0">
                <a:solidFill>
                  <a:schemeClr val="bg2"/>
                </a:solidFill>
              </a:rPr>
              <a:t>Network</a:t>
            </a:r>
          </a:p>
          <a:p>
            <a:pPr marL="457200" lvl="1" indent="0" eaLnBrk="1"/>
            <a:endParaRPr lang="en-US" sz="2000" b="1" smtClean="0"/>
          </a:p>
          <a:p>
            <a:pPr marL="0" indent="0" eaLnBrk="1"/>
            <a:endParaRPr lang="en-US" sz="2000" b="1" smtClean="0"/>
          </a:p>
          <a:p>
            <a:pPr marL="457200" lvl="1" indent="0" eaLnBrk="1"/>
            <a:endParaRPr lang="en-US" smtClean="0"/>
          </a:p>
          <a:p>
            <a:pPr marL="0" indent="0" eaLnBrk="1"/>
            <a:endParaRPr lang="en-US" smtClean="0"/>
          </a:p>
        </p:txBody>
      </p:sp>
      <p:sp>
        <p:nvSpPr>
          <p:cNvPr id="45060" name="Content Placeholder 1"/>
          <p:cNvSpPr>
            <a:spLocks noGrp="1"/>
          </p:cNvSpPr>
          <p:nvPr>
            <p:ph sz="half" idx="2"/>
          </p:nvPr>
        </p:nvSpPr>
        <p:spPr/>
        <p:txBody>
          <a:bodyPr/>
          <a:lstStyle/>
          <a:p>
            <a:pPr marL="0" indent="0"/>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a:r>
              <a:rPr lang="en-US" smtClean="0"/>
              <a:t>Tuning and Configuration</a:t>
            </a:r>
          </a:p>
        </p:txBody>
      </p:sp>
      <p:sp>
        <p:nvSpPr>
          <p:cNvPr id="47107" name="Content Placeholder 2"/>
          <p:cNvSpPr>
            <a:spLocks noGrp="1"/>
          </p:cNvSpPr>
          <p:nvPr>
            <p:ph sz="half" idx="1"/>
          </p:nvPr>
        </p:nvSpPr>
        <p:spPr>
          <a:xfrm>
            <a:off x="949325" y="1066800"/>
            <a:ext cx="6289675" cy="4113213"/>
          </a:xfrm>
        </p:spPr>
        <p:txBody>
          <a:bodyPr/>
          <a:lstStyle/>
          <a:p>
            <a:pPr marL="0" indent="0" eaLnBrk="1">
              <a:buFont typeface="Arial" panose="020B0604020202020204" pitchFamily="34" charset="0"/>
              <a:buChar char="•"/>
            </a:pPr>
            <a:r>
              <a:rPr lang="en-US" sz="2000" b="1" smtClean="0"/>
              <a:t>Topology</a:t>
            </a:r>
          </a:p>
          <a:p>
            <a:pPr marL="457200" lvl="1" indent="0" eaLnBrk="1">
              <a:buFont typeface="Arial" panose="020B0604020202020204" pitchFamily="34" charset="0"/>
              <a:buChar char="•"/>
            </a:pPr>
            <a:r>
              <a:rPr lang="en-US" sz="2000" b="1" smtClean="0"/>
              <a:t>SMP</a:t>
            </a:r>
          </a:p>
          <a:p>
            <a:pPr marL="457200" lvl="1" indent="0" eaLnBrk="1"/>
            <a:endParaRPr lang="en-US" sz="2000" b="1" smtClean="0"/>
          </a:p>
          <a:p>
            <a:pPr marL="0" indent="0" eaLnBrk="1"/>
            <a:endParaRPr lang="en-US" sz="2000" b="1" smtClean="0"/>
          </a:p>
          <a:p>
            <a:pPr marL="457200" lvl="1" indent="0" eaLnBrk="1"/>
            <a:endParaRPr lang="en-US" smtClean="0"/>
          </a:p>
          <a:p>
            <a:pPr marL="0" indent="0" eaLnBrk="1"/>
            <a:endParaRPr lang="en-US" smtClean="0"/>
          </a:p>
        </p:txBody>
      </p:sp>
      <p:sp>
        <p:nvSpPr>
          <p:cNvPr id="47108" name="Content Placeholder 1"/>
          <p:cNvSpPr>
            <a:spLocks noGrp="1"/>
          </p:cNvSpPr>
          <p:nvPr>
            <p:ph sz="half" idx="2"/>
          </p:nvPr>
        </p:nvSpPr>
        <p:spPr/>
        <p:txBody>
          <a:bodyPr/>
          <a:lstStyle/>
          <a:p>
            <a:pPr marL="0" indent="0"/>
            <a:endParaRPr lang="en-US" smtClean="0"/>
          </a:p>
        </p:txBody>
      </p:sp>
      <p:pic>
        <p:nvPicPr>
          <p:cNvPr id="471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613" y="2362200"/>
            <a:ext cx="44386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1363" y="2362200"/>
            <a:ext cx="445135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a:r>
              <a:rPr lang="en-US" smtClean="0"/>
              <a:t>Tuning and Configuration</a:t>
            </a:r>
          </a:p>
        </p:txBody>
      </p:sp>
      <p:sp>
        <p:nvSpPr>
          <p:cNvPr id="49155" name="Content Placeholder 2"/>
          <p:cNvSpPr>
            <a:spLocks noGrp="1"/>
          </p:cNvSpPr>
          <p:nvPr>
            <p:ph sz="half" idx="1"/>
          </p:nvPr>
        </p:nvSpPr>
        <p:spPr>
          <a:xfrm>
            <a:off x="949325" y="1066800"/>
            <a:ext cx="6289675" cy="4419600"/>
          </a:xfrm>
        </p:spPr>
        <p:txBody>
          <a:bodyPr/>
          <a:lstStyle/>
          <a:p>
            <a:pPr marL="0" indent="0" eaLnBrk="1">
              <a:buFont typeface="Arial" panose="020B0604020202020204" pitchFamily="34" charset="0"/>
              <a:buChar char="•"/>
            </a:pPr>
            <a:r>
              <a:rPr lang="en-US" sz="2000" b="1" smtClean="0"/>
              <a:t>Topology</a:t>
            </a:r>
          </a:p>
          <a:p>
            <a:pPr marL="457200" lvl="1" indent="0" eaLnBrk="1">
              <a:buFont typeface="Arial" panose="020B0604020202020204" pitchFamily="34" charset="0"/>
              <a:buChar char="•"/>
            </a:pPr>
            <a:r>
              <a:rPr lang="en-US" sz="2000" b="1" smtClean="0"/>
              <a:t>MPP</a:t>
            </a:r>
          </a:p>
          <a:p>
            <a:pPr marL="914400" lvl="2" indent="0" eaLnBrk="1">
              <a:buFont typeface="Arial" panose="020B0604020202020204" pitchFamily="34" charset="0"/>
              <a:buChar char="•"/>
            </a:pPr>
            <a:r>
              <a:rPr lang="en-US" sz="2000" b="1" smtClean="0">
                <a:solidFill>
                  <a:schemeClr val="bg2"/>
                </a:solidFill>
              </a:rPr>
              <a:t>Dynamic resources</a:t>
            </a:r>
          </a:p>
          <a:p>
            <a:pPr marL="914400" lvl="2" indent="0" eaLnBrk="1">
              <a:buFont typeface="Arial" panose="020B0604020202020204" pitchFamily="34" charset="0"/>
              <a:buChar char="•"/>
            </a:pPr>
            <a:r>
              <a:rPr lang="en-US" sz="2000" b="1" smtClean="0">
                <a:solidFill>
                  <a:schemeClr val="bg2"/>
                </a:solidFill>
              </a:rPr>
              <a:t>Design/scheduling</a:t>
            </a:r>
          </a:p>
          <a:p>
            <a:pPr marL="1371600" lvl="3" indent="0" eaLnBrk="1">
              <a:buFont typeface="Arial" panose="020B0604020202020204" pitchFamily="34" charset="0"/>
              <a:buChar char="•"/>
            </a:pPr>
            <a:r>
              <a:rPr lang="en-US" sz="2000" b="1" smtClean="0">
                <a:solidFill>
                  <a:schemeClr val="bg2"/>
                </a:solidFill>
              </a:rPr>
              <a:t>Faster job runs &amp;</a:t>
            </a:r>
          </a:p>
          <a:p>
            <a:pPr marL="1371600" lvl="3" indent="0" eaLnBrk="1">
              <a:buFont typeface="Arial" panose="020B0604020202020204" pitchFamily="34" charset="0"/>
              <a:buChar char="•"/>
            </a:pPr>
            <a:r>
              <a:rPr lang="en-US" sz="2000" b="1" smtClean="0">
                <a:solidFill>
                  <a:schemeClr val="bg2"/>
                </a:solidFill>
              </a:rPr>
              <a:t>More jobs running simultaneously</a:t>
            </a:r>
          </a:p>
          <a:p>
            <a:pPr marL="914400" lvl="2" indent="0" eaLnBrk="1">
              <a:buFont typeface="Arial" panose="020B0604020202020204" pitchFamily="34" charset="0"/>
              <a:buChar char="•"/>
            </a:pPr>
            <a:r>
              <a:rPr lang="en-US" sz="2000" b="1" smtClean="0">
                <a:solidFill>
                  <a:schemeClr val="bg2"/>
                </a:solidFill>
              </a:rPr>
              <a:t>More processes = more resources = better performance (multiple jobs)</a:t>
            </a:r>
          </a:p>
          <a:p>
            <a:pPr marL="1371600" lvl="3" indent="0" eaLnBrk="1">
              <a:buFont typeface="Arial" panose="020B0604020202020204" pitchFamily="34" charset="0"/>
              <a:buChar char="•"/>
            </a:pPr>
            <a:r>
              <a:rPr lang="en-US" sz="2000" b="1" smtClean="0">
                <a:solidFill>
                  <a:schemeClr val="bg2"/>
                </a:solidFill>
              </a:rPr>
              <a:t>CPU  (dynamic)</a:t>
            </a:r>
          </a:p>
          <a:p>
            <a:pPr marL="1371600" lvl="3" indent="0" eaLnBrk="1">
              <a:buFont typeface="Arial" panose="020B0604020202020204" pitchFamily="34" charset="0"/>
              <a:buChar char="•"/>
            </a:pPr>
            <a:r>
              <a:rPr lang="en-US" sz="2000" b="1" smtClean="0">
                <a:solidFill>
                  <a:schemeClr val="bg2"/>
                </a:solidFill>
              </a:rPr>
              <a:t>Memory (dynamic)</a:t>
            </a:r>
          </a:p>
          <a:p>
            <a:pPr marL="1371600" lvl="3" indent="0" eaLnBrk="1">
              <a:buFont typeface="Arial" panose="020B0604020202020204" pitchFamily="34" charset="0"/>
              <a:buChar char="•"/>
            </a:pPr>
            <a:r>
              <a:rPr lang="en-US" sz="2000" b="1" smtClean="0">
                <a:solidFill>
                  <a:schemeClr val="bg2"/>
                </a:solidFill>
              </a:rPr>
              <a:t>Network (problem?)</a:t>
            </a:r>
          </a:p>
          <a:p>
            <a:pPr marL="1828800" lvl="4" indent="0" eaLnBrk="1">
              <a:buFont typeface="Arial" panose="020B0604020202020204" pitchFamily="34" charset="0"/>
              <a:buChar char="•"/>
            </a:pPr>
            <a:r>
              <a:rPr lang="en-US" b="1" smtClean="0">
                <a:solidFill>
                  <a:schemeClr val="bg2"/>
                </a:solidFill>
              </a:rPr>
              <a:t>Repartitioning</a:t>
            </a:r>
          </a:p>
          <a:p>
            <a:pPr marL="457200" lvl="1" indent="0" eaLnBrk="1"/>
            <a:endParaRPr lang="en-US" sz="2000" b="1" smtClean="0"/>
          </a:p>
          <a:p>
            <a:pPr marL="0" indent="0" eaLnBrk="1"/>
            <a:endParaRPr lang="en-US" sz="2000" b="1" smtClean="0"/>
          </a:p>
          <a:p>
            <a:pPr marL="457200" lvl="1" indent="0" eaLnBrk="1"/>
            <a:endParaRPr lang="en-US" smtClean="0"/>
          </a:p>
          <a:p>
            <a:pPr marL="0" indent="0" eaLnBrk="1"/>
            <a:endParaRPr lang="en-US" smtClean="0"/>
          </a:p>
        </p:txBody>
      </p:sp>
      <p:sp>
        <p:nvSpPr>
          <p:cNvPr id="49156" name="Content Placeholder 1"/>
          <p:cNvSpPr>
            <a:spLocks noGrp="1"/>
          </p:cNvSpPr>
          <p:nvPr>
            <p:ph sz="half" idx="2"/>
          </p:nvPr>
        </p:nvSpPr>
        <p:spPr/>
        <p:txBody>
          <a:bodyPr/>
          <a:lstStyle/>
          <a:p>
            <a:pPr marL="0" indent="0"/>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a:r>
              <a:rPr lang="en-US" smtClean="0"/>
              <a:t>Tuning and Configuration</a:t>
            </a:r>
          </a:p>
        </p:txBody>
      </p:sp>
      <p:sp>
        <p:nvSpPr>
          <p:cNvPr id="51203" name="Content Placeholder 2"/>
          <p:cNvSpPr>
            <a:spLocks noGrp="1"/>
          </p:cNvSpPr>
          <p:nvPr>
            <p:ph sz="half" idx="1"/>
          </p:nvPr>
        </p:nvSpPr>
        <p:spPr>
          <a:xfrm>
            <a:off x="949325" y="1066800"/>
            <a:ext cx="6289675" cy="4419600"/>
          </a:xfrm>
        </p:spPr>
        <p:txBody>
          <a:bodyPr/>
          <a:lstStyle/>
          <a:p>
            <a:pPr marL="0" indent="0" eaLnBrk="1">
              <a:buFont typeface="Arial" panose="020B0604020202020204" pitchFamily="34" charset="0"/>
              <a:buChar char="•"/>
            </a:pPr>
            <a:r>
              <a:rPr lang="en-US" sz="2000" b="1" smtClean="0"/>
              <a:t>Topology</a:t>
            </a:r>
          </a:p>
          <a:p>
            <a:pPr marL="457200" lvl="1" indent="0" eaLnBrk="1">
              <a:buFont typeface="Arial" panose="020B0604020202020204" pitchFamily="34" charset="0"/>
              <a:buChar char="•"/>
            </a:pPr>
            <a:r>
              <a:rPr lang="en-US" sz="2000" b="1" smtClean="0"/>
              <a:t>MPP</a:t>
            </a:r>
          </a:p>
          <a:p>
            <a:pPr marL="457200" lvl="1" indent="0" eaLnBrk="1">
              <a:buFont typeface="Arial" panose="020B0604020202020204" pitchFamily="34" charset="0"/>
              <a:buChar char="•"/>
            </a:pPr>
            <a:r>
              <a:rPr lang="en-US" b="1" smtClean="0">
                <a:solidFill>
                  <a:schemeClr val="bg2"/>
                </a:solidFill>
              </a:rPr>
              <a:t>Network (problem?)</a:t>
            </a:r>
          </a:p>
          <a:p>
            <a:pPr marL="914400" lvl="2" indent="0" eaLnBrk="1">
              <a:buFont typeface="Arial" panose="020B0604020202020204" pitchFamily="34" charset="0"/>
              <a:buChar char="•"/>
            </a:pPr>
            <a:r>
              <a:rPr lang="en-US" b="1" smtClean="0">
                <a:solidFill>
                  <a:schemeClr val="bg2"/>
                </a:solidFill>
              </a:rPr>
              <a:t>Repartitioning increases network traffic between nodes</a:t>
            </a:r>
          </a:p>
          <a:p>
            <a:pPr marL="457200" lvl="1" indent="0" eaLnBrk="1"/>
            <a:endParaRPr lang="en-US" sz="2000" b="1" smtClean="0"/>
          </a:p>
          <a:p>
            <a:pPr marL="0" indent="0" eaLnBrk="1"/>
            <a:endParaRPr lang="en-US" sz="2000" b="1" smtClean="0"/>
          </a:p>
          <a:p>
            <a:pPr marL="457200" lvl="1" indent="0" eaLnBrk="1"/>
            <a:endParaRPr lang="en-US" smtClean="0"/>
          </a:p>
          <a:p>
            <a:pPr marL="0" indent="0" eaLnBrk="1"/>
            <a:endParaRPr lang="en-US" smtClean="0"/>
          </a:p>
        </p:txBody>
      </p:sp>
      <p:sp>
        <p:nvSpPr>
          <p:cNvPr id="51204" name="Content Placeholder 1"/>
          <p:cNvSpPr>
            <a:spLocks noGrp="1"/>
          </p:cNvSpPr>
          <p:nvPr>
            <p:ph sz="half" idx="2"/>
          </p:nvPr>
        </p:nvSpPr>
        <p:spPr/>
        <p:txBody>
          <a:bodyPr/>
          <a:lstStyle/>
          <a:p>
            <a:pPr marL="0" indent="0"/>
            <a:endParaRPr lang="en-US" smtClean="0"/>
          </a:p>
        </p:txBody>
      </p:sp>
      <p:pic>
        <p:nvPicPr>
          <p:cNvPr id="5120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971800"/>
            <a:ext cx="4762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a:r>
              <a:rPr lang="en-US" smtClean="0"/>
              <a:t>Tuning and Configuration</a:t>
            </a:r>
          </a:p>
        </p:txBody>
      </p:sp>
      <p:sp>
        <p:nvSpPr>
          <p:cNvPr id="53251" name="Content Placeholder 2"/>
          <p:cNvSpPr>
            <a:spLocks noGrp="1"/>
          </p:cNvSpPr>
          <p:nvPr>
            <p:ph sz="half" idx="1"/>
          </p:nvPr>
        </p:nvSpPr>
        <p:spPr>
          <a:xfrm>
            <a:off x="990600" y="1066800"/>
            <a:ext cx="6289675" cy="5334000"/>
          </a:xfrm>
        </p:spPr>
        <p:txBody>
          <a:bodyPr/>
          <a:lstStyle/>
          <a:p>
            <a:pPr marL="0" indent="0" eaLnBrk="1">
              <a:buFont typeface="Arial" panose="020B0604020202020204" pitchFamily="34" charset="0"/>
              <a:buChar char="•"/>
            </a:pPr>
            <a:r>
              <a:rPr lang="en-US" sz="2000" b="1" dirty="0" smtClean="0"/>
              <a:t>Tuning</a:t>
            </a:r>
          </a:p>
          <a:p>
            <a:pPr marL="457200" lvl="1" indent="0" eaLnBrk="1">
              <a:buFont typeface="Arial" panose="020B0604020202020204" pitchFamily="34" charset="0"/>
              <a:buChar char="•"/>
            </a:pPr>
            <a:r>
              <a:rPr lang="en-US" sz="1400" b="1" dirty="0" smtClean="0"/>
              <a:t>$APT_LUTCREATE_NO_MMAP</a:t>
            </a:r>
          </a:p>
          <a:p>
            <a:pPr marL="457200" lvl="1" indent="0" eaLnBrk="1"/>
            <a:r>
              <a:rPr lang="en-US" sz="1400" b="1" dirty="0" smtClean="0"/>
              <a:t>Setting this environment variable will force lookup tables to be created using </a:t>
            </a:r>
            <a:r>
              <a:rPr lang="en-US" sz="1400" b="1" dirty="0" err="1" smtClean="0"/>
              <a:t>malloced</a:t>
            </a:r>
            <a:r>
              <a:rPr lang="en-US" sz="1400" b="1" dirty="0" smtClean="0"/>
              <a:t> memory.  By default lookup table creation is done using memory mapped files.  There may be situations depending on the OS configuration or file system where writing to memory mapped files causes poor performance.  In these situations this variable can be set so that </a:t>
            </a:r>
            <a:r>
              <a:rPr lang="en-US" sz="1400" b="1" dirty="0" err="1" smtClean="0"/>
              <a:t>malloced</a:t>
            </a:r>
            <a:r>
              <a:rPr lang="en-US" sz="1400" b="1" dirty="0" smtClean="0"/>
              <a:t> memory is used, which should boost performance.</a:t>
            </a:r>
            <a:endParaRPr lang="en-US" sz="1400" b="1" dirty="0" smtClean="0">
              <a:solidFill>
                <a:schemeClr val="bg2"/>
              </a:solidFill>
            </a:endParaRPr>
          </a:p>
          <a:p>
            <a:pPr marL="457200" lvl="1" indent="0" eaLnBrk="1">
              <a:buFont typeface="Arial" panose="020B0604020202020204" pitchFamily="34" charset="0"/>
              <a:buChar char="•"/>
            </a:pPr>
            <a:r>
              <a:rPr lang="en-US" sz="1400" b="1" dirty="0" smtClean="0"/>
              <a:t>$APT_LUTCREATE_FIXEDBLOCK</a:t>
            </a:r>
          </a:p>
          <a:p>
            <a:pPr marL="457200" lvl="1" indent="0" eaLnBrk="1"/>
            <a:r>
              <a:rPr lang="en-US" sz="1400" b="1" dirty="0" smtClean="0"/>
              <a:t>When defined sets the size in MB of the memory block that is used to buffer records being read by the lookup create operator.  When this isn't set the default value is 1MB.  Setting this environment variable to 0 will disable block buffering of input records causing each individual record to be written to disk upon being read.</a:t>
            </a:r>
          </a:p>
          <a:p>
            <a:pPr marL="457200" lvl="1" indent="0" eaLnBrk="1">
              <a:buFont typeface="Arial" panose="020B0604020202020204" pitchFamily="34" charset="0"/>
              <a:buChar char="•"/>
            </a:pPr>
            <a:r>
              <a:rPr lang="en-US" sz="1400" b="1" dirty="0"/>
              <a:t>$APT_NO_SORT_INSERTION</a:t>
            </a:r>
          </a:p>
          <a:p>
            <a:pPr marL="457200" lvl="1" indent="0" eaLnBrk="1"/>
            <a:r>
              <a:rPr lang="en-US" sz="1400" b="1" dirty="0"/>
              <a:t>When defined, turns off automatic insertion of sorting based on operator requirements.</a:t>
            </a:r>
          </a:p>
          <a:p>
            <a:pPr marL="457200" lvl="1" indent="0" eaLnBrk="1">
              <a:buFont typeface="Arial" panose="020B0604020202020204" pitchFamily="34" charset="0"/>
              <a:buChar char="•"/>
            </a:pPr>
            <a:r>
              <a:rPr lang="en-US" sz="1400" b="1" dirty="0"/>
              <a:t>$APT_NO_PART_INSERTION</a:t>
            </a:r>
          </a:p>
          <a:p>
            <a:pPr marL="457200" lvl="1" indent="0" eaLnBrk="1"/>
            <a:r>
              <a:rPr lang="en-US" sz="1400" b="1" dirty="0"/>
              <a:t>When defined, turns off automatic insertion of </a:t>
            </a:r>
            <a:r>
              <a:rPr lang="en-US" sz="1400" b="1" dirty="0" err="1"/>
              <a:t>partitioners</a:t>
            </a:r>
            <a:r>
              <a:rPr lang="en-US" sz="1400" b="1" dirty="0"/>
              <a:t> based on operator requirements.</a:t>
            </a:r>
          </a:p>
          <a:p>
            <a:pPr marL="457200" lvl="1" indent="0" eaLnBrk="1"/>
            <a:endParaRPr lang="en-US" sz="1400" b="1" dirty="0" smtClean="0"/>
          </a:p>
          <a:p>
            <a:pPr marL="0" indent="0" eaLnBrk="1"/>
            <a:endParaRPr lang="en-US" sz="2000" b="1" dirty="0" smtClean="0"/>
          </a:p>
          <a:p>
            <a:pPr marL="457200" lvl="1" indent="0" eaLnBrk="1"/>
            <a:endParaRPr lang="en-US" dirty="0" smtClean="0"/>
          </a:p>
          <a:p>
            <a:pPr marL="0" indent="0" eaLnBrk="1"/>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Range Lookup &amp; APT_NO_SORT_INSERTION</a:t>
            </a:r>
          </a:p>
        </p:txBody>
      </p:sp>
      <p:sp>
        <p:nvSpPr>
          <p:cNvPr id="55299" name="Content Placeholder 2"/>
          <p:cNvSpPr>
            <a:spLocks noGrp="1"/>
          </p:cNvSpPr>
          <p:nvPr>
            <p:ph sz="half" idx="1"/>
          </p:nvPr>
        </p:nvSpPr>
        <p:spPr>
          <a:xfrm>
            <a:off x="457200" y="1219200"/>
            <a:ext cx="7848600" cy="4113213"/>
          </a:xfrm>
        </p:spPr>
        <p:txBody>
          <a:bodyPr/>
          <a:lstStyle/>
          <a:p>
            <a:pPr marL="0" indent="0">
              <a:buFont typeface="Arial" panose="020B0604020202020204" pitchFamily="34" charset="0"/>
              <a:buChar char="•"/>
            </a:pPr>
            <a:r>
              <a:rPr lang="en-US" smtClean="0"/>
              <a:t>Default behavior</a:t>
            </a:r>
          </a:p>
          <a:p>
            <a:pPr marL="457200" lvl="1" indent="0">
              <a:buFont typeface="Arial" panose="020B0604020202020204" pitchFamily="34" charset="0"/>
              <a:buChar char="•"/>
            </a:pPr>
            <a:r>
              <a:rPr lang="en-US" smtClean="0"/>
              <a:t>Special handling of data – requires sort</a:t>
            </a:r>
          </a:p>
          <a:p>
            <a:pPr marL="457200" lvl="1" indent="0">
              <a:buFont typeface="Arial" panose="020B0604020202020204" pitchFamily="34" charset="0"/>
              <a:buChar char="•"/>
            </a:pPr>
            <a:r>
              <a:rPr lang="en-US" smtClean="0"/>
              <a:t>Behind the scenes</a:t>
            </a:r>
          </a:p>
          <a:p>
            <a:pPr marL="457200" lvl="1" indent="0">
              <a:buFont typeface="Arial" panose="020B0604020202020204" pitchFamily="34" charset="0"/>
              <a:buChar char="•"/>
            </a:pPr>
            <a:r>
              <a:rPr lang="en-US" smtClean="0"/>
              <a:t>op2[1p] {(parallel </a:t>
            </a:r>
            <a:r>
              <a:rPr lang="en-US" b="1" smtClean="0"/>
              <a:t>inserted</a:t>
            </a:r>
            <a:r>
              <a:rPr lang="en-US" smtClean="0"/>
              <a:t> tsort operator {key={value=Invoice_ID, subArgs={asc}}, key={value=invoice_date, subArgs={asc}}}(0) in Lookup_6)</a:t>
            </a:r>
          </a:p>
          <a:p>
            <a:pPr marL="457200" lvl="1" indent="0">
              <a:buFont typeface="Arial" panose="020B0604020202020204" pitchFamily="34" charset="0"/>
              <a:buChar char="•"/>
            </a:pPr>
            <a:endParaRPr lang="en-US" smtClean="0"/>
          </a:p>
        </p:txBody>
      </p:sp>
      <p:pic>
        <p:nvPicPr>
          <p:cNvPr id="5530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05200"/>
            <a:ext cx="5414963"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Range Lookup &amp; APT_NO_SORT_INSERTION</a:t>
            </a:r>
          </a:p>
        </p:txBody>
      </p:sp>
      <p:sp>
        <p:nvSpPr>
          <p:cNvPr id="57347" name="Content Placeholder 2"/>
          <p:cNvSpPr>
            <a:spLocks noGrp="1"/>
          </p:cNvSpPr>
          <p:nvPr>
            <p:ph sz="half" idx="1"/>
          </p:nvPr>
        </p:nvSpPr>
        <p:spPr>
          <a:xfrm>
            <a:off x="457200" y="1219200"/>
            <a:ext cx="7848600" cy="4113213"/>
          </a:xfrm>
        </p:spPr>
        <p:txBody>
          <a:bodyPr/>
          <a:lstStyle/>
          <a:p>
            <a:pPr marL="0" indent="0">
              <a:buFont typeface="Arial" panose="020B0604020202020204" pitchFamily="34" charset="0"/>
              <a:buChar char="•"/>
            </a:pPr>
            <a:r>
              <a:rPr lang="en-US" smtClean="0"/>
              <a:t>Non- Default behavior (with APT_NO_SORT_INSERTION = true)</a:t>
            </a:r>
          </a:p>
          <a:p>
            <a:pPr marL="457200" lvl="1" indent="0">
              <a:buFont typeface="Arial" panose="020B0604020202020204" pitchFamily="34" charset="0"/>
              <a:buChar char="•"/>
            </a:pPr>
            <a:r>
              <a:rPr lang="en-US" smtClean="0"/>
              <a:t>Insert manual sort </a:t>
            </a:r>
          </a:p>
          <a:p>
            <a:pPr marL="914400" lvl="2" indent="0">
              <a:buFont typeface="Arial" panose="020B0604020202020204" pitchFamily="34" charset="0"/>
              <a:buChar char="•"/>
            </a:pPr>
            <a:r>
              <a:rPr lang="en-US" smtClean="0">
                <a:solidFill>
                  <a:schemeClr val="bg2"/>
                </a:solidFill>
              </a:rPr>
              <a:t>Equity keys first</a:t>
            </a:r>
          </a:p>
          <a:p>
            <a:pPr marL="914400" lvl="2" indent="0">
              <a:buFont typeface="Arial" panose="020B0604020202020204" pitchFamily="34" charset="0"/>
              <a:buChar char="•"/>
            </a:pPr>
            <a:r>
              <a:rPr lang="en-US" smtClean="0">
                <a:solidFill>
                  <a:schemeClr val="bg2"/>
                </a:solidFill>
              </a:rPr>
              <a:t>Range key ascending</a:t>
            </a:r>
            <a:endParaRPr lang="en-US" smtClean="0"/>
          </a:p>
        </p:txBody>
      </p:sp>
      <p:pic>
        <p:nvPicPr>
          <p:cNvPr id="5734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70200"/>
            <a:ext cx="60293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Oval 5"/>
          <p:cNvSpPr>
            <a:spLocks noChangeArrowheads="1"/>
          </p:cNvSpPr>
          <p:nvPr/>
        </p:nvSpPr>
        <p:spPr bwMode="auto">
          <a:xfrm>
            <a:off x="4953000" y="2895600"/>
            <a:ext cx="685800" cy="685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p>
        </p:txBody>
      </p:sp>
      <p:pic>
        <p:nvPicPr>
          <p:cNvPr id="5735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524000"/>
            <a:ext cx="2333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Range Lookup &amp; APT_NO_SORT_INSERTION</a:t>
            </a:r>
          </a:p>
        </p:txBody>
      </p:sp>
      <p:sp>
        <p:nvSpPr>
          <p:cNvPr id="59395" name="Content Placeholder 2"/>
          <p:cNvSpPr>
            <a:spLocks noGrp="1"/>
          </p:cNvSpPr>
          <p:nvPr>
            <p:ph sz="half" idx="1"/>
          </p:nvPr>
        </p:nvSpPr>
        <p:spPr>
          <a:xfrm>
            <a:off x="457200" y="1219200"/>
            <a:ext cx="7848600" cy="4113213"/>
          </a:xfrm>
        </p:spPr>
        <p:txBody>
          <a:bodyPr/>
          <a:lstStyle/>
          <a:p>
            <a:pPr marL="0" indent="0">
              <a:buFont typeface="Arial" panose="020B0604020202020204" pitchFamily="34" charset="0"/>
              <a:buChar char="•"/>
            </a:pPr>
            <a:r>
              <a:rPr lang="en-US" smtClean="0"/>
              <a:t>Non- Default behavior (with APT_NO_SORT_INSERTION)</a:t>
            </a:r>
          </a:p>
          <a:p>
            <a:pPr marL="457200" lvl="1" indent="0">
              <a:buFont typeface="Arial" panose="020B0604020202020204" pitchFamily="34" charset="0"/>
              <a:buChar char="•"/>
            </a:pPr>
            <a:r>
              <a:rPr lang="en-US" smtClean="0"/>
              <a:t>Partition the data for the sort</a:t>
            </a:r>
          </a:p>
        </p:txBody>
      </p:sp>
      <p:pic>
        <p:nvPicPr>
          <p:cNvPr id="5939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70200"/>
            <a:ext cx="60293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Oval 5"/>
          <p:cNvSpPr>
            <a:spLocks noChangeArrowheads="1"/>
          </p:cNvSpPr>
          <p:nvPr/>
        </p:nvSpPr>
        <p:spPr bwMode="auto">
          <a:xfrm>
            <a:off x="4495800" y="2870200"/>
            <a:ext cx="685800" cy="685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p>
        </p:txBody>
      </p:sp>
      <p:pic>
        <p:nvPicPr>
          <p:cNvPr id="5939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524000"/>
            <a:ext cx="2333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Range Lookup &amp; APT_NO_SORT_INSERTION</a:t>
            </a:r>
          </a:p>
        </p:txBody>
      </p:sp>
      <p:sp>
        <p:nvSpPr>
          <p:cNvPr id="61443" name="Content Placeholder 2"/>
          <p:cNvSpPr>
            <a:spLocks noGrp="1"/>
          </p:cNvSpPr>
          <p:nvPr>
            <p:ph sz="half" idx="1"/>
          </p:nvPr>
        </p:nvSpPr>
        <p:spPr>
          <a:xfrm>
            <a:off x="457200" y="1219200"/>
            <a:ext cx="7848600" cy="4113213"/>
          </a:xfrm>
        </p:spPr>
        <p:txBody>
          <a:bodyPr/>
          <a:lstStyle/>
          <a:p>
            <a:pPr marL="0" indent="0">
              <a:buFont typeface="Arial" panose="020B0604020202020204" pitchFamily="34" charset="0"/>
              <a:buChar char="•"/>
            </a:pPr>
            <a:r>
              <a:rPr lang="en-US" smtClean="0"/>
              <a:t>Non- Default behavior (with APT_NO_SORT_INSERTION)</a:t>
            </a:r>
          </a:p>
          <a:p>
            <a:pPr marL="457200" lvl="1" indent="0">
              <a:buFont typeface="Arial" panose="020B0604020202020204" pitchFamily="34" charset="0"/>
              <a:buChar char="•"/>
            </a:pPr>
            <a:r>
              <a:rPr lang="en-US" smtClean="0"/>
              <a:t>Keep same partitioning</a:t>
            </a:r>
          </a:p>
          <a:p>
            <a:pPr marL="914400" lvl="2" indent="0">
              <a:buFont typeface="Arial" panose="020B0604020202020204" pitchFamily="34" charset="0"/>
              <a:buChar char="•"/>
            </a:pPr>
            <a:r>
              <a:rPr lang="en-US" smtClean="0">
                <a:solidFill>
                  <a:schemeClr val="bg2"/>
                </a:solidFill>
              </a:rPr>
              <a:t>Prevents distroying sort order</a:t>
            </a:r>
          </a:p>
        </p:txBody>
      </p:sp>
      <p:pic>
        <p:nvPicPr>
          <p:cNvPr id="614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70200"/>
            <a:ext cx="60293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Oval 5"/>
          <p:cNvSpPr>
            <a:spLocks noChangeArrowheads="1"/>
          </p:cNvSpPr>
          <p:nvPr/>
        </p:nvSpPr>
        <p:spPr bwMode="auto">
          <a:xfrm>
            <a:off x="4953000" y="4038600"/>
            <a:ext cx="685800" cy="685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p>
        </p:txBody>
      </p:sp>
      <p:pic>
        <p:nvPicPr>
          <p:cNvPr id="6144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524000"/>
            <a:ext cx="2333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a:r>
              <a:rPr lang="en-US" smtClean="0"/>
              <a:t>Lookup Types</a:t>
            </a:r>
          </a:p>
        </p:txBody>
      </p:sp>
      <p:sp>
        <p:nvSpPr>
          <p:cNvPr id="8195" name="Content Placeholder 2"/>
          <p:cNvSpPr>
            <a:spLocks noGrp="1"/>
          </p:cNvSpPr>
          <p:nvPr>
            <p:ph sz="half" idx="1"/>
          </p:nvPr>
        </p:nvSpPr>
        <p:spPr>
          <a:xfrm>
            <a:off x="949325" y="1066800"/>
            <a:ext cx="5222875" cy="4113213"/>
          </a:xfrm>
        </p:spPr>
        <p:txBody>
          <a:bodyPr/>
          <a:lstStyle/>
          <a:p>
            <a:pPr marL="0" indent="0" eaLnBrk="1"/>
            <a:r>
              <a:rPr lang="en-US" sz="2000" b="1" smtClean="0"/>
              <a:t>Typical Lookup</a:t>
            </a:r>
          </a:p>
          <a:p>
            <a:pPr marL="0" indent="0" eaLnBrk="1">
              <a:buFont typeface="Arial" panose="020B0604020202020204" pitchFamily="34" charset="0"/>
              <a:buChar char="•"/>
            </a:pPr>
            <a:r>
              <a:rPr lang="en-US" smtClean="0"/>
              <a:t>Benefits</a:t>
            </a:r>
          </a:p>
          <a:p>
            <a:pPr marL="400050" lvl="1" indent="0" eaLnBrk="1">
              <a:buFont typeface="Arial" panose="020B0604020202020204" pitchFamily="34" charset="0"/>
              <a:buChar char="•"/>
            </a:pPr>
            <a:r>
              <a:rPr lang="en-US" smtClean="0"/>
              <a:t>No sort required</a:t>
            </a:r>
          </a:p>
          <a:p>
            <a:pPr marL="400050" lvl="1" indent="0" eaLnBrk="1">
              <a:buFont typeface="Arial" panose="020B0604020202020204" pitchFamily="34" charset="0"/>
              <a:buChar char="•"/>
            </a:pPr>
            <a:r>
              <a:rPr lang="en-US" smtClean="0"/>
              <a:t>No partitioning required.</a:t>
            </a:r>
          </a:p>
        </p:txBody>
      </p:sp>
      <p:pic>
        <p:nvPicPr>
          <p:cNvPr id="819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49325" y="3276600"/>
            <a:ext cx="7443788" cy="3195638"/>
          </a:xfrm>
        </p:spPr>
      </p:pic>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3522663"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64088" y="1227138"/>
            <a:ext cx="38639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Range Lookup &amp; APT_NO_SORT_INSERTION</a:t>
            </a:r>
          </a:p>
        </p:txBody>
      </p:sp>
      <p:sp>
        <p:nvSpPr>
          <p:cNvPr id="63491" name="Content Placeholder 2"/>
          <p:cNvSpPr>
            <a:spLocks noGrp="1"/>
          </p:cNvSpPr>
          <p:nvPr>
            <p:ph sz="half" idx="1"/>
          </p:nvPr>
        </p:nvSpPr>
        <p:spPr>
          <a:xfrm>
            <a:off x="457200" y="1219200"/>
            <a:ext cx="7848600" cy="4113213"/>
          </a:xfrm>
        </p:spPr>
        <p:txBody>
          <a:bodyPr/>
          <a:lstStyle/>
          <a:p>
            <a:pPr marL="0" indent="0">
              <a:buFont typeface="Arial" panose="020B0604020202020204" pitchFamily="34" charset="0"/>
              <a:buChar char="•"/>
            </a:pPr>
            <a:r>
              <a:rPr lang="en-US" smtClean="0"/>
              <a:t>Non- Default behavior (with APT_NO_SORT_INSERTION)</a:t>
            </a:r>
          </a:p>
          <a:p>
            <a:pPr marL="457200" lvl="1" indent="0">
              <a:buFont typeface="Arial" panose="020B0604020202020204" pitchFamily="34" charset="0"/>
              <a:buChar char="•"/>
            </a:pPr>
            <a:r>
              <a:rPr lang="en-US" smtClean="0"/>
              <a:t>Match partitioning on source link</a:t>
            </a:r>
          </a:p>
        </p:txBody>
      </p:sp>
      <p:pic>
        <p:nvPicPr>
          <p:cNvPr id="634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70200"/>
            <a:ext cx="6029325"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Oval 5"/>
          <p:cNvSpPr>
            <a:spLocks noChangeArrowheads="1"/>
          </p:cNvSpPr>
          <p:nvPr/>
        </p:nvSpPr>
        <p:spPr bwMode="auto">
          <a:xfrm>
            <a:off x="4495800" y="4572000"/>
            <a:ext cx="571500" cy="6858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eaLnBrk="1">
              <a:lnSpc>
                <a:spcPct val="93000"/>
              </a:lnSpc>
              <a:buClr>
                <a:srgbClr val="000000"/>
              </a:buClr>
              <a:buSzPct val="100000"/>
              <a:buFont typeface="Times New Roman" panose="02020603050405020304" pitchFamily="18" charset="0"/>
              <a:buNone/>
            </a:pPr>
            <a:endParaRPr lang="en-US"/>
          </a:p>
        </p:txBody>
      </p:sp>
      <p:pic>
        <p:nvPicPr>
          <p:cNvPr id="6349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1238" y="1524000"/>
            <a:ext cx="23336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81513" y="2925763"/>
            <a:ext cx="579437"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a:r>
              <a:rPr lang="en-US" smtClean="0"/>
              <a:t>Case Study</a:t>
            </a:r>
          </a:p>
        </p:txBody>
      </p:sp>
      <p:sp>
        <p:nvSpPr>
          <p:cNvPr id="65539" name="Content Placeholder 2"/>
          <p:cNvSpPr>
            <a:spLocks noGrp="1"/>
          </p:cNvSpPr>
          <p:nvPr>
            <p:ph sz="half" idx="1"/>
          </p:nvPr>
        </p:nvSpPr>
        <p:spPr>
          <a:xfrm>
            <a:off x="831057" y="882650"/>
            <a:ext cx="6289675" cy="4419600"/>
          </a:xfrm>
        </p:spPr>
        <p:txBody>
          <a:bodyPr/>
          <a:lstStyle/>
          <a:p>
            <a:pPr marL="0" indent="0" eaLnBrk="1">
              <a:buFont typeface="Arial" panose="020B0604020202020204" pitchFamily="34" charset="0"/>
              <a:buChar char="•"/>
            </a:pPr>
            <a:r>
              <a:rPr lang="en-US" sz="2000" b="1" dirty="0" smtClean="0"/>
              <a:t>Linux VM</a:t>
            </a:r>
          </a:p>
          <a:p>
            <a:pPr marL="457200" lvl="1" indent="0" eaLnBrk="1">
              <a:buFont typeface="Arial" panose="020B0604020202020204" pitchFamily="34" charset="0"/>
              <a:buChar char="•"/>
            </a:pPr>
            <a:r>
              <a:rPr lang="en-US" sz="2000" b="1" dirty="0" smtClean="0"/>
              <a:t>1 CPU</a:t>
            </a:r>
          </a:p>
          <a:p>
            <a:pPr marL="457200" lvl="1" indent="0" eaLnBrk="1">
              <a:buFont typeface="Arial" panose="020B0604020202020204" pitchFamily="34" charset="0"/>
              <a:buChar char="•"/>
            </a:pPr>
            <a:r>
              <a:rPr lang="en-US" sz="2000" b="1" dirty="0" smtClean="0"/>
              <a:t>4GB Memory</a:t>
            </a:r>
          </a:p>
          <a:p>
            <a:pPr marL="457200" lvl="1" indent="0" eaLnBrk="1">
              <a:buFont typeface="Arial" panose="020B0604020202020204" pitchFamily="34" charset="0"/>
              <a:buChar char="•"/>
            </a:pPr>
            <a:r>
              <a:rPr lang="en-US" sz="2000" b="1" dirty="0" smtClean="0"/>
              <a:t>1GB NIC</a:t>
            </a:r>
          </a:p>
          <a:p>
            <a:pPr marL="0" indent="0" eaLnBrk="1">
              <a:buFont typeface="Arial" panose="020B0604020202020204" pitchFamily="34" charset="0"/>
              <a:buChar char="•"/>
            </a:pPr>
            <a:r>
              <a:rPr lang="en-US" sz="2000" b="1" dirty="0" smtClean="0"/>
              <a:t>Sales Scenario</a:t>
            </a:r>
          </a:p>
          <a:p>
            <a:pPr marL="457200" lvl="1" indent="0" eaLnBrk="1">
              <a:buFont typeface="Arial" panose="020B0604020202020204" pitchFamily="34" charset="0"/>
              <a:buChar char="•"/>
            </a:pPr>
            <a:r>
              <a:rPr lang="en-US" sz="2000" b="1" dirty="0" smtClean="0"/>
              <a:t>Customers</a:t>
            </a:r>
          </a:p>
          <a:p>
            <a:pPr marL="457200" lvl="1" indent="0" eaLnBrk="1">
              <a:buFont typeface="Arial" panose="020B0604020202020204" pitchFamily="34" charset="0"/>
              <a:buChar char="•"/>
            </a:pPr>
            <a:r>
              <a:rPr lang="en-US" sz="2000" b="1" dirty="0" smtClean="0"/>
              <a:t>Products</a:t>
            </a:r>
          </a:p>
          <a:p>
            <a:pPr marL="457200" lvl="1" indent="0" eaLnBrk="1">
              <a:buFont typeface="Arial" panose="020B0604020202020204" pitchFamily="34" charset="0"/>
              <a:buChar char="•"/>
            </a:pPr>
            <a:r>
              <a:rPr lang="en-US" sz="2000" b="1" dirty="0" smtClean="0"/>
              <a:t>Invoices</a:t>
            </a:r>
          </a:p>
          <a:p>
            <a:pPr marL="457200" lvl="1" indent="0" eaLnBrk="1">
              <a:buFont typeface="Arial" panose="020B0604020202020204" pitchFamily="34" charset="0"/>
              <a:buChar char="•"/>
            </a:pPr>
            <a:r>
              <a:rPr lang="en-US" sz="2000" b="1" dirty="0" smtClean="0"/>
              <a:t>Sales Records</a:t>
            </a:r>
          </a:p>
          <a:p>
            <a:pPr marL="0" indent="0" eaLnBrk="1">
              <a:buFont typeface="Arial" panose="020B0604020202020204" pitchFamily="34" charset="0"/>
              <a:buChar char="•"/>
            </a:pPr>
            <a:r>
              <a:rPr lang="en-US" sz="2000" b="1" dirty="0" err="1" smtClean="0"/>
              <a:t>Seqential</a:t>
            </a:r>
            <a:r>
              <a:rPr lang="en-US" sz="2000" b="1" dirty="0" smtClean="0"/>
              <a:t> files</a:t>
            </a:r>
          </a:p>
          <a:p>
            <a:pPr marL="0" indent="0" eaLnBrk="1">
              <a:buFont typeface="Arial" panose="020B0604020202020204" pitchFamily="34" charset="0"/>
              <a:buChar char="•"/>
            </a:pPr>
            <a:r>
              <a:rPr lang="en-US" sz="2000" b="1" dirty="0" err="1" smtClean="0"/>
              <a:t>DataSets</a:t>
            </a:r>
            <a:endParaRPr lang="en-US" sz="2000" b="1" dirty="0" smtClean="0"/>
          </a:p>
          <a:p>
            <a:pPr marL="0" indent="0" eaLnBrk="1">
              <a:buFont typeface="Arial" panose="020B0604020202020204" pitchFamily="34" charset="0"/>
              <a:buChar char="•"/>
            </a:pPr>
            <a:r>
              <a:rPr lang="en-US" sz="2000" b="1" dirty="0" smtClean="0"/>
              <a:t>Lookup </a:t>
            </a:r>
            <a:r>
              <a:rPr lang="en-US" sz="2000" b="1" dirty="0" err="1" smtClean="0"/>
              <a:t>FileSet</a:t>
            </a:r>
            <a:endParaRPr lang="en-US" sz="2000" b="1" dirty="0" smtClean="0"/>
          </a:p>
          <a:p>
            <a:pPr marL="0" indent="0" eaLnBrk="1"/>
            <a:endParaRPr lang="en-US" sz="2000" b="1" dirty="0" smtClean="0"/>
          </a:p>
          <a:p>
            <a:pPr marL="457200" lvl="1" indent="0" eaLnBrk="1"/>
            <a:endParaRPr lang="en-US" dirty="0" smtClean="0"/>
          </a:p>
          <a:p>
            <a:pPr marL="0" indent="0" eaLnBrk="1"/>
            <a:endParaRPr lang="en-US" dirty="0" smtClean="0"/>
          </a:p>
        </p:txBody>
      </p:sp>
      <p:sp>
        <p:nvSpPr>
          <p:cNvPr id="65540"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655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488950"/>
            <a:ext cx="381793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522663"/>
            <a:ext cx="38576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6413" y="5867400"/>
            <a:ext cx="4200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jobs</a:t>
            </a:r>
            <a:endParaRPr lang="en-US" sz="2000" b="1" dirty="0"/>
          </a:p>
          <a:p>
            <a:pPr marL="457200" indent="-457200" eaLnBrk="1">
              <a:buFont typeface="+mj-lt"/>
              <a:buAutoNum type="arabicPeriod"/>
              <a:defRPr/>
            </a:pPr>
            <a:r>
              <a:rPr lang="en-US" sz="2000" b="1" dirty="0" smtClean="0"/>
              <a:t>Typical Lookup</a:t>
            </a:r>
          </a:p>
          <a:p>
            <a:pPr marL="457200" indent="-457200" eaLnBrk="1">
              <a:buFont typeface="+mj-lt"/>
              <a:buAutoNum type="arabicPeriod"/>
              <a:defRPr/>
            </a:pPr>
            <a:r>
              <a:rPr lang="en-US" sz="2000" b="1" dirty="0" smtClean="0"/>
              <a:t>Lookup using hash</a:t>
            </a:r>
          </a:p>
          <a:p>
            <a:pPr marL="457200" indent="-457200" eaLnBrk="1">
              <a:buFont typeface="+mj-lt"/>
              <a:buAutoNum type="arabicPeriod"/>
              <a:defRPr/>
            </a:pPr>
            <a:r>
              <a:rPr lang="en-US" sz="2000" b="1" dirty="0" smtClean="0"/>
              <a:t>Lookup using </a:t>
            </a:r>
            <a:r>
              <a:rPr lang="en-US" sz="2000" b="1" dirty="0" err="1" smtClean="0"/>
              <a:t>DataSet</a:t>
            </a:r>
            <a:r>
              <a:rPr lang="en-US" sz="2000" b="1" dirty="0" smtClean="0"/>
              <a:t> with auto partitioning</a:t>
            </a:r>
          </a:p>
          <a:p>
            <a:pPr marL="457200" indent="-457200" eaLnBrk="1">
              <a:buFont typeface="+mj-lt"/>
              <a:buAutoNum type="arabicPeriod"/>
              <a:defRPr/>
            </a:pPr>
            <a:r>
              <a:rPr lang="en-US" sz="2000" b="1" dirty="0" smtClean="0"/>
              <a:t>Lookup using </a:t>
            </a:r>
            <a:r>
              <a:rPr lang="en-US" sz="2000" b="1" dirty="0" err="1" smtClean="0"/>
              <a:t>DataSet</a:t>
            </a:r>
            <a:r>
              <a:rPr lang="en-US" sz="2000" b="1" dirty="0" smtClean="0"/>
              <a:t> with hash</a:t>
            </a:r>
          </a:p>
          <a:p>
            <a:pPr marL="457200" indent="-457200" eaLnBrk="1">
              <a:buFont typeface="+mj-lt"/>
              <a:buAutoNum type="arabicPeriod"/>
              <a:defRPr/>
            </a:pPr>
            <a:r>
              <a:rPr lang="en-US" sz="2000" b="1" dirty="0" smtClean="0"/>
              <a:t>Lookup using a Lookup </a:t>
            </a:r>
            <a:r>
              <a:rPr lang="en-US" sz="2000" b="1" dirty="0" smtClean="0"/>
              <a:t>File Set</a:t>
            </a:r>
            <a:endParaRPr lang="en-US" sz="2000" b="1" dirty="0" smtClean="0"/>
          </a:p>
        </p:txBody>
      </p:sp>
      <p:sp>
        <p:nvSpPr>
          <p:cNvPr id="66564" name="Content Placeholder 1"/>
          <p:cNvSpPr>
            <a:spLocks noGrp="1"/>
          </p:cNvSpPr>
          <p:nvPr>
            <p:ph sz="half" idx="2"/>
          </p:nvPr>
        </p:nvSpPr>
        <p:spPr>
          <a:xfrm>
            <a:off x="6356350" y="2667000"/>
            <a:ext cx="2767013" cy="4113213"/>
          </a:xfrm>
        </p:spPr>
        <p:txBody>
          <a:bodyPr/>
          <a:lstStyle/>
          <a:p>
            <a:pPr marL="0" indent="0"/>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#1</a:t>
            </a:r>
            <a:endParaRPr lang="en-US" sz="2000" b="1" dirty="0"/>
          </a:p>
          <a:p>
            <a:pPr marL="457200" indent="-457200" eaLnBrk="1">
              <a:buFont typeface="Arial" panose="020B0604020202020204" pitchFamily="34" charset="0"/>
              <a:buChar char="•"/>
              <a:defRPr/>
            </a:pPr>
            <a:r>
              <a:rPr lang="en-US" sz="2000" b="1" dirty="0" smtClean="0"/>
              <a:t>Typical Lookup from sequential File</a:t>
            </a:r>
          </a:p>
          <a:p>
            <a:pPr marL="457200" indent="-457200" eaLnBrk="1">
              <a:buFont typeface="Arial" panose="020B0604020202020204" pitchFamily="34" charset="0"/>
              <a:buChar char="•"/>
              <a:defRPr/>
            </a:pPr>
            <a:r>
              <a:rPr lang="en-US" sz="2000" b="1" dirty="0" smtClean="0"/>
              <a:t>Source - Details  1M</a:t>
            </a:r>
          </a:p>
          <a:p>
            <a:pPr marL="457200" indent="-457200" eaLnBrk="1">
              <a:buFont typeface="Arial" panose="020B0604020202020204" pitchFamily="34" charset="0"/>
              <a:buChar char="•"/>
              <a:defRPr/>
            </a:pPr>
            <a:r>
              <a:rPr lang="en-US" sz="2000" b="1" dirty="0" smtClean="0"/>
              <a:t>Reference – Products 10M</a:t>
            </a:r>
          </a:p>
          <a:p>
            <a:pPr marL="457200" indent="-457200" eaLnBrk="1">
              <a:buFont typeface="Arial" panose="020B0604020202020204" pitchFamily="34" charset="0"/>
              <a:buChar char="•"/>
              <a:defRPr/>
            </a:pPr>
            <a:r>
              <a:rPr lang="en-US" sz="2000" b="1" dirty="0" err="1" smtClean="0"/>
              <a:t>Avg</a:t>
            </a:r>
            <a:r>
              <a:rPr lang="en-US" sz="2000" b="1" dirty="0" smtClean="0"/>
              <a:t> Runtime – 126 seconds</a:t>
            </a:r>
          </a:p>
        </p:txBody>
      </p:sp>
      <p:sp>
        <p:nvSpPr>
          <p:cNvPr id="68612"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686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638" y="3600450"/>
            <a:ext cx="67056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#1</a:t>
            </a:r>
            <a:endParaRPr lang="en-US" sz="2000" b="1" dirty="0"/>
          </a:p>
          <a:p>
            <a:pPr marL="457200" indent="-457200" eaLnBrk="1">
              <a:buFont typeface="Arial" panose="020B0604020202020204" pitchFamily="34" charset="0"/>
              <a:buChar char="•"/>
              <a:defRPr/>
            </a:pPr>
            <a:r>
              <a:rPr lang="en-US" sz="2000" b="1" dirty="0" smtClean="0"/>
              <a:t>Creates a single lookup table</a:t>
            </a:r>
          </a:p>
          <a:p>
            <a:pPr marL="857250" lvl="1" indent="-457200" eaLnBrk="1">
              <a:buFont typeface="Arial" panose="020B0604020202020204" pitchFamily="34" charset="0"/>
              <a:buChar char="•"/>
              <a:defRPr/>
            </a:pPr>
            <a:r>
              <a:rPr lang="en-US" sz="2000" b="1" dirty="0" smtClean="0"/>
              <a:t>One </a:t>
            </a:r>
            <a:r>
              <a:rPr lang="en-US" sz="2000" b="1" dirty="0" err="1" smtClean="0"/>
              <a:t>LUTCreateOp</a:t>
            </a:r>
            <a:endParaRPr lang="en-US" sz="2000" b="1" dirty="0" smtClean="0"/>
          </a:p>
          <a:p>
            <a:pPr marL="457200" indent="-457200" eaLnBrk="1">
              <a:buFont typeface="Arial" panose="020B0604020202020204" pitchFamily="34" charset="0"/>
              <a:buChar char="•"/>
              <a:defRPr/>
            </a:pPr>
            <a:r>
              <a:rPr lang="en-US" sz="2000" b="1" dirty="0" smtClean="0"/>
              <a:t>859MB memory/disk</a:t>
            </a:r>
          </a:p>
          <a:p>
            <a:pPr marL="457200" indent="-457200" eaLnBrk="1">
              <a:buFont typeface="Arial" panose="020B0604020202020204" pitchFamily="34" charset="0"/>
              <a:buChar char="•"/>
              <a:defRPr/>
            </a:pPr>
            <a:r>
              <a:rPr lang="en-US" sz="2000" b="1" dirty="0" smtClean="0"/>
              <a:t>Buffers source records to scratch </a:t>
            </a:r>
          </a:p>
        </p:txBody>
      </p:sp>
      <p:sp>
        <p:nvSpPr>
          <p:cNvPr id="70660"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066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2413" y="3292475"/>
            <a:ext cx="88392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3088" y="4238625"/>
            <a:ext cx="62007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#2 </a:t>
            </a:r>
            <a:endParaRPr lang="en-US" sz="2000" b="1" dirty="0"/>
          </a:p>
          <a:p>
            <a:pPr marL="457200" indent="-457200" eaLnBrk="1">
              <a:buFont typeface="Arial" panose="020B0604020202020204" pitchFamily="34" charset="0"/>
              <a:buChar char="•"/>
              <a:defRPr/>
            </a:pPr>
            <a:r>
              <a:rPr lang="en-US" sz="2000" b="1" dirty="0" smtClean="0"/>
              <a:t>Typical Lookup using hash</a:t>
            </a:r>
          </a:p>
          <a:p>
            <a:pPr marL="457200" indent="-457200" eaLnBrk="1">
              <a:buFont typeface="Arial" panose="020B0604020202020204" pitchFamily="34" charset="0"/>
              <a:buChar char="•"/>
              <a:defRPr/>
            </a:pPr>
            <a:r>
              <a:rPr lang="en-US" sz="2000" b="1" dirty="0" smtClean="0"/>
              <a:t>Same source/reference data</a:t>
            </a:r>
          </a:p>
          <a:p>
            <a:pPr marL="457200" indent="-457200" eaLnBrk="1">
              <a:buFont typeface="Arial" panose="020B0604020202020204" pitchFamily="34" charset="0"/>
              <a:buChar char="•"/>
              <a:defRPr/>
            </a:pPr>
            <a:r>
              <a:rPr lang="en-US" sz="2000" b="1" dirty="0" smtClean="0"/>
              <a:t>Note </a:t>
            </a:r>
            <a:r>
              <a:rPr lang="en-US" sz="2000" b="1" dirty="0" err="1" smtClean="0"/>
              <a:t>seq</a:t>
            </a:r>
            <a:r>
              <a:rPr lang="en-US" sz="2000" b="1" dirty="0" smtClean="0"/>
              <a:t>-&gt; parallel partitioning</a:t>
            </a:r>
          </a:p>
          <a:p>
            <a:pPr marL="457200" indent="-457200" eaLnBrk="1">
              <a:buFont typeface="Arial" panose="020B0604020202020204" pitchFamily="34" charset="0"/>
              <a:buChar char="•"/>
              <a:defRPr/>
            </a:pPr>
            <a:r>
              <a:rPr lang="en-US" sz="2000" b="1" dirty="0" err="1" smtClean="0"/>
              <a:t>Avg</a:t>
            </a:r>
            <a:r>
              <a:rPr lang="en-US" sz="2000" b="1" dirty="0" smtClean="0"/>
              <a:t> runtime -  35 seconds</a:t>
            </a:r>
          </a:p>
        </p:txBody>
      </p:sp>
      <p:sp>
        <p:nvSpPr>
          <p:cNvPr id="72708"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27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6858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#2 </a:t>
            </a:r>
            <a:endParaRPr lang="en-US" sz="2000" b="1" dirty="0"/>
          </a:p>
          <a:p>
            <a:pPr marL="457200" indent="-457200" eaLnBrk="1">
              <a:buFont typeface="Arial" panose="020B0604020202020204" pitchFamily="34" charset="0"/>
              <a:buChar char="•"/>
              <a:defRPr/>
            </a:pPr>
            <a:r>
              <a:rPr lang="en-US" sz="2000" b="1" dirty="0" smtClean="0"/>
              <a:t>4 lookup tables built simultaneously by 4 </a:t>
            </a:r>
            <a:r>
              <a:rPr lang="en-US" sz="2000" b="1" dirty="0" err="1" smtClean="0"/>
              <a:t>LUTCreateOp</a:t>
            </a:r>
            <a:endParaRPr lang="en-US" sz="2000" b="1" dirty="0" smtClean="0"/>
          </a:p>
          <a:p>
            <a:pPr marL="457200" indent="-457200" eaLnBrk="1">
              <a:buFont typeface="Arial" panose="020B0604020202020204" pitchFamily="34" charset="0"/>
              <a:buChar char="•"/>
              <a:defRPr/>
            </a:pPr>
            <a:r>
              <a:rPr lang="en-US" sz="2000" b="1" dirty="0" smtClean="0"/>
              <a:t>Smaller structures</a:t>
            </a:r>
          </a:p>
          <a:p>
            <a:pPr marL="457200" indent="-457200" eaLnBrk="1">
              <a:buFont typeface="Arial" panose="020B0604020202020204" pitchFamily="34" charset="0"/>
              <a:buChar char="•"/>
              <a:defRPr/>
            </a:pPr>
            <a:r>
              <a:rPr lang="en-US" sz="2000" b="1" dirty="0" smtClean="0"/>
              <a:t>Buffers source data to Scratch</a:t>
            </a:r>
          </a:p>
        </p:txBody>
      </p:sp>
      <p:sp>
        <p:nvSpPr>
          <p:cNvPr id="73732"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373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7439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5675" y="4657725"/>
            <a:ext cx="569595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jobs #3</a:t>
            </a:r>
            <a:endParaRPr lang="en-US" sz="2000" b="1" dirty="0"/>
          </a:p>
          <a:p>
            <a:pPr marL="457200" indent="-457200" eaLnBrk="1">
              <a:buFont typeface="Arial" panose="020B0604020202020204" pitchFamily="34" charset="0"/>
              <a:buChar char="•"/>
              <a:defRPr/>
            </a:pPr>
            <a:r>
              <a:rPr lang="en-US" sz="2000" b="1" dirty="0" smtClean="0"/>
              <a:t>Typical Lookup from </a:t>
            </a:r>
            <a:r>
              <a:rPr lang="en-US" sz="2000" b="1" dirty="0" err="1" smtClean="0"/>
              <a:t>DataSets</a:t>
            </a:r>
            <a:r>
              <a:rPr lang="en-US" sz="2000" b="1" dirty="0" smtClean="0"/>
              <a:t> with Auto/Entire</a:t>
            </a:r>
          </a:p>
          <a:p>
            <a:pPr marL="457200" indent="-457200" eaLnBrk="1">
              <a:buFont typeface="Arial" panose="020B0604020202020204" pitchFamily="34" charset="0"/>
              <a:buChar char="•"/>
              <a:defRPr/>
            </a:pPr>
            <a:r>
              <a:rPr lang="en-US" sz="2000" b="1" dirty="0" smtClean="0"/>
              <a:t>Same source/reference data</a:t>
            </a:r>
          </a:p>
          <a:p>
            <a:pPr marL="457200" indent="-457200" eaLnBrk="1">
              <a:buFont typeface="Arial" panose="020B0604020202020204" pitchFamily="34" charset="0"/>
              <a:buChar char="•"/>
              <a:defRPr/>
            </a:pPr>
            <a:r>
              <a:rPr lang="en-US" sz="2000" b="1" dirty="0" smtClean="0"/>
              <a:t>Note auto/entire partitioning</a:t>
            </a:r>
          </a:p>
          <a:p>
            <a:pPr marL="457200" indent="-457200" eaLnBrk="1">
              <a:buFont typeface="Arial" panose="020B0604020202020204" pitchFamily="34" charset="0"/>
              <a:buChar char="•"/>
              <a:defRPr/>
            </a:pPr>
            <a:r>
              <a:rPr lang="en-US" sz="2000" b="1" dirty="0" err="1" smtClean="0"/>
              <a:t>Avg</a:t>
            </a:r>
            <a:r>
              <a:rPr lang="en-US" sz="2000" b="1" dirty="0" smtClean="0"/>
              <a:t> runtime -  86 seconds</a:t>
            </a:r>
          </a:p>
        </p:txBody>
      </p:sp>
      <p:sp>
        <p:nvSpPr>
          <p:cNvPr id="74756"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47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657600"/>
            <a:ext cx="70580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jobs #3</a:t>
            </a:r>
            <a:endParaRPr lang="en-US" sz="2000" b="1" dirty="0"/>
          </a:p>
          <a:p>
            <a:pPr marL="457200" indent="-457200" eaLnBrk="1">
              <a:buFont typeface="Arial" panose="020B0604020202020204" pitchFamily="34" charset="0"/>
              <a:buChar char="•"/>
              <a:defRPr/>
            </a:pPr>
            <a:r>
              <a:rPr lang="en-US" sz="2000" b="1" dirty="0" smtClean="0"/>
              <a:t>Typical Lookup from </a:t>
            </a:r>
            <a:r>
              <a:rPr lang="en-US" sz="2000" b="1" dirty="0" err="1" smtClean="0"/>
              <a:t>DataSets</a:t>
            </a:r>
            <a:r>
              <a:rPr lang="en-US" sz="2000" b="1" dirty="0" smtClean="0"/>
              <a:t> with Auto/Entire</a:t>
            </a:r>
          </a:p>
          <a:p>
            <a:pPr marL="457200" indent="-457200" eaLnBrk="1">
              <a:buFont typeface="Arial" panose="020B0604020202020204" pitchFamily="34" charset="0"/>
              <a:buChar char="•"/>
              <a:defRPr/>
            </a:pPr>
            <a:r>
              <a:rPr lang="en-US" sz="2000" b="1" dirty="0" smtClean="0"/>
              <a:t>Single lookup table </a:t>
            </a:r>
          </a:p>
          <a:p>
            <a:pPr marL="857250" lvl="1" indent="-457200" eaLnBrk="1">
              <a:buFont typeface="Arial" panose="020B0604020202020204" pitchFamily="34" charset="0"/>
              <a:buChar char="•"/>
              <a:defRPr/>
            </a:pPr>
            <a:r>
              <a:rPr lang="en-US" sz="2000" b="1" dirty="0" smtClean="0"/>
              <a:t>partitioning the dataset wasted</a:t>
            </a:r>
          </a:p>
          <a:p>
            <a:pPr marL="457200" indent="-457200" eaLnBrk="1">
              <a:buFont typeface="Arial" panose="020B0604020202020204" pitchFamily="34" charset="0"/>
              <a:buChar char="•"/>
              <a:defRPr/>
            </a:pPr>
            <a:r>
              <a:rPr lang="en-US" sz="2000" b="1" dirty="0" smtClean="0"/>
              <a:t>Buffering still occurs </a:t>
            </a:r>
          </a:p>
        </p:txBody>
      </p:sp>
      <p:sp>
        <p:nvSpPr>
          <p:cNvPr id="75780"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57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38600"/>
            <a:ext cx="73437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767263"/>
            <a:ext cx="57531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#4 </a:t>
            </a:r>
            <a:endParaRPr lang="en-US" sz="2000" b="1" dirty="0"/>
          </a:p>
          <a:p>
            <a:pPr marL="457200" indent="-457200" eaLnBrk="1">
              <a:buFont typeface="Arial" panose="020B0604020202020204" pitchFamily="34" charset="0"/>
              <a:buChar char="•"/>
              <a:defRPr/>
            </a:pPr>
            <a:r>
              <a:rPr lang="en-US" sz="2000" b="1" dirty="0" smtClean="0"/>
              <a:t>Typical Lookup from </a:t>
            </a:r>
            <a:r>
              <a:rPr lang="en-US" sz="2000" b="1" dirty="0" err="1" smtClean="0"/>
              <a:t>DataSets</a:t>
            </a:r>
            <a:r>
              <a:rPr lang="en-US" sz="2000" b="1" dirty="0" smtClean="0"/>
              <a:t> with Hash</a:t>
            </a:r>
          </a:p>
          <a:p>
            <a:pPr marL="457200" indent="-457200" eaLnBrk="1">
              <a:buFont typeface="Arial" panose="020B0604020202020204" pitchFamily="34" charset="0"/>
              <a:buChar char="•"/>
              <a:defRPr/>
            </a:pPr>
            <a:r>
              <a:rPr lang="en-US" sz="2000" b="1" dirty="0" smtClean="0"/>
              <a:t>Same source/reference data</a:t>
            </a:r>
          </a:p>
          <a:p>
            <a:pPr marL="457200" indent="-457200" eaLnBrk="1">
              <a:buFont typeface="Arial" panose="020B0604020202020204" pitchFamily="34" charset="0"/>
              <a:buChar char="•"/>
              <a:defRPr/>
            </a:pPr>
            <a:r>
              <a:rPr lang="en-US" sz="2000" b="1" dirty="0" err="1" smtClean="0"/>
              <a:t>Avg</a:t>
            </a:r>
            <a:r>
              <a:rPr lang="en-US" sz="2000" b="1" dirty="0" smtClean="0"/>
              <a:t> runtime  15 seconds</a:t>
            </a:r>
          </a:p>
        </p:txBody>
      </p:sp>
      <p:sp>
        <p:nvSpPr>
          <p:cNvPr id="76804"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2" name="Picture 1"/>
          <p:cNvPicPr>
            <a:picLocks noChangeAspect="1"/>
          </p:cNvPicPr>
          <p:nvPr/>
        </p:nvPicPr>
        <p:blipFill>
          <a:blip r:embed="rId3"/>
          <a:stretch>
            <a:fillRect/>
          </a:stretch>
        </p:blipFill>
        <p:spPr>
          <a:xfrm>
            <a:off x="762000" y="3657600"/>
            <a:ext cx="6372225" cy="2324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a:r>
              <a:rPr lang="en-US" smtClean="0"/>
              <a:t>Lookup Types</a:t>
            </a:r>
          </a:p>
        </p:txBody>
      </p:sp>
      <p:sp>
        <p:nvSpPr>
          <p:cNvPr id="10243" name="Content Placeholder 2"/>
          <p:cNvSpPr>
            <a:spLocks noGrp="1"/>
          </p:cNvSpPr>
          <p:nvPr>
            <p:ph sz="half" idx="1"/>
          </p:nvPr>
        </p:nvSpPr>
        <p:spPr>
          <a:xfrm>
            <a:off x="949325" y="1066800"/>
            <a:ext cx="2767013" cy="4113213"/>
          </a:xfrm>
        </p:spPr>
        <p:txBody>
          <a:bodyPr/>
          <a:lstStyle/>
          <a:p>
            <a:pPr marL="0" indent="0" eaLnBrk="1"/>
            <a:r>
              <a:rPr lang="en-US" sz="2000" b="1" smtClean="0"/>
              <a:t>Sparse Lookup</a:t>
            </a:r>
          </a:p>
          <a:p>
            <a:pPr marL="0" indent="0" eaLnBrk="1">
              <a:buFont typeface="Arial" panose="020B0604020202020204" pitchFamily="34" charset="0"/>
              <a:buChar char="•"/>
            </a:pPr>
            <a:r>
              <a:rPr lang="en-US" smtClean="0"/>
              <a:t> Requires database stage</a:t>
            </a:r>
          </a:p>
          <a:p>
            <a:pPr marL="0" indent="0" eaLnBrk="1">
              <a:buFont typeface="Arial" panose="020B0604020202020204" pitchFamily="34" charset="0"/>
              <a:buChar char="•"/>
            </a:pPr>
            <a:r>
              <a:rPr lang="en-US" smtClean="0"/>
              <a:t> DB performance </a:t>
            </a:r>
          </a:p>
        </p:txBody>
      </p:sp>
      <p:pic>
        <p:nvPicPr>
          <p:cNvPr id="10244"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2971800"/>
            <a:ext cx="6005513" cy="3551238"/>
          </a:xfrm>
        </p:spPr>
      </p:pic>
      <p:pic>
        <p:nvPicPr>
          <p:cNvPr id="10245"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400175"/>
            <a:ext cx="40290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#4 </a:t>
            </a:r>
            <a:endParaRPr lang="en-US" sz="2000" b="1" dirty="0"/>
          </a:p>
          <a:p>
            <a:pPr marL="457200" indent="-457200" eaLnBrk="1">
              <a:buFont typeface="Arial" panose="020B0604020202020204" pitchFamily="34" charset="0"/>
              <a:buChar char="•"/>
              <a:defRPr/>
            </a:pPr>
            <a:r>
              <a:rPr lang="en-US" sz="2000" b="1" dirty="0" smtClean="0"/>
              <a:t>Same size regardless of source (</a:t>
            </a:r>
            <a:r>
              <a:rPr lang="en-US" sz="2000" b="1" dirty="0" err="1" smtClean="0"/>
              <a:t>seq</a:t>
            </a:r>
            <a:r>
              <a:rPr lang="en-US" sz="2000" b="1" dirty="0" smtClean="0"/>
              <a:t>/ds)</a:t>
            </a:r>
          </a:p>
          <a:p>
            <a:pPr marL="457200" indent="-457200" eaLnBrk="1">
              <a:buFont typeface="Arial" panose="020B0604020202020204" pitchFamily="34" charset="0"/>
              <a:buChar char="•"/>
              <a:defRPr/>
            </a:pPr>
            <a:r>
              <a:rPr lang="en-US" sz="2000" b="1" dirty="0" smtClean="0"/>
              <a:t>Build time is smaller because of reduced overhead</a:t>
            </a:r>
          </a:p>
          <a:p>
            <a:pPr marL="457200" indent="-457200" eaLnBrk="1">
              <a:buFont typeface="Arial" panose="020B0604020202020204" pitchFamily="34" charset="0"/>
              <a:buChar char="•"/>
              <a:defRPr/>
            </a:pPr>
            <a:r>
              <a:rPr lang="en-US" sz="2000" b="1" dirty="0" smtClean="0"/>
              <a:t>Reference data already partitioned</a:t>
            </a:r>
          </a:p>
        </p:txBody>
      </p:sp>
      <p:sp>
        <p:nvSpPr>
          <p:cNvPr id="77828"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782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489325"/>
            <a:ext cx="72866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6950" y="4722813"/>
            <a:ext cx="5876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#5</a:t>
            </a:r>
            <a:endParaRPr lang="en-US" sz="2000" b="1" dirty="0"/>
          </a:p>
          <a:p>
            <a:pPr marL="457200" indent="-457200" eaLnBrk="1">
              <a:buFont typeface="Arial" panose="020B0604020202020204" pitchFamily="34" charset="0"/>
              <a:buChar char="•"/>
              <a:defRPr/>
            </a:pPr>
            <a:r>
              <a:rPr lang="en-US" sz="2000" b="1" dirty="0" smtClean="0"/>
              <a:t>Typical Lookup </a:t>
            </a:r>
            <a:r>
              <a:rPr lang="en-US" sz="2000" b="1" dirty="0" smtClean="0"/>
              <a:t>utilizing Lookup File set </a:t>
            </a:r>
            <a:endParaRPr lang="en-US" sz="2000" b="1" dirty="0" smtClean="0"/>
          </a:p>
          <a:p>
            <a:pPr marL="457200" indent="-457200" eaLnBrk="1">
              <a:buFont typeface="Arial" panose="020B0604020202020204" pitchFamily="34" charset="0"/>
              <a:buChar char="•"/>
              <a:defRPr/>
            </a:pPr>
            <a:r>
              <a:rPr lang="en-US" sz="2000" b="1" dirty="0" smtClean="0"/>
              <a:t>Created with hash partitioning</a:t>
            </a:r>
          </a:p>
          <a:p>
            <a:pPr marL="457200" indent="-457200" eaLnBrk="1">
              <a:buFont typeface="Arial" panose="020B0604020202020204" pitchFamily="34" charset="0"/>
              <a:buChar char="•"/>
              <a:defRPr/>
            </a:pPr>
            <a:r>
              <a:rPr lang="en-US" sz="2000" b="1" dirty="0" smtClean="0"/>
              <a:t>Same source/reference data</a:t>
            </a:r>
          </a:p>
          <a:p>
            <a:pPr marL="457200" indent="-457200" eaLnBrk="1">
              <a:buFont typeface="Arial" panose="020B0604020202020204" pitchFamily="34" charset="0"/>
              <a:buChar char="•"/>
              <a:defRPr/>
            </a:pPr>
            <a:r>
              <a:rPr lang="en-US" sz="2000" b="1" dirty="0" err="1" smtClean="0"/>
              <a:t>Avg</a:t>
            </a:r>
            <a:r>
              <a:rPr lang="en-US" sz="2000" b="1" dirty="0" smtClean="0"/>
              <a:t> runtime  1-2 seconds</a:t>
            </a:r>
          </a:p>
        </p:txBody>
      </p:sp>
      <p:sp>
        <p:nvSpPr>
          <p:cNvPr id="78852"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2" name="Picture 1"/>
          <p:cNvPicPr>
            <a:picLocks noChangeAspect="1"/>
          </p:cNvPicPr>
          <p:nvPr/>
        </p:nvPicPr>
        <p:blipFill>
          <a:blip r:embed="rId3"/>
          <a:stretch>
            <a:fillRect/>
          </a:stretch>
        </p:blipFill>
        <p:spPr>
          <a:xfrm>
            <a:off x="720724" y="3810000"/>
            <a:ext cx="6829425" cy="24574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 #5</a:t>
            </a:r>
            <a:endParaRPr lang="en-US" sz="2000" b="1" dirty="0"/>
          </a:p>
          <a:p>
            <a:pPr marL="457200" indent="-457200" eaLnBrk="1">
              <a:buFont typeface="Arial" panose="020B0604020202020204" pitchFamily="34" charset="0"/>
              <a:buChar char="•"/>
              <a:defRPr/>
            </a:pPr>
            <a:r>
              <a:rPr lang="en-US" sz="2000" b="1" dirty="0" smtClean="0"/>
              <a:t>Lookup </a:t>
            </a:r>
            <a:r>
              <a:rPr lang="en-US" sz="2000" b="1" dirty="0" err="1" smtClean="0"/>
              <a:t>fileset</a:t>
            </a:r>
            <a:r>
              <a:rPr lang="en-US" sz="2000" b="1" dirty="0"/>
              <a:t> </a:t>
            </a:r>
            <a:r>
              <a:rPr lang="en-US" sz="2000" b="1" dirty="0" smtClean="0"/>
              <a:t>pre-created</a:t>
            </a:r>
          </a:p>
          <a:p>
            <a:pPr marL="457200" indent="-457200" eaLnBrk="1">
              <a:buFont typeface="Arial" panose="020B0604020202020204" pitchFamily="34" charset="0"/>
              <a:buChar char="•"/>
              <a:defRPr/>
            </a:pPr>
            <a:r>
              <a:rPr lang="en-US" sz="2000" b="1" dirty="0" smtClean="0"/>
              <a:t>Created with hash partitioning</a:t>
            </a:r>
          </a:p>
          <a:p>
            <a:pPr marL="457200" indent="-457200" eaLnBrk="1">
              <a:buFont typeface="Arial" panose="020B0604020202020204" pitchFamily="34" charset="0"/>
              <a:buChar char="•"/>
              <a:defRPr/>
            </a:pPr>
            <a:r>
              <a:rPr lang="en-US" sz="2000" b="1" dirty="0" smtClean="0"/>
              <a:t>Same size</a:t>
            </a:r>
          </a:p>
          <a:p>
            <a:pPr marL="457200" indent="-457200" eaLnBrk="1">
              <a:buFont typeface="Arial" panose="020B0604020202020204" pitchFamily="34" charset="0"/>
              <a:buChar char="•"/>
              <a:defRPr/>
            </a:pPr>
            <a:r>
              <a:rPr lang="en-US" sz="2000" b="1" dirty="0" smtClean="0"/>
              <a:t>Reduced buffering</a:t>
            </a:r>
          </a:p>
        </p:txBody>
      </p:sp>
      <p:sp>
        <p:nvSpPr>
          <p:cNvPr id="79876"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7987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69913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a:r>
              <a:rPr lang="en-US" smtClean="0"/>
              <a:t>Case Study</a:t>
            </a:r>
          </a:p>
        </p:txBody>
      </p:sp>
      <p:sp>
        <p:nvSpPr>
          <p:cNvPr id="25603" name="Content Placeholder 2"/>
          <p:cNvSpPr>
            <a:spLocks noGrp="1"/>
          </p:cNvSpPr>
          <p:nvPr>
            <p:ph sz="half" idx="1"/>
          </p:nvPr>
        </p:nvSpPr>
        <p:spPr>
          <a:xfrm>
            <a:off x="990600" y="1066800"/>
            <a:ext cx="6289675" cy="4419600"/>
          </a:xfrm>
        </p:spPr>
        <p:txBody>
          <a:bodyPr/>
          <a:lstStyle/>
          <a:p>
            <a:pPr marL="0" indent="0" eaLnBrk="1">
              <a:defRPr/>
            </a:pPr>
            <a:r>
              <a:rPr lang="en-US" sz="2000" b="1" dirty="0" smtClean="0"/>
              <a:t>Lookup jobs</a:t>
            </a:r>
            <a:endParaRPr lang="en-US" sz="2000" b="1" dirty="0"/>
          </a:p>
          <a:p>
            <a:pPr marL="457200" indent="-457200" eaLnBrk="1">
              <a:buFont typeface="+mj-lt"/>
              <a:buAutoNum type="arabicPeriod"/>
              <a:defRPr/>
            </a:pPr>
            <a:r>
              <a:rPr lang="en-US" sz="2000" b="1" dirty="0" smtClean="0"/>
              <a:t>Typical Lookup</a:t>
            </a:r>
          </a:p>
          <a:p>
            <a:pPr marL="457200" indent="-457200" eaLnBrk="1">
              <a:buFont typeface="+mj-lt"/>
              <a:buAutoNum type="arabicPeriod"/>
              <a:defRPr/>
            </a:pPr>
            <a:r>
              <a:rPr lang="en-US" sz="2000" b="1" dirty="0" smtClean="0"/>
              <a:t>Lookup using hash</a:t>
            </a:r>
          </a:p>
          <a:p>
            <a:pPr marL="457200" indent="-457200" eaLnBrk="1">
              <a:buFont typeface="+mj-lt"/>
              <a:buAutoNum type="arabicPeriod"/>
              <a:defRPr/>
            </a:pPr>
            <a:r>
              <a:rPr lang="en-US" sz="2000" b="1" dirty="0" smtClean="0"/>
              <a:t>Lookup using </a:t>
            </a:r>
            <a:r>
              <a:rPr lang="en-US" sz="2000" b="1" dirty="0" err="1" smtClean="0"/>
              <a:t>DataSet</a:t>
            </a:r>
            <a:r>
              <a:rPr lang="en-US" sz="2000" b="1" dirty="0" smtClean="0"/>
              <a:t> with auto partitioning</a:t>
            </a:r>
          </a:p>
          <a:p>
            <a:pPr marL="457200" indent="-457200" eaLnBrk="1">
              <a:buFont typeface="+mj-lt"/>
              <a:buAutoNum type="arabicPeriod"/>
              <a:defRPr/>
            </a:pPr>
            <a:r>
              <a:rPr lang="en-US" sz="2000" b="1" dirty="0" smtClean="0"/>
              <a:t>Lookup using </a:t>
            </a:r>
            <a:r>
              <a:rPr lang="en-US" sz="2000" b="1" dirty="0" err="1" smtClean="0"/>
              <a:t>DataSet</a:t>
            </a:r>
            <a:r>
              <a:rPr lang="en-US" sz="2000" b="1" dirty="0" smtClean="0"/>
              <a:t> with hash</a:t>
            </a:r>
          </a:p>
          <a:p>
            <a:pPr marL="457200" indent="-457200" eaLnBrk="1">
              <a:buFont typeface="+mj-lt"/>
              <a:buAutoNum type="arabicPeriod"/>
              <a:defRPr/>
            </a:pPr>
            <a:r>
              <a:rPr lang="en-US" sz="2000" b="1" dirty="0" smtClean="0"/>
              <a:t>Lookup using a Lookup </a:t>
            </a:r>
            <a:r>
              <a:rPr lang="en-US" sz="2000" b="1" dirty="0" err="1" smtClean="0"/>
              <a:t>FileSet</a:t>
            </a:r>
            <a:endParaRPr lang="en-US" sz="2000" b="1" dirty="0" smtClean="0"/>
          </a:p>
          <a:p>
            <a:pPr marL="457200" indent="-457200" eaLnBrk="1">
              <a:buFont typeface="Arial" panose="020B0604020202020204" pitchFamily="34" charset="0"/>
              <a:buChar char="•"/>
              <a:defRPr/>
            </a:pPr>
            <a:r>
              <a:rPr lang="en-US" sz="2000" b="1" dirty="0" smtClean="0"/>
              <a:t>All jobs ran on 4 partitions with 4 </a:t>
            </a:r>
            <a:r>
              <a:rPr lang="en-US" sz="2000" b="1" dirty="0" err="1" smtClean="0"/>
              <a:t>LUTProcessOp</a:t>
            </a:r>
            <a:endParaRPr lang="en-US" sz="2000" b="1" dirty="0" smtClean="0"/>
          </a:p>
          <a:p>
            <a:pPr marL="457200" indent="-457200" eaLnBrk="1">
              <a:buFont typeface="Arial" panose="020B0604020202020204" pitchFamily="34" charset="0"/>
              <a:buChar char="•"/>
              <a:defRPr/>
            </a:pPr>
            <a:r>
              <a:rPr lang="en-US" sz="2000" b="1" dirty="0" smtClean="0"/>
              <a:t>Only difference was how the source and reference data was handled.</a:t>
            </a:r>
          </a:p>
        </p:txBody>
      </p:sp>
      <p:sp>
        <p:nvSpPr>
          <p:cNvPr id="80900" name="Content Placeholder 1"/>
          <p:cNvSpPr>
            <a:spLocks noGrp="1"/>
          </p:cNvSpPr>
          <p:nvPr>
            <p:ph sz="half" idx="2"/>
          </p:nvPr>
        </p:nvSpPr>
        <p:spPr>
          <a:xfrm>
            <a:off x="6356350" y="2667000"/>
            <a:ext cx="2767013" cy="4113213"/>
          </a:xfrm>
        </p:spPr>
        <p:txBody>
          <a:bodyPr/>
          <a:lstStyle/>
          <a:p>
            <a:pPr marL="0" indent="0"/>
            <a:endParaRPr lang="en-US" smtClean="0"/>
          </a:p>
        </p:txBody>
      </p:sp>
      <p:pic>
        <p:nvPicPr>
          <p:cNvPr id="8090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486400"/>
            <a:ext cx="4572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a:r>
              <a:rPr lang="en-US" dirty="0" smtClean="0"/>
              <a:t>Questions?</a:t>
            </a:r>
          </a:p>
        </p:txBody>
      </p:sp>
      <p:sp>
        <p:nvSpPr>
          <p:cNvPr id="81923" name="Content Placeholder 2"/>
          <p:cNvSpPr>
            <a:spLocks noGrp="1"/>
          </p:cNvSpPr>
          <p:nvPr>
            <p:ph sz="half" idx="1"/>
          </p:nvPr>
        </p:nvSpPr>
        <p:spPr>
          <a:xfrm>
            <a:off x="328613" y="914401"/>
            <a:ext cx="7519987" cy="5865812"/>
          </a:xfrm>
        </p:spPr>
        <p:txBody>
          <a:bodyPr/>
          <a:lstStyle/>
          <a:p>
            <a:pPr marL="0" indent="0" eaLnBrk="1"/>
            <a:r>
              <a:rPr lang="en-US" sz="2000" b="1" dirty="0" smtClean="0"/>
              <a:t>Important links:</a:t>
            </a:r>
          </a:p>
          <a:p>
            <a:pPr marL="171450" indent="-171450" eaLnBrk="1">
              <a:buFont typeface="Arial" panose="020B0604020202020204" pitchFamily="34" charset="0"/>
              <a:buChar char="•"/>
            </a:pPr>
            <a:r>
              <a:rPr lang="en-US" sz="1000" b="1" dirty="0" smtClean="0"/>
              <a:t>Lookup </a:t>
            </a:r>
            <a:r>
              <a:rPr lang="en-US" sz="1000" b="1" dirty="0" err="1" smtClean="0"/>
              <a:t>Vs</a:t>
            </a:r>
            <a:r>
              <a:rPr lang="en-US" sz="1000" b="1" dirty="0" smtClean="0"/>
              <a:t> </a:t>
            </a:r>
            <a:r>
              <a:rPr lang="en-US" sz="1000" b="1" dirty="0" smtClean="0"/>
              <a:t>Join - </a:t>
            </a:r>
            <a:r>
              <a:rPr lang="en-US" sz="1000" b="1" dirty="0" smtClean="0">
                <a:hlinkClick r:id="rId3"/>
              </a:rPr>
              <a:t>http</a:t>
            </a:r>
            <a:r>
              <a:rPr lang="en-US" sz="1000" b="1" dirty="0">
                <a:hlinkClick r:id="rId3"/>
              </a:rPr>
              <a:t>://</a:t>
            </a:r>
            <a:r>
              <a:rPr lang="en-US" sz="1000" b="1" dirty="0" smtClean="0">
                <a:hlinkClick r:id="rId3"/>
              </a:rPr>
              <a:t>www-01.ibm.com/support/knowledgecenter/SSZJPZ_9.1.0/com.ibm.swg.im.iis.ds.parjob.dev.doc/topics/c_deeref_Join_Versus_Lookup.html?lang=en</a:t>
            </a:r>
            <a:endParaRPr lang="en-US" sz="1000" b="1" dirty="0" smtClean="0"/>
          </a:p>
          <a:p>
            <a:pPr marL="171450" indent="-171450" eaLnBrk="1">
              <a:buFont typeface="Arial" panose="020B0604020202020204" pitchFamily="34" charset="0"/>
              <a:buChar char="•"/>
            </a:pPr>
            <a:r>
              <a:rPr lang="en-US" sz="1000" b="1" dirty="0" smtClean="0"/>
              <a:t>SMP </a:t>
            </a:r>
            <a:r>
              <a:rPr lang="en-US" sz="1000" b="1" dirty="0" err="1" smtClean="0"/>
              <a:t>vs</a:t>
            </a:r>
            <a:r>
              <a:rPr lang="en-US" sz="1000" b="1" dirty="0" smtClean="0"/>
              <a:t> </a:t>
            </a:r>
            <a:r>
              <a:rPr lang="en-US" sz="1000" b="1" dirty="0" smtClean="0"/>
              <a:t>MPP - </a:t>
            </a:r>
            <a:r>
              <a:rPr lang="en-US" sz="1000" b="1" dirty="0" smtClean="0">
                <a:hlinkClick r:id="rId4"/>
              </a:rPr>
              <a:t>http</a:t>
            </a:r>
            <a:r>
              <a:rPr lang="en-US" sz="1000" b="1" dirty="0">
                <a:hlinkClick r:id="rId4"/>
              </a:rPr>
              <a:t>://</a:t>
            </a:r>
            <a:r>
              <a:rPr lang="en-US" sz="1000" b="1" dirty="0" smtClean="0">
                <a:hlinkClick r:id="rId4"/>
              </a:rPr>
              <a:t>www-01.ibm.com/support/knowledgecenter/SSZJPZ_8.7.0/com.ibm.swg.im.iis.productization.iisinfsv.install.doc/topics/wsisinst_pln_engscalabilityparallel.html</a:t>
            </a:r>
            <a:endParaRPr lang="en-US" sz="1000" b="1" dirty="0" smtClean="0"/>
          </a:p>
          <a:p>
            <a:pPr marL="171450" indent="-171450" eaLnBrk="1">
              <a:buFont typeface="Arial" panose="020B0604020202020204" pitchFamily="34" charset="0"/>
              <a:buChar char="•"/>
            </a:pPr>
            <a:r>
              <a:rPr lang="en-US" sz="1000" b="1" dirty="0" smtClean="0"/>
              <a:t>Pipeline </a:t>
            </a:r>
            <a:r>
              <a:rPr lang="en-US" sz="1000" b="1" dirty="0" smtClean="0"/>
              <a:t>Processing - </a:t>
            </a:r>
            <a:r>
              <a:rPr lang="en-US" sz="1000" b="1" dirty="0" smtClean="0">
                <a:hlinkClick r:id="rId5"/>
              </a:rPr>
              <a:t>http</a:t>
            </a:r>
            <a:r>
              <a:rPr lang="en-US" sz="1000" b="1" dirty="0">
                <a:hlinkClick r:id="rId5"/>
              </a:rPr>
              <a:t>://</a:t>
            </a:r>
            <a:r>
              <a:rPr lang="en-US" sz="1000" b="1" dirty="0" smtClean="0">
                <a:hlinkClick r:id="rId5"/>
              </a:rPr>
              <a:t>www-01.ibm.com/support/knowledgecenter/SSZJPZ_8.7.0/com.ibm.swg.im.iis.ds.parjob.dev.doc/topics/combiningpipelineandpartitionparallelism.html</a:t>
            </a:r>
            <a:endParaRPr lang="en-US" sz="1000" b="1" dirty="0" smtClean="0"/>
          </a:p>
          <a:p>
            <a:pPr marL="171450" indent="-171450" eaLnBrk="1">
              <a:buFont typeface="Arial" panose="020B0604020202020204" pitchFamily="34" charset="0"/>
              <a:buChar char="•"/>
            </a:pPr>
            <a:r>
              <a:rPr lang="en-US" sz="1000" b="1" dirty="0" smtClean="0"/>
              <a:t>Lookup File Set </a:t>
            </a:r>
            <a:r>
              <a:rPr lang="en-US" sz="1000" b="1" dirty="0" smtClean="0"/>
              <a:t>Stage -</a:t>
            </a:r>
            <a:r>
              <a:rPr lang="en-US" sz="1000" b="1" dirty="0" smtClean="0">
                <a:hlinkClick r:id="rId6"/>
              </a:rPr>
              <a:t>http</a:t>
            </a:r>
            <a:r>
              <a:rPr lang="en-US" sz="1000" b="1" dirty="0">
                <a:hlinkClick r:id="rId6"/>
              </a:rPr>
              <a:t>://</a:t>
            </a:r>
            <a:r>
              <a:rPr lang="en-US" sz="1000" b="1" dirty="0" smtClean="0">
                <a:hlinkClick r:id="rId6"/>
              </a:rPr>
              <a:t>www-01.ibm.com/support/knowledgecenter/SSZJPZ_9.1.0/com.ibm.swg.im.iis.ds.parjob.dev.doc/topics/c_deeref_Lookup_File_Set_Stage.html?lang=en</a:t>
            </a:r>
            <a:endParaRPr lang="en-US" sz="1000" b="1" dirty="0" smtClean="0"/>
          </a:p>
          <a:p>
            <a:pPr marL="171450" indent="-171450" eaLnBrk="1">
              <a:buFont typeface="Arial" panose="020B0604020202020204" pitchFamily="34" charset="0"/>
              <a:buChar char="•"/>
            </a:pPr>
            <a:r>
              <a:rPr lang="en-US" sz="1000" b="1" dirty="0" smtClean="0"/>
              <a:t>Lookup </a:t>
            </a:r>
            <a:r>
              <a:rPr lang="en-US" sz="1000" b="1" dirty="0" smtClean="0"/>
              <a:t>Stage - </a:t>
            </a:r>
            <a:r>
              <a:rPr lang="en-US" sz="1000" b="1" dirty="0" smtClean="0">
                <a:hlinkClick r:id="rId7"/>
              </a:rPr>
              <a:t>http</a:t>
            </a:r>
            <a:r>
              <a:rPr lang="en-US" sz="1000" b="1" dirty="0">
                <a:hlinkClick r:id="rId7"/>
              </a:rPr>
              <a:t>://</a:t>
            </a:r>
            <a:r>
              <a:rPr lang="en-US" sz="1000" b="1" dirty="0" smtClean="0">
                <a:hlinkClick r:id="rId7"/>
              </a:rPr>
              <a:t>www-01.ibm.com/support/knowledgecenter/SSZJPZ_9.1.0/com.ibm.swg.im.iis.ds.parjob.dev.doc/topics/c_deeref_Lookup_Stage.html?lang=en</a:t>
            </a:r>
            <a:endParaRPr lang="en-US" sz="1000" b="1" dirty="0" smtClean="0"/>
          </a:p>
          <a:p>
            <a:pPr marL="171450" indent="-171450" eaLnBrk="1">
              <a:buFont typeface="Arial" panose="020B0604020202020204" pitchFamily="34" charset="0"/>
              <a:buChar char="•"/>
            </a:pPr>
            <a:r>
              <a:rPr lang="en-US" sz="1000" b="1" dirty="0" smtClean="0"/>
              <a:t>Range </a:t>
            </a:r>
            <a:r>
              <a:rPr lang="en-US" sz="1000" b="1" dirty="0" smtClean="0"/>
              <a:t>Lookup - </a:t>
            </a:r>
            <a:r>
              <a:rPr lang="en-US" sz="1000" b="1" dirty="0" smtClean="0">
                <a:hlinkClick r:id="rId8"/>
              </a:rPr>
              <a:t>http</a:t>
            </a:r>
            <a:r>
              <a:rPr lang="en-US" sz="1000" b="1" dirty="0">
                <a:hlinkClick r:id="rId8"/>
              </a:rPr>
              <a:t>://</a:t>
            </a:r>
            <a:r>
              <a:rPr lang="en-US" sz="1000" b="1" dirty="0" smtClean="0">
                <a:hlinkClick r:id="rId8"/>
              </a:rPr>
              <a:t>www-01.ibm.com/support/knowledgecenter/SSZJPZ_9.1.0/com.ibm.swg.im.iis.ds.parjob.dev.doc/topics/t_deeref_Range_Lookups.html?lang=en</a:t>
            </a:r>
            <a:endParaRPr lang="en-US" sz="1000" b="1" dirty="0" smtClean="0"/>
          </a:p>
          <a:p>
            <a:pPr marL="171450" indent="-171450" eaLnBrk="1">
              <a:buFont typeface="Arial" panose="020B0604020202020204" pitchFamily="34" charset="0"/>
              <a:buChar char="•"/>
            </a:pPr>
            <a:r>
              <a:rPr lang="en-US" sz="1000" b="1" dirty="0" smtClean="0"/>
              <a:t>Sparse lookup </a:t>
            </a:r>
            <a:r>
              <a:rPr lang="en-US" sz="1000" b="1" dirty="0" err="1" smtClean="0"/>
              <a:t>vs</a:t>
            </a:r>
            <a:r>
              <a:rPr lang="en-US" sz="1000" b="1" dirty="0" smtClean="0"/>
              <a:t> </a:t>
            </a:r>
            <a:r>
              <a:rPr lang="en-US" sz="1000" b="1" dirty="0" smtClean="0"/>
              <a:t>Join  - </a:t>
            </a:r>
            <a:r>
              <a:rPr lang="en-US" sz="1000" b="1" dirty="0" smtClean="0">
                <a:hlinkClick r:id="rId3"/>
              </a:rPr>
              <a:t>http</a:t>
            </a:r>
            <a:r>
              <a:rPr lang="en-US" sz="1000" b="1" dirty="0">
                <a:hlinkClick r:id="rId3"/>
              </a:rPr>
              <a:t>://</a:t>
            </a:r>
            <a:r>
              <a:rPr lang="en-US" sz="1000" b="1" dirty="0" smtClean="0">
                <a:hlinkClick r:id="rId3"/>
              </a:rPr>
              <a:t>www-01.ibm.com/support/knowledgecenter/SSZJPZ_9.1.0/com.ibm.swg.im.iis.ds.parjob.dev.doc/topics/c_deeref_Join_Versus_Lookup.html?lang=en</a:t>
            </a:r>
            <a:endParaRPr lang="en-US" sz="1000" b="1" dirty="0" smtClean="0"/>
          </a:p>
          <a:p>
            <a:pPr marL="171450" indent="-171450" eaLnBrk="1">
              <a:buFont typeface="Arial" panose="020B0604020202020204" pitchFamily="34" charset="0"/>
              <a:buChar char="•"/>
            </a:pPr>
            <a:r>
              <a:rPr lang="en-US" sz="1000" b="1" dirty="0"/>
              <a:t>Link Buffering - </a:t>
            </a:r>
            <a:r>
              <a:rPr lang="en-US" sz="1000" b="1" dirty="0">
                <a:hlinkClick r:id="rId9"/>
              </a:rPr>
              <a:t>http://</a:t>
            </a:r>
            <a:r>
              <a:rPr lang="en-US" sz="1000" b="1" dirty="0" smtClean="0">
                <a:hlinkClick r:id="rId9"/>
              </a:rPr>
              <a:t>www-01.ibm.com/support/knowledgecenter/SSZJPZ_9.1.0/com.ibm.swg.im.iis.ds.parjob.adref.doc/topics/c_deeadvrf_Link_Buffering.html?lang=en</a:t>
            </a:r>
            <a:endParaRPr lang="en-US" sz="1000" b="1" dirty="0" smtClean="0"/>
          </a:p>
          <a:p>
            <a:pPr marL="171450" indent="-171450" eaLnBrk="1">
              <a:buFont typeface="Arial" panose="020B0604020202020204" pitchFamily="34" charset="0"/>
              <a:buChar char="•"/>
            </a:pPr>
            <a:r>
              <a:rPr lang="en-US" sz="1000" b="1" dirty="0"/>
              <a:t>General Performance Tips - </a:t>
            </a:r>
            <a:r>
              <a:rPr lang="en-US" sz="1000" b="1" dirty="0">
                <a:hlinkClick r:id="rId10"/>
              </a:rPr>
              <a:t>http://</a:t>
            </a:r>
            <a:r>
              <a:rPr lang="en-US" sz="1000" b="1" dirty="0" smtClean="0">
                <a:hlinkClick r:id="rId10"/>
              </a:rPr>
              <a:t>www-01.ibm.com/support/knowledgecenter/SSZJPZ_9.1.0/com.ibm.swg.im.iis.ds.parjob.adref.doc/topics/c_deeadvrf_Improving_Performance.html?lang=en</a:t>
            </a:r>
            <a:endParaRPr lang="en-US" sz="1000" b="1" dirty="0" smtClean="0"/>
          </a:p>
          <a:p>
            <a:pPr marL="171450" indent="-171450" eaLnBrk="1">
              <a:buFont typeface="Arial" panose="020B0604020202020204" pitchFamily="34" charset="0"/>
              <a:buChar char="•"/>
            </a:pPr>
            <a:endParaRPr lang="en-US" sz="1000" b="1" dirty="0" smtClean="0"/>
          </a:p>
          <a:p>
            <a:pPr marL="171450" indent="-171450" eaLnBrk="1">
              <a:buFont typeface="Arial" panose="020B0604020202020204" pitchFamily="34" charset="0"/>
              <a:buChar char="•"/>
            </a:pPr>
            <a:endParaRPr lang="en-US" sz="1000" b="1" dirty="0" smtClean="0"/>
          </a:p>
          <a:p>
            <a:pPr marL="0" indent="0" eaLnBrk="1"/>
            <a:endParaRPr lang="en-US" sz="1000" b="1" dirty="0" smtClean="0"/>
          </a:p>
        </p:txBody>
      </p:sp>
      <p:sp>
        <p:nvSpPr>
          <p:cNvPr id="81924" name="Content Placeholder 1"/>
          <p:cNvSpPr>
            <a:spLocks noGrp="1"/>
          </p:cNvSpPr>
          <p:nvPr>
            <p:ph sz="half" idx="2"/>
          </p:nvPr>
        </p:nvSpPr>
        <p:spPr>
          <a:xfrm>
            <a:off x="6356350" y="2667000"/>
            <a:ext cx="2767013" cy="4113213"/>
          </a:xfrm>
        </p:spPr>
        <p:txBody>
          <a:bodyPr/>
          <a:lstStyle/>
          <a:p>
            <a:pPr marL="0" indent="0"/>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a:r>
              <a:rPr lang="en-US" smtClean="0"/>
              <a:t>Lookup Types</a:t>
            </a:r>
          </a:p>
        </p:txBody>
      </p:sp>
      <p:sp>
        <p:nvSpPr>
          <p:cNvPr id="12291" name="Content Placeholder 2"/>
          <p:cNvSpPr>
            <a:spLocks noGrp="1"/>
          </p:cNvSpPr>
          <p:nvPr>
            <p:ph sz="half" idx="1"/>
          </p:nvPr>
        </p:nvSpPr>
        <p:spPr>
          <a:xfrm>
            <a:off x="949325" y="1066800"/>
            <a:ext cx="4613275" cy="4113213"/>
          </a:xfrm>
        </p:spPr>
        <p:txBody>
          <a:bodyPr/>
          <a:lstStyle/>
          <a:p>
            <a:pPr marL="0" indent="0" eaLnBrk="1"/>
            <a:r>
              <a:rPr lang="en-US" sz="2000" b="1" smtClean="0"/>
              <a:t>Range Lookup</a:t>
            </a:r>
          </a:p>
          <a:p>
            <a:pPr marL="0" indent="0" eaLnBrk="1">
              <a:buFont typeface="Arial" panose="020B0604020202020204" pitchFamily="34" charset="0"/>
              <a:buChar char="•"/>
            </a:pPr>
            <a:r>
              <a:rPr lang="en-US" smtClean="0"/>
              <a:t> Additional data sort requirement</a:t>
            </a:r>
          </a:p>
          <a:p>
            <a:pPr marL="0" indent="0" eaLnBrk="1">
              <a:buFont typeface="Arial" panose="020B0604020202020204" pitchFamily="34" charset="0"/>
              <a:buChar char="•"/>
            </a:pPr>
            <a:r>
              <a:rPr lang="en-US" smtClean="0"/>
              <a:t> Automatically done for you</a:t>
            </a:r>
          </a:p>
        </p:txBody>
      </p:sp>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667000"/>
            <a:ext cx="61722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Content Placeholder 8"/>
          <p:cNvSpPr>
            <a:spLocks noGrp="1"/>
          </p:cNvSpPr>
          <p:nvPr>
            <p:ph sz="half" idx="2"/>
          </p:nvPr>
        </p:nvSpPr>
        <p:spPr/>
        <p:txBody>
          <a:bodyPr/>
          <a:lstStyle/>
          <a:p>
            <a:pPr marL="0" indent="0" eaLnBrk="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a:r>
              <a:rPr lang="en-US" smtClean="0"/>
              <a:t>Terminology</a:t>
            </a:r>
          </a:p>
        </p:txBody>
      </p:sp>
      <p:sp>
        <p:nvSpPr>
          <p:cNvPr id="14339" name="Content Placeholder 2"/>
          <p:cNvSpPr>
            <a:spLocks noGrp="1"/>
          </p:cNvSpPr>
          <p:nvPr>
            <p:ph sz="half" idx="1"/>
          </p:nvPr>
        </p:nvSpPr>
        <p:spPr>
          <a:xfrm>
            <a:off x="949325" y="1066800"/>
            <a:ext cx="3927475" cy="4113213"/>
          </a:xfrm>
        </p:spPr>
        <p:txBody>
          <a:bodyPr/>
          <a:lstStyle/>
          <a:p>
            <a:pPr marL="0" indent="0" eaLnBrk="1"/>
            <a:r>
              <a:rPr lang="en-US" sz="2000" b="1" dirty="0" smtClean="0"/>
              <a:t>Naming</a:t>
            </a:r>
          </a:p>
          <a:p>
            <a:pPr marL="0" indent="0" eaLnBrk="1">
              <a:buFont typeface="Arial" panose="020B0604020202020204" pitchFamily="34" charset="0"/>
              <a:buChar char="•"/>
            </a:pPr>
            <a:r>
              <a:rPr lang="en-US" dirty="0" smtClean="0"/>
              <a:t>Link Types</a:t>
            </a:r>
          </a:p>
          <a:p>
            <a:pPr marL="457200" lvl="1" indent="0" eaLnBrk="1">
              <a:buFont typeface="Arial" panose="020B0604020202020204" pitchFamily="34" charset="0"/>
              <a:buChar char="•"/>
            </a:pPr>
            <a:r>
              <a:rPr lang="en-US" dirty="0" smtClean="0"/>
              <a:t>Source/Stream – Primary Link</a:t>
            </a:r>
          </a:p>
          <a:p>
            <a:pPr marL="457200" lvl="1" indent="0" eaLnBrk="1">
              <a:buFont typeface="Arial" panose="020B0604020202020204" pitchFamily="34" charset="0"/>
              <a:buChar char="•"/>
            </a:pPr>
            <a:r>
              <a:rPr lang="en-US" dirty="0" smtClean="0"/>
              <a:t>Reference - Dotted</a:t>
            </a:r>
          </a:p>
          <a:p>
            <a:pPr marL="457200" lvl="1" indent="0" eaLnBrk="1">
              <a:buFont typeface="Arial" panose="020B0604020202020204" pitchFamily="34" charset="0"/>
              <a:buChar char="•"/>
            </a:pPr>
            <a:r>
              <a:rPr lang="en-US" dirty="0" smtClean="0"/>
              <a:t>Reject - Dashed</a:t>
            </a:r>
          </a:p>
          <a:p>
            <a:pPr marL="457200" lvl="1" indent="0" eaLnBrk="1"/>
            <a:endParaRPr lang="en-US" dirty="0" smtClean="0"/>
          </a:p>
          <a:p>
            <a:pPr marL="0" indent="0" eaLnBrk="1"/>
            <a:endParaRPr lang="en-US" dirty="0" smtClean="0"/>
          </a:p>
        </p:txBody>
      </p:sp>
      <p:sp>
        <p:nvSpPr>
          <p:cNvPr id="14340" name="Content Placeholder 2"/>
          <p:cNvSpPr>
            <a:spLocks noGrp="1"/>
          </p:cNvSpPr>
          <p:nvPr>
            <p:ph sz="half" idx="2"/>
          </p:nvPr>
        </p:nvSpPr>
        <p:spPr/>
        <p:txBody>
          <a:bodyPr/>
          <a:lstStyle/>
          <a:p>
            <a:pPr marL="0" indent="0"/>
            <a:endParaRPr lang="en-US" smtClean="0"/>
          </a:p>
        </p:txBody>
      </p:sp>
      <p:pic>
        <p:nvPicPr>
          <p:cNvPr id="1434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200400"/>
            <a:ext cx="5586413"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7100" y="2760663"/>
            <a:ext cx="65405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p:txBody>
          <a:bodyPr/>
          <a:lstStyle/>
          <a:p>
            <a:pPr eaLnBrk="1"/>
            <a:r>
              <a:rPr lang="en-US" smtClean="0"/>
              <a:t>Terminology</a:t>
            </a:r>
          </a:p>
        </p:txBody>
      </p:sp>
      <p:sp>
        <p:nvSpPr>
          <p:cNvPr id="16388" name="Content Placeholder 2"/>
          <p:cNvSpPr>
            <a:spLocks noGrp="1"/>
          </p:cNvSpPr>
          <p:nvPr>
            <p:ph sz="half" idx="1"/>
          </p:nvPr>
        </p:nvSpPr>
        <p:spPr>
          <a:xfrm>
            <a:off x="949325" y="1066800"/>
            <a:ext cx="2767013" cy="4113213"/>
          </a:xfrm>
        </p:spPr>
        <p:txBody>
          <a:bodyPr/>
          <a:lstStyle/>
          <a:p>
            <a:pPr marL="0" indent="0" eaLnBrk="1"/>
            <a:r>
              <a:rPr lang="en-US" sz="2000" b="1" smtClean="0"/>
              <a:t>Configuration File</a:t>
            </a:r>
          </a:p>
          <a:p>
            <a:pPr marL="0" indent="0" eaLnBrk="1">
              <a:buFont typeface="Arial" panose="020B0604020202020204" pitchFamily="34" charset="0"/>
              <a:buChar char="•"/>
            </a:pPr>
            <a:r>
              <a:rPr lang="en-US" smtClean="0"/>
              <a:t>Degree of Parallelism</a:t>
            </a:r>
          </a:p>
          <a:p>
            <a:pPr marL="0" indent="0" eaLnBrk="1">
              <a:buFont typeface="Arial" panose="020B0604020202020204" pitchFamily="34" charset="0"/>
              <a:buChar char="•"/>
            </a:pPr>
            <a:r>
              <a:rPr lang="en-US" smtClean="0"/>
              <a:t>Resource Disk</a:t>
            </a:r>
          </a:p>
          <a:p>
            <a:pPr marL="0" indent="0" eaLnBrk="1">
              <a:buFont typeface="Arial" panose="020B0604020202020204" pitchFamily="34" charset="0"/>
              <a:buChar char="•"/>
            </a:pPr>
            <a:r>
              <a:rPr lang="en-US" smtClean="0"/>
              <a:t>Scratch Disk</a:t>
            </a:r>
          </a:p>
          <a:p>
            <a:pPr marL="0" indent="0" eaLnBrk="1"/>
            <a:endParaRPr lang="en-US" smtClean="0"/>
          </a:p>
          <a:p>
            <a:pPr marL="0" indent="0" eaLnBrk="1">
              <a:buFont typeface="Arial" panose="020B0604020202020204" pitchFamily="34" charset="0"/>
              <a:buChar char="•"/>
            </a:pPr>
            <a:endParaRPr lang="en-US" smtClean="0"/>
          </a:p>
          <a:p>
            <a:pPr marL="0" indent="0" eaLnBrk="1"/>
            <a:endParaRPr lang="en-US" smtClean="0"/>
          </a:p>
        </p:txBody>
      </p:sp>
      <p:sp>
        <p:nvSpPr>
          <p:cNvPr id="16389" name="Content Placeholder 7"/>
          <p:cNvSpPr>
            <a:spLocks noGrp="1"/>
          </p:cNvSpPr>
          <p:nvPr>
            <p:ph sz="half" idx="2"/>
          </p:nvPr>
        </p:nvSpPr>
        <p:spPr/>
        <p:txBody>
          <a:bodyPr/>
          <a:lstStyle/>
          <a:p>
            <a:pPr marL="0" indent="0" eaLnBrk="1"/>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a:r>
              <a:rPr lang="en-US" smtClean="0"/>
              <a:t>Terminology</a:t>
            </a:r>
          </a:p>
        </p:txBody>
      </p:sp>
      <p:sp>
        <p:nvSpPr>
          <p:cNvPr id="18435" name="Content Placeholder 2"/>
          <p:cNvSpPr>
            <a:spLocks noGrp="1"/>
          </p:cNvSpPr>
          <p:nvPr>
            <p:ph sz="half" idx="1"/>
          </p:nvPr>
        </p:nvSpPr>
        <p:spPr>
          <a:xfrm>
            <a:off x="949325" y="1066800"/>
            <a:ext cx="6289675" cy="4113213"/>
          </a:xfrm>
        </p:spPr>
        <p:txBody>
          <a:bodyPr/>
          <a:lstStyle/>
          <a:p>
            <a:pPr marL="0" indent="0" eaLnBrk="1"/>
            <a:r>
              <a:rPr lang="en-US" sz="2000" b="1" smtClean="0"/>
              <a:t>Lookup Table – Reference Link</a:t>
            </a:r>
          </a:p>
          <a:p>
            <a:pPr marL="0" indent="0" eaLnBrk="1">
              <a:buFont typeface="Arial" panose="020B0604020202020204" pitchFamily="34" charset="0"/>
              <a:buChar char="•"/>
            </a:pPr>
            <a:r>
              <a:rPr lang="en-US" smtClean="0"/>
              <a:t>Lookup Table File</a:t>
            </a:r>
          </a:p>
          <a:p>
            <a:pPr marL="457200" lvl="1" indent="0" eaLnBrk="1">
              <a:buFont typeface="Arial" panose="020B0604020202020204" pitchFamily="34" charset="0"/>
              <a:buChar char="•"/>
            </a:pPr>
            <a:r>
              <a:rPr lang="en-US" smtClean="0"/>
              <a:t>Resource Disk area</a:t>
            </a:r>
          </a:p>
          <a:p>
            <a:pPr marL="0" indent="0" eaLnBrk="1">
              <a:buFont typeface="Arial" panose="020B0604020202020204" pitchFamily="34" charset="0"/>
              <a:buChar char="•"/>
            </a:pPr>
            <a:r>
              <a:rPr lang="en-US" smtClean="0"/>
              <a:t>MMAP</a:t>
            </a:r>
          </a:p>
          <a:p>
            <a:pPr marL="457200" lvl="1" indent="0" eaLnBrk="1">
              <a:buFont typeface="Arial" panose="020B0604020202020204" pitchFamily="34" charset="0"/>
              <a:buChar char="•"/>
            </a:pPr>
            <a:r>
              <a:rPr lang="en-US" smtClean="0"/>
              <a:t>File -&gt; Memory</a:t>
            </a:r>
          </a:p>
          <a:p>
            <a:pPr marL="457200" lvl="1" indent="0" eaLnBrk="1">
              <a:buFont typeface="Arial" panose="020B0604020202020204" pitchFamily="34" charset="0"/>
              <a:buChar char="•"/>
            </a:pPr>
            <a:r>
              <a:rPr lang="en-US" smtClean="0"/>
              <a:t>Fast Random Access</a:t>
            </a:r>
          </a:p>
          <a:p>
            <a:pPr marL="457200" lvl="1" indent="0" eaLnBrk="1">
              <a:buFont typeface="Arial" panose="020B0604020202020204" pitchFamily="34" charset="0"/>
              <a:buChar char="•"/>
            </a:pPr>
            <a:r>
              <a:rPr lang="en-US" smtClean="0"/>
              <a:t>Shared</a:t>
            </a:r>
          </a:p>
          <a:p>
            <a:pPr marL="0" indent="0" eaLnBrk="1">
              <a:buFont typeface="Arial" panose="020B0604020202020204" pitchFamily="34" charset="0"/>
              <a:buChar char="•"/>
            </a:pPr>
            <a:endParaRPr lang="en-US" smtClean="0"/>
          </a:p>
          <a:p>
            <a:pPr marL="0" indent="0" eaLnBrk="1"/>
            <a:r>
              <a:rPr lang="en-US" smtClean="0"/>
              <a:t>Example of  typical lookup table for  Products Data (10M)</a:t>
            </a:r>
          </a:p>
          <a:p>
            <a:pPr marL="0" indent="0" eaLnBrk="1"/>
            <a:endParaRPr lang="en-US" smtClean="0"/>
          </a:p>
        </p:txBody>
      </p:sp>
      <p:pic>
        <p:nvPicPr>
          <p:cNvPr id="18436"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4810125"/>
            <a:ext cx="8101013" cy="36988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a:r>
              <a:rPr lang="en-US" smtClean="0"/>
              <a:t>Terminology</a:t>
            </a:r>
          </a:p>
        </p:txBody>
      </p:sp>
      <p:sp>
        <p:nvSpPr>
          <p:cNvPr id="20483" name="Content Placeholder 2"/>
          <p:cNvSpPr>
            <a:spLocks noGrp="1"/>
          </p:cNvSpPr>
          <p:nvPr>
            <p:ph sz="half" idx="1"/>
          </p:nvPr>
        </p:nvSpPr>
        <p:spPr>
          <a:xfrm>
            <a:off x="949325" y="1066800"/>
            <a:ext cx="6289675" cy="4113213"/>
          </a:xfrm>
        </p:spPr>
        <p:txBody>
          <a:bodyPr/>
          <a:lstStyle/>
          <a:p>
            <a:pPr marL="0" indent="0" eaLnBrk="1"/>
            <a:r>
              <a:rPr lang="en-US" sz="2000" b="1" smtClean="0"/>
              <a:t>Partitioning Terms – Reference Link</a:t>
            </a:r>
          </a:p>
          <a:p>
            <a:pPr marL="0" indent="0" eaLnBrk="1">
              <a:buFont typeface="Arial" panose="020B0604020202020204" pitchFamily="34" charset="0"/>
              <a:buChar char="•"/>
            </a:pPr>
            <a:r>
              <a:rPr lang="en-US" smtClean="0"/>
              <a:t>Auto </a:t>
            </a:r>
          </a:p>
          <a:p>
            <a:pPr marL="457200" lvl="1" indent="0" eaLnBrk="1">
              <a:buFont typeface="Arial" panose="020B0604020202020204" pitchFamily="34" charset="0"/>
              <a:buChar char="•"/>
            </a:pPr>
            <a:r>
              <a:rPr lang="en-US" smtClean="0"/>
              <a:t>All other stages</a:t>
            </a:r>
          </a:p>
          <a:p>
            <a:pPr marL="457200" lvl="1" indent="0" eaLnBrk="1">
              <a:buFont typeface="Arial" panose="020B0604020202020204" pitchFamily="34" charset="0"/>
              <a:buChar char="•"/>
            </a:pPr>
            <a:r>
              <a:rPr lang="en-US" smtClean="0"/>
              <a:t>Lookup Stage default Entire</a:t>
            </a:r>
          </a:p>
          <a:p>
            <a:pPr marL="0" indent="0" eaLnBrk="1"/>
            <a:endParaRPr lang="en-US" smtClean="0"/>
          </a:p>
        </p:txBody>
      </p:sp>
      <p:pic>
        <p:nvPicPr>
          <p:cNvPr id="20484" name="Picture 2" descr="file:///C:/Users/IBM_ADMIN/My%20Documents/SametimeTranscripts9/gwfoster@us.ibm.com/20150428/$7410F3C67EA43E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3786188"/>
            <a:ext cx="13525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3562350"/>
            <a:ext cx="11049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14700" y="3790950"/>
            <a:ext cx="10668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19625" y="3733800"/>
            <a:ext cx="131445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24250"/>
            <a:ext cx="14001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1"/>
          <p:cNvSpPr txBox="1">
            <a:spLocks noChangeArrowheads="1"/>
          </p:cNvSpPr>
          <p:nvPr/>
        </p:nvSpPr>
        <p:spPr bwMode="auto">
          <a:xfrm>
            <a:off x="581025" y="6280150"/>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Fan Out</a:t>
            </a:r>
          </a:p>
        </p:txBody>
      </p:sp>
      <p:sp>
        <p:nvSpPr>
          <p:cNvPr id="20490" name="TextBox 9"/>
          <p:cNvSpPr txBox="1">
            <a:spLocks noChangeArrowheads="1"/>
          </p:cNvSpPr>
          <p:nvPr/>
        </p:nvSpPr>
        <p:spPr bwMode="auto">
          <a:xfrm>
            <a:off x="2193925" y="6280150"/>
            <a:ext cx="66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Auto</a:t>
            </a:r>
          </a:p>
        </p:txBody>
      </p:sp>
      <p:sp>
        <p:nvSpPr>
          <p:cNvPr id="20491" name="TextBox 10"/>
          <p:cNvSpPr txBox="1">
            <a:spLocks noChangeArrowheads="1"/>
          </p:cNvSpPr>
          <p:nvPr/>
        </p:nvSpPr>
        <p:spPr bwMode="auto">
          <a:xfrm>
            <a:off x="3390900" y="628015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Sparse</a:t>
            </a:r>
          </a:p>
        </p:txBody>
      </p:sp>
      <p:sp>
        <p:nvSpPr>
          <p:cNvPr id="20492" name="TextBox 11"/>
          <p:cNvSpPr txBox="1">
            <a:spLocks noChangeArrowheads="1"/>
          </p:cNvSpPr>
          <p:nvPr/>
        </p:nvSpPr>
        <p:spPr bwMode="auto">
          <a:xfrm>
            <a:off x="4672013" y="6280150"/>
            <a:ext cx="122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LU Fileset</a:t>
            </a:r>
          </a:p>
        </p:txBody>
      </p:sp>
      <p:sp>
        <p:nvSpPr>
          <p:cNvPr id="20493" name="TextBox 12"/>
          <p:cNvSpPr txBox="1">
            <a:spLocks noChangeArrowheads="1"/>
          </p:cNvSpPr>
          <p:nvPr/>
        </p:nvSpPr>
        <p:spPr bwMode="auto">
          <a:xfrm>
            <a:off x="6553200" y="628015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Same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Neue Light for IBM"/>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HelvNeue Light for IBM"/>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1818</TotalTime>
  <Words>5469</Words>
  <Application>Microsoft Office PowerPoint</Application>
  <PresentationFormat>On-screen Show (4:3)</PresentationFormat>
  <Paragraphs>621</Paragraphs>
  <Slides>44</Slides>
  <Notes>44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Microsoft YaHei</vt:lpstr>
      <vt:lpstr>ＭＳ Ｐゴシック</vt:lpstr>
      <vt:lpstr>Arial</vt:lpstr>
      <vt:lpstr>HelvNeue Light for IBM</vt:lpstr>
      <vt:lpstr>Times New Roman</vt:lpstr>
      <vt:lpstr>Wingdings</vt:lpstr>
      <vt:lpstr>Office Theme</vt:lpstr>
      <vt:lpstr>Office Theme</vt:lpstr>
      <vt:lpstr>PowerPoint Presentation</vt:lpstr>
      <vt:lpstr>PowerPoint Presentation</vt:lpstr>
      <vt:lpstr>Lookup Types</vt:lpstr>
      <vt:lpstr>Lookup Types</vt:lpstr>
      <vt:lpstr>Lookup Types</vt:lpstr>
      <vt:lpstr>Terminology</vt:lpstr>
      <vt:lpstr>Terminology</vt:lpstr>
      <vt:lpstr>Terminology</vt:lpstr>
      <vt:lpstr>Terminology</vt:lpstr>
      <vt:lpstr>Terminology</vt:lpstr>
      <vt:lpstr>Terminology</vt:lpstr>
      <vt:lpstr>Lookup Step 1</vt:lpstr>
      <vt:lpstr>Lookup Step 1</vt:lpstr>
      <vt:lpstr>Lookup Step 1</vt:lpstr>
      <vt:lpstr>Lookup Step 2</vt:lpstr>
      <vt:lpstr>Lookup Step 2</vt:lpstr>
      <vt:lpstr>Job Design vs Actual Operation</vt:lpstr>
      <vt:lpstr>Job Design vs Actual Operation</vt:lpstr>
      <vt:lpstr>Job Design vs Actual Operation</vt:lpstr>
      <vt:lpstr>Job Design vs Actual Operation</vt:lpstr>
      <vt:lpstr>Tuning and Configuration</vt:lpstr>
      <vt:lpstr>Tuning and Configuration</vt:lpstr>
      <vt:lpstr>Tuning and Configuration</vt:lpstr>
      <vt:lpstr>Tuning and Configuration</vt:lpstr>
      <vt:lpstr>Tuning and Configuration</vt:lpstr>
      <vt:lpstr>Range Lookup &amp; APT_NO_SORT_INSERTION</vt:lpstr>
      <vt:lpstr>Range Lookup &amp; APT_NO_SORT_INSERTION</vt:lpstr>
      <vt:lpstr>Range Lookup &amp; APT_NO_SORT_INSERTION</vt:lpstr>
      <vt:lpstr>Range Lookup &amp; APT_NO_SORT_INSERTION</vt:lpstr>
      <vt:lpstr>Range Lookup &amp; APT_NO_SORT_INSERTION</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Case Study</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gfoster</dc:creator>
  <cp:lastModifiedBy>IBM_ADMIN</cp:lastModifiedBy>
  <cp:revision>165</cp:revision>
  <cp:lastPrinted>2015-05-12T12:32:54Z</cp:lastPrinted>
  <dcterms:created xsi:type="dcterms:W3CDTF">1601-01-01T00:00:00Z</dcterms:created>
  <dcterms:modified xsi:type="dcterms:W3CDTF">2015-05-13T13:39:30Z</dcterms:modified>
</cp:coreProperties>
</file>