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diagrams/layout1.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tags/tag39.xml" ContentType="application/vnd.openxmlformats-officedocument.presentationml.tags+xml"/>
  <Override PartName="/ppt/diagrams/quickStyle1.xml" ContentType="application/vnd.openxmlformats-officedocument.drawingml.diagramStyle+xml"/>
  <Override PartName="/ppt/tags/tag59.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notesSlides/notesSlide15.xml" ContentType="application/vnd.openxmlformats-officedocument.presentationml.notesSlide+xml"/>
  <Override PartName="/ppt/tags/tag66.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6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wmf" ContentType="image/x-wmf"/>
  <Override PartName="/ppt/tags/tag58.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3"/>
  </p:notesMasterIdLst>
  <p:sldIdLst>
    <p:sldId id="557" r:id="rId2"/>
    <p:sldId id="539" r:id="rId3"/>
    <p:sldId id="540" r:id="rId4"/>
    <p:sldId id="422" r:id="rId5"/>
    <p:sldId id="582" r:id="rId6"/>
    <p:sldId id="583" r:id="rId7"/>
    <p:sldId id="595" r:id="rId8"/>
    <p:sldId id="599" r:id="rId9"/>
    <p:sldId id="603" r:id="rId10"/>
    <p:sldId id="571" r:id="rId11"/>
    <p:sldId id="569" r:id="rId12"/>
    <p:sldId id="602" r:id="rId13"/>
    <p:sldId id="601" r:id="rId14"/>
    <p:sldId id="559" r:id="rId15"/>
    <p:sldId id="560" r:id="rId16"/>
    <p:sldId id="561" r:id="rId17"/>
    <p:sldId id="580" r:id="rId18"/>
    <p:sldId id="608" r:id="rId19"/>
    <p:sldId id="607" r:id="rId20"/>
    <p:sldId id="581" r:id="rId21"/>
    <p:sldId id="568" r:id="rId22"/>
  </p:sldIdLst>
  <p:sldSz cx="9144000" cy="6858000" type="screen4x3"/>
  <p:notesSz cx="7099300" cy="10234613"/>
  <p:custDataLst>
    <p:tags r:id="rId24"/>
  </p:custDataLst>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5pPr>
    <a:lvl6pPr marL="2286000" algn="l" defTabSz="914400" rtl="0" eaLnBrk="1" latinLnBrk="0" hangingPunct="1">
      <a:defRPr kern="1200">
        <a:solidFill>
          <a:schemeClr val="tx1"/>
        </a:solidFill>
        <a:latin typeface="Arial" pitchFamily="34" charset="0"/>
        <a:ea typeface="MS PGothic" pitchFamily="34" charset="-128"/>
        <a:cs typeface="Arial" pitchFamily="34" charset="0"/>
      </a:defRPr>
    </a:lvl6pPr>
    <a:lvl7pPr marL="2743200" algn="l" defTabSz="914400" rtl="0" eaLnBrk="1" latinLnBrk="0" hangingPunct="1">
      <a:defRPr kern="1200">
        <a:solidFill>
          <a:schemeClr val="tx1"/>
        </a:solidFill>
        <a:latin typeface="Arial" pitchFamily="34" charset="0"/>
        <a:ea typeface="MS PGothic" pitchFamily="34" charset="-128"/>
        <a:cs typeface="Arial" pitchFamily="34" charset="0"/>
      </a:defRPr>
    </a:lvl7pPr>
    <a:lvl8pPr marL="3200400" algn="l" defTabSz="914400" rtl="0" eaLnBrk="1" latinLnBrk="0" hangingPunct="1">
      <a:defRPr kern="1200">
        <a:solidFill>
          <a:schemeClr val="tx1"/>
        </a:solidFill>
        <a:latin typeface="Arial" pitchFamily="34" charset="0"/>
        <a:ea typeface="MS PGothic" pitchFamily="34" charset="-128"/>
        <a:cs typeface="Arial" pitchFamily="34" charset="0"/>
      </a:defRPr>
    </a:lvl8pPr>
    <a:lvl9pPr marL="3657600" algn="l" defTabSz="914400" rtl="0" eaLnBrk="1" latinLnBrk="0" hangingPunct="1">
      <a:defRPr kern="1200">
        <a:solidFill>
          <a:schemeClr val="tx1"/>
        </a:solidFill>
        <a:latin typeface="Arial" pitchFamily="34" charset="0"/>
        <a:ea typeface="MS PGothic"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608F"/>
    <a:srgbClr val="99CCFF"/>
    <a:srgbClr val="FFFFCC"/>
    <a:srgbClr val="F0F1C1"/>
    <a:srgbClr val="F19027"/>
    <a:srgbClr val="008ABF"/>
    <a:srgbClr val="CCD8A0"/>
    <a:srgbClr val="CC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79793" autoAdjust="0"/>
  </p:normalViewPr>
  <p:slideViewPr>
    <p:cSldViewPr>
      <p:cViewPr>
        <p:scale>
          <a:sx n="66" d="100"/>
          <a:sy n="66" d="100"/>
        </p:scale>
        <p:origin x="-2478" y="-6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4D6B8C-8632-4CF8-A36F-5D3C4B514EF1}"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nl-NL"/>
        </a:p>
      </dgm:t>
    </dgm:pt>
    <dgm:pt modelId="{A45AC861-1844-41B7-8ECF-9EA7F4BCAF9C}">
      <dgm:prSet phldrT="[Tekst]"/>
      <dgm:spPr>
        <a:solidFill>
          <a:srgbClr val="0099CC"/>
        </a:solidFill>
      </dgm:spPr>
      <dgm:t>
        <a:bodyPr/>
        <a:lstStyle/>
        <a:p>
          <a:endParaRPr lang="nl-NL" dirty="0"/>
        </a:p>
      </dgm:t>
    </dgm:pt>
    <dgm:pt modelId="{F75B6568-DF1D-4E93-918D-4D834507636A}" type="parTrans" cxnId="{82FC2A33-2E40-4062-9B4F-42D369E244B9}">
      <dgm:prSet/>
      <dgm:spPr/>
      <dgm:t>
        <a:bodyPr/>
        <a:lstStyle/>
        <a:p>
          <a:endParaRPr lang="nl-NL"/>
        </a:p>
      </dgm:t>
    </dgm:pt>
    <dgm:pt modelId="{0DFE5C02-3EF1-4CE8-819E-98CF9F7A2927}" type="sibTrans" cxnId="{82FC2A33-2E40-4062-9B4F-42D369E244B9}">
      <dgm:prSet/>
      <dgm:spPr/>
      <dgm:t>
        <a:bodyPr/>
        <a:lstStyle/>
        <a:p>
          <a:endParaRPr lang="nl-NL"/>
        </a:p>
      </dgm:t>
    </dgm:pt>
    <dgm:pt modelId="{FBC20E09-9FE8-4878-86B0-28C0A79EF1B0}">
      <dgm:prSet phldrT="[Tekst]"/>
      <dgm:spPr>
        <a:solidFill>
          <a:srgbClr val="0099CC"/>
        </a:solidFill>
      </dgm:spPr>
      <dgm:t>
        <a:bodyPr/>
        <a:lstStyle/>
        <a:p>
          <a:endParaRPr lang="nl-NL" dirty="0"/>
        </a:p>
      </dgm:t>
    </dgm:pt>
    <dgm:pt modelId="{270ACA40-C365-4A82-904E-CAB1E7706235}" type="parTrans" cxnId="{CDECE6CF-B72B-46D9-A80D-A80AC1F8C2AE}">
      <dgm:prSet/>
      <dgm:spPr/>
      <dgm:t>
        <a:bodyPr/>
        <a:lstStyle/>
        <a:p>
          <a:endParaRPr lang="nl-NL"/>
        </a:p>
      </dgm:t>
    </dgm:pt>
    <dgm:pt modelId="{DEC371FD-A29A-4A64-844F-9432EC15F282}" type="sibTrans" cxnId="{CDECE6CF-B72B-46D9-A80D-A80AC1F8C2AE}">
      <dgm:prSet/>
      <dgm:spPr/>
      <dgm:t>
        <a:bodyPr/>
        <a:lstStyle/>
        <a:p>
          <a:endParaRPr lang="nl-NL"/>
        </a:p>
      </dgm:t>
    </dgm:pt>
    <dgm:pt modelId="{9C75F46D-2E5C-4D2D-878D-613520CEED53}">
      <dgm:prSet phldrT="[Tekst]"/>
      <dgm:spPr>
        <a:solidFill>
          <a:srgbClr val="0099CC"/>
        </a:solidFill>
      </dgm:spPr>
      <dgm:t>
        <a:bodyPr/>
        <a:lstStyle/>
        <a:p>
          <a:endParaRPr lang="nl-NL" dirty="0"/>
        </a:p>
      </dgm:t>
    </dgm:pt>
    <dgm:pt modelId="{742AE98C-97B3-42FD-92F4-D0605E362EBE}" type="parTrans" cxnId="{503BED7D-FA22-46AD-8BDD-D5A3116905F3}">
      <dgm:prSet/>
      <dgm:spPr/>
      <dgm:t>
        <a:bodyPr/>
        <a:lstStyle/>
        <a:p>
          <a:endParaRPr lang="nl-NL"/>
        </a:p>
      </dgm:t>
    </dgm:pt>
    <dgm:pt modelId="{AB82200A-AC90-4F1F-967E-B2EA85B906B4}" type="sibTrans" cxnId="{503BED7D-FA22-46AD-8BDD-D5A3116905F3}">
      <dgm:prSet/>
      <dgm:spPr/>
      <dgm:t>
        <a:bodyPr/>
        <a:lstStyle/>
        <a:p>
          <a:endParaRPr lang="nl-NL"/>
        </a:p>
      </dgm:t>
    </dgm:pt>
    <dgm:pt modelId="{097A7244-555A-40AE-A9CD-8FC11C0BDED1}">
      <dgm:prSet phldrT="[Tekst]"/>
      <dgm:spPr>
        <a:solidFill>
          <a:srgbClr val="0099CC"/>
        </a:solidFill>
      </dgm:spPr>
      <dgm:t>
        <a:bodyPr/>
        <a:lstStyle/>
        <a:p>
          <a:endParaRPr lang="nl-NL" dirty="0"/>
        </a:p>
      </dgm:t>
    </dgm:pt>
    <dgm:pt modelId="{620A6D43-7505-4B57-A2E3-434656214223}" type="parTrans" cxnId="{2A605B42-ADF7-4A3B-AE0A-86F247DB73A9}">
      <dgm:prSet/>
      <dgm:spPr/>
      <dgm:t>
        <a:bodyPr/>
        <a:lstStyle/>
        <a:p>
          <a:endParaRPr lang="nl-NL"/>
        </a:p>
      </dgm:t>
    </dgm:pt>
    <dgm:pt modelId="{8EE9EA67-1FB8-49DD-BBA2-729232B588F3}" type="sibTrans" cxnId="{2A605B42-ADF7-4A3B-AE0A-86F247DB73A9}">
      <dgm:prSet/>
      <dgm:spPr/>
      <dgm:t>
        <a:bodyPr/>
        <a:lstStyle/>
        <a:p>
          <a:endParaRPr lang="nl-NL"/>
        </a:p>
      </dgm:t>
    </dgm:pt>
    <dgm:pt modelId="{776E437A-9F3C-47F0-BD0B-119577B62E3D}" type="pres">
      <dgm:prSet presAssocID="{674D6B8C-8632-4CF8-A36F-5D3C4B514EF1}" presName="matrix" presStyleCnt="0">
        <dgm:presLayoutVars>
          <dgm:chMax val="1"/>
          <dgm:dir/>
          <dgm:resizeHandles val="exact"/>
        </dgm:presLayoutVars>
      </dgm:prSet>
      <dgm:spPr/>
      <dgm:t>
        <a:bodyPr/>
        <a:lstStyle/>
        <a:p>
          <a:endParaRPr lang="nl-NL"/>
        </a:p>
      </dgm:t>
    </dgm:pt>
    <dgm:pt modelId="{4D564E8E-C943-4594-9343-77BB127DE971}" type="pres">
      <dgm:prSet presAssocID="{674D6B8C-8632-4CF8-A36F-5D3C4B514EF1}" presName="axisShape" presStyleLbl="bgShp" presStyleIdx="0" presStyleCnt="1"/>
      <dgm:spPr>
        <a:solidFill>
          <a:schemeClr val="bg1">
            <a:lumMod val="65000"/>
          </a:schemeClr>
        </a:solidFill>
      </dgm:spPr>
      <dgm:t>
        <a:bodyPr/>
        <a:lstStyle/>
        <a:p>
          <a:endParaRPr lang="en-US"/>
        </a:p>
      </dgm:t>
    </dgm:pt>
    <dgm:pt modelId="{AA25C6B3-D229-4F8A-A444-C059D1F399CA}" type="pres">
      <dgm:prSet presAssocID="{674D6B8C-8632-4CF8-A36F-5D3C4B514EF1}" presName="rect1" presStyleLbl="node1" presStyleIdx="0" presStyleCnt="4">
        <dgm:presLayoutVars>
          <dgm:chMax val="0"/>
          <dgm:chPref val="0"/>
          <dgm:bulletEnabled val="1"/>
        </dgm:presLayoutVars>
      </dgm:prSet>
      <dgm:spPr/>
      <dgm:t>
        <a:bodyPr/>
        <a:lstStyle/>
        <a:p>
          <a:endParaRPr lang="nl-NL"/>
        </a:p>
      </dgm:t>
    </dgm:pt>
    <dgm:pt modelId="{B992A223-5D42-4C44-B20B-6B01B604F3B3}" type="pres">
      <dgm:prSet presAssocID="{674D6B8C-8632-4CF8-A36F-5D3C4B514EF1}" presName="rect2" presStyleLbl="node1" presStyleIdx="1" presStyleCnt="4">
        <dgm:presLayoutVars>
          <dgm:chMax val="0"/>
          <dgm:chPref val="0"/>
          <dgm:bulletEnabled val="1"/>
        </dgm:presLayoutVars>
      </dgm:prSet>
      <dgm:spPr/>
      <dgm:t>
        <a:bodyPr/>
        <a:lstStyle/>
        <a:p>
          <a:endParaRPr lang="nl-NL"/>
        </a:p>
      </dgm:t>
    </dgm:pt>
    <dgm:pt modelId="{5685D44B-902C-4441-8BB3-6427F6C3A994}" type="pres">
      <dgm:prSet presAssocID="{674D6B8C-8632-4CF8-A36F-5D3C4B514EF1}" presName="rect3" presStyleLbl="node1" presStyleIdx="2" presStyleCnt="4">
        <dgm:presLayoutVars>
          <dgm:chMax val="0"/>
          <dgm:chPref val="0"/>
          <dgm:bulletEnabled val="1"/>
        </dgm:presLayoutVars>
      </dgm:prSet>
      <dgm:spPr/>
      <dgm:t>
        <a:bodyPr/>
        <a:lstStyle/>
        <a:p>
          <a:endParaRPr lang="nl-NL"/>
        </a:p>
      </dgm:t>
    </dgm:pt>
    <dgm:pt modelId="{978314D5-E6AB-410E-9766-FD508092DC2D}" type="pres">
      <dgm:prSet presAssocID="{674D6B8C-8632-4CF8-A36F-5D3C4B514EF1}" presName="rect4" presStyleLbl="node1" presStyleIdx="3" presStyleCnt="4">
        <dgm:presLayoutVars>
          <dgm:chMax val="0"/>
          <dgm:chPref val="0"/>
          <dgm:bulletEnabled val="1"/>
        </dgm:presLayoutVars>
      </dgm:prSet>
      <dgm:spPr/>
      <dgm:t>
        <a:bodyPr/>
        <a:lstStyle/>
        <a:p>
          <a:endParaRPr lang="nl-NL"/>
        </a:p>
      </dgm:t>
    </dgm:pt>
  </dgm:ptLst>
  <dgm:cxnLst>
    <dgm:cxn modelId="{CDECE6CF-B72B-46D9-A80D-A80AC1F8C2AE}" srcId="{674D6B8C-8632-4CF8-A36F-5D3C4B514EF1}" destId="{FBC20E09-9FE8-4878-86B0-28C0A79EF1B0}" srcOrd="1" destOrd="0" parTransId="{270ACA40-C365-4A82-904E-CAB1E7706235}" sibTransId="{DEC371FD-A29A-4A64-844F-9432EC15F282}"/>
    <dgm:cxn modelId="{75CF227F-ACE8-4CF2-8875-6E5C4BD9B428}" type="presOf" srcId="{674D6B8C-8632-4CF8-A36F-5D3C4B514EF1}" destId="{776E437A-9F3C-47F0-BD0B-119577B62E3D}" srcOrd="0" destOrd="0" presId="urn:microsoft.com/office/officeart/2005/8/layout/matrix2"/>
    <dgm:cxn modelId="{503BED7D-FA22-46AD-8BDD-D5A3116905F3}" srcId="{674D6B8C-8632-4CF8-A36F-5D3C4B514EF1}" destId="{9C75F46D-2E5C-4D2D-878D-613520CEED53}" srcOrd="2" destOrd="0" parTransId="{742AE98C-97B3-42FD-92F4-D0605E362EBE}" sibTransId="{AB82200A-AC90-4F1F-967E-B2EA85B906B4}"/>
    <dgm:cxn modelId="{1085FF4F-60E8-4EAF-8A7B-B9146A518D23}" type="presOf" srcId="{FBC20E09-9FE8-4878-86B0-28C0A79EF1B0}" destId="{B992A223-5D42-4C44-B20B-6B01B604F3B3}" srcOrd="0" destOrd="0" presId="urn:microsoft.com/office/officeart/2005/8/layout/matrix2"/>
    <dgm:cxn modelId="{25030EA3-6654-4957-855C-7A43C2C42545}" type="presOf" srcId="{9C75F46D-2E5C-4D2D-878D-613520CEED53}" destId="{5685D44B-902C-4441-8BB3-6427F6C3A994}" srcOrd="0" destOrd="0" presId="urn:microsoft.com/office/officeart/2005/8/layout/matrix2"/>
    <dgm:cxn modelId="{2A605B42-ADF7-4A3B-AE0A-86F247DB73A9}" srcId="{674D6B8C-8632-4CF8-A36F-5D3C4B514EF1}" destId="{097A7244-555A-40AE-A9CD-8FC11C0BDED1}" srcOrd="3" destOrd="0" parTransId="{620A6D43-7505-4B57-A2E3-434656214223}" sibTransId="{8EE9EA67-1FB8-49DD-BBA2-729232B588F3}"/>
    <dgm:cxn modelId="{7C76B4DB-6DE8-405B-8291-DD1762741699}" type="presOf" srcId="{A45AC861-1844-41B7-8ECF-9EA7F4BCAF9C}" destId="{AA25C6B3-D229-4F8A-A444-C059D1F399CA}" srcOrd="0" destOrd="0" presId="urn:microsoft.com/office/officeart/2005/8/layout/matrix2"/>
    <dgm:cxn modelId="{82FC2A33-2E40-4062-9B4F-42D369E244B9}" srcId="{674D6B8C-8632-4CF8-A36F-5D3C4B514EF1}" destId="{A45AC861-1844-41B7-8ECF-9EA7F4BCAF9C}" srcOrd="0" destOrd="0" parTransId="{F75B6568-DF1D-4E93-918D-4D834507636A}" sibTransId="{0DFE5C02-3EF1-4CE8-819E-98CF9F7A2927}"/>
    <dgm:cxn modelId="{F536803A-BE30-406A-ADEA-20D5C171DD60}" type="presOf" srcId="{097A7244-555A-40AE-A9CD-8FC11C0BDED1}" destId="{978314D5-E6AB-410E-9766-FD508092DC2D}" srcOrd="0" destOrd="0" presId="urn:microsoft.com/office/officeart/2005/8/layout/matrix2"/>
    <dgm:cxn modelId="{D81291A7-F967-4043-9A98-3FD0190E05D4}" type="presParOf" srcId="{776E437A-9F3C-47F0-BD0B-119577B62E3D}" destId="{4D564E8E-C943-4594-9343-77BB127DE971}" srcOrd="0" destOrd="0" presId="urn:microsoft.com/office/officeart/2005/8/layout/matrix2"/>
    <dgm:cxn modelId="{16A00860-A307-424A-ACED-59A59E3C7240}" type="presParOf" srcId="{776E437A-9F3C-47F0-BD0B-119577B62E3D}" destId="{AA25C6B3-D229-4F8A-A444-C059D1F399CA}" srcOrd="1" destOrd="0" presId="urn:microsoft.com/office/officeart/2005/8/layout/matrix2"/>
    <dgm:cxn modelId="{8D66F728-1A1B-413A-9427-FFEB0C7FA86B}" type="presParOf" srcId="{776E437A-9F3C-47F0-BD0B-119577B62E3D}" destId="{B992A223-5D42-4C44-B20B-6B01B604F3B3}" srcOrd="2" destOrd="0" presId="urn:microsoft.com/office/officeart/2005/8/layout/matrix2"/>
    <dgm:cxn modelId="{74C92B0D-F0A4-4344-A028-3DB8224A230E}" type="presParOf" srcId="{776E437A-9F3C-47F0-BD0B-119577B62E3D}" destId="{5685D44B-902C-4441-8BB3-6427F6C3A994}" srcOrd="3" destOrd="0" presId="urn:microsoft.com/office/officeart/2005/8/layout/matrix2"/>
    <dgm:cxn modelId="{2D24853F-E232-4AF6-8AD8-64C6A2A209EB}" type="presParOf" srcId="{776E437A-9F3C-47F0-BD0B-119577B62E3D}" destId="{978314D5-E6AB-410E-9766-FD508092DC2D}" srcOrd="4" destOrd="0" presId="urn:microsoft.com/office/officeart/2005/8/layout/matrix2"/>
  </dgm:cxnLst>
  <dgm:bg>
    <a:noFill/>
  </dgm:bg>
  <dgm:whole/>
  <dgm:extLst>
    <a:ext uri="http://schemas.microsoft.com/office/drawing/2008/diagram">
      <dsp:dataModelExt xmlns:dsp="http://schemas.microsoft.com/office/drawing/2008/diagram" xmlns="" relId="rId3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564E8E-C943-4594-9343-77BB127DE971}">
      <dsp:nvSpPr>
        <dsp:cNvPr id="0" name=""/>
        <dsp:cNvSpPr/>
      </dsp:nvSpPr>
      <dsp:spPr>
        <a:xfrm>
          <a:off x="713048" y="0"/>
          <a:ext cx="4031540" cy="4031540"/>
        </a:xfrm>
        <a:prstGeom prst="quadArrow">
          <a:avLst>
            <a:gd name="adj1" fmla="val 2000"/>
            <a:gd name="adj2" fmla="val 4000"/>
            <a:gd name="adj3" fmla="val 5000"/>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AA25C6B3-D229-4F8A-A444-C059D1F399CA}">
      <dsp:nvSpPr>
        <dsp:cNvPr id="0" name=""/>
        <dsp:cNvSpPr/>
      </dsp:nvSpPr>
      <dsp:spPr>
        <a:xfrm>
          <a:off x="975098" y="262050"/>
          <a:ext cx="1612616" cy="1612616"/>
        </a:xfrm>
        <a:prstGeom prst="roundRect">
          <a:avLst/>
        </a:prstGeom>
        <a:solidFill>
          <a:srgbClr val="0099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nl-NL" sz="6500" kern="1200" dirty="0"/>
        </a:p>
      </dsp:txBody>
      <dsp:txXfrm>
        <a:off x="975098" y="262050"/>
        <a:ext cx="1612616" cy="1612616"/>
      </dsp:txXfrm>
    </dsp:sp>
    <dsp:sp modelId="{B992A223-5D42-4C44-B20B-6B01B604F3B3}">
      <dsp:nvSpPr>
        <dsp:cNvPr id="0" name=""/>
        <dsp:cNvSpPr/>
      </dsp:nvSpPr>
      <dsp:spPr>
        <a:xfrm>
          <a:off x="2869922" y="262050"/>
          <a:ext cx="1612616" cy="1612616"/>
        </a:xfrm>
        <a:prstGeom prst="roundRect">
          <a:avLst/>
        </a:prstGeom>
        <a:solidFill>
          <a:srgbClr val="0099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nl-NL" sz="6500" kern="1200" dirty="0"/>
        </a:p>
      </dsp:txBody>
      <dsp:txXfrm>
        <a:off x="2869922" y="262050"/>
        <a:ext cx="1612616" cy="1612616"/>
      </dsp:txXfrm>
    </dsp:sp>
    <dsp:sp modelId="{5685D44B-902C-4441-8BB3-6427F6C3A994}">
      <dsp:nvSpPr>
        <dsp:cNvPr id="0" name=""/>
        <dsp:cNvSpPr/>
      </dsp:nvSpPr>
      <dsp:spPr>
        <a:xfrm>
          <a:off x="975098" y="2156873"/>
          <a:ext cx="1612616" cy="1612616"/>
        </a:xfrm>
        <a:prstGeom prst="roundRect">
          <a:avLst/>
        </a:prstGeom>
        <a:solidFill>
          <a:srgbClr val="0099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nl-NL" sz="6500" kern="1200" dirty="0"/>
        </a:p>
      </dsp:txBody>
      <dsp:txXfrm>
        <a:off x="975098" y="2156873"/>
        <a:ext cx="1612616" cy="1612616"/>
      </dsp:txXfrm>
    </dsp:sp>
    <dsp:sp modelId="{978314D5-E6AB-410E-9766-FD508092DC2D}">
      <dsp:nvSpPr>
        <dsp:cNvPr id="0" name=""/>
        <dsp:cNvSpPr/>
      </dsp:nvSpPr>
      <dsp:spPr>
        <a:xfrm>
          <a:off x="2869922" y="2156873"/>
          <a:ext cx="1612616" cy="1612616"/>
        </a:xfrm>
        <a:prstGeom prst="roundRect">
          <a:avLst/>
        </a:prstGeom>
        <a:solidFill>
          <a:srgbClr val="0099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nl-NL" sz="6500" kern="1200" dirty="0"/>
        </a:p>
      </dsp:txBody>
      <dsp:txXfrm>
        <a:off x="2869922" y="2156873"/>
        <a:ext cx="1612616" cy="1612616"/>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endParaRPr lang="hu-H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fld id="{7B5F1333-7012-40D0-BC97-598E7C14D999}" type="datetimeFigureOut">
              <a:rPr lang="en-US"/>
              <a:pPr/>
              <a:t>6/12/2012</a:t>
            </a:fld>
            <a:endParaRPr lang="en-US"/>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endParaRPr lang="hu-H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fld id="{04EEFEC8-8E84-44A3-8336-EC6A6D7D514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p:spPr>
      </p:sp>
      <p:sp>
        <p:nvSpPr>
          <p:cNvPr id="27651" name="Rectangle 3"/>
          <p:cNvSpPr>
            <a:spLocks noGrp="1" noChangeArrowheads="1"/>
          </p:cNvSpPr>
          <p:nvPr>
            <p:ph type="body" idx="1"/>
          </p:nvPr>
        </p:nvSpPr>
        <p:spPr>
          <a:ln/>
        </p:spPr>
        <p:txBody>
          <a:bodyPr/>
          <a:lstStyle/>
          <a:p>
            <a:pPr eaLnBrk="1" hangingPunct="1">
              <a:spcBef>
                <a:spcPct val="0"/>
              </a:spcBef>
            </a:pPr>
            <a:endParaRPr lang="hu-HU"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29" tIns="49515" rIns="99029" bIns="49515" anchor="b"/>
          <a:lstStyle/>
          <a:p>
            <a:pPr algn="r" defTabSz="1004888"/>
            <a:fld id="{2678A082-FF37-4A42-8412-1F463AE2B13E}" type="slidenum">
              <a:rPr lang="en-US" sz="1300"/>
              <a:pPr algn="r" defTabSz="1004888"/>
              <a:t>11</a:t>
            </a:fld>
            <a:endParaRPr lang="en-US" sz="1300"/>
          </a:p>
        </p:txBody>
      </p:sp>
      <p:sp>
        <p:nvSpPr>
          <p:cNvPr id="31747"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p:spPr>
      </p:sp>
      <p:sp>
        <p:nvSpPr>
          <p:cNvPr id="31748" name="Rectangle 3"/>
          <p:cNvSpPr>
            <a:spLocks noGrp="1" noChangeArrowheads="1"/>
          </p:cNvSpPr>
          <p:nvPr>
            <p:ph type="body" idx="1"/>
          </p:nvPr>
        </p:nvSpPr>
        <p:spPr>
          <a:ln/>
        </p:spPr>
        <p:txBody>
          <a:bodyPr lIns="94375" tIns="47186" rIns="94375" bIns="47186"/>
          <a:lstStyle/>
          <a:p>
            <a:pPr eaLnBrk="1" hangingPunct="1">
              <a:spcBef>
                <a:spcPct val="0"/>
              </a:spcBef>
            </a:pPr>
            <a:endParaRPr lang="hu-H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p:spPr>
      </p:sp>
      <p:sp>
        <p:nvSpPr>
          <p:cNvPr id="100355" name="Rectangle 3"/>
          <p:cNvSpPr>
            <a:spLocks noGrp="1" noChangeArrowheads="1"/>
          </p:cNvSpPr>
          <p:nvPr>
            <p:ph type="body" idx="1"/>
          </p:nvPr>
        </p:nvSpPr>
        <p:spPr>
          <a:ln/>
        </p:spPr>
        <p:txBody>
          <a:bodyPr lIns="97709" tIns="48853" rIns="97709" bIns="48853"/>
          <a:lstStyle/>
          <a:p>
            <a:pPr eaLnBrk="1" hangingPunct="1">
              <a:spcBef>
                <a:spcPct val="0"/>
              </a:spcBef>
            </a:pPr>
            <a:endParaRPr lang="hu-HU"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2"/>
          <p:cNvSpPr txBox="1">
            <a:spLocks noChangeArrowheads="1" noTextEdit="1"/>
          </p:cNvSpPr>
          <p:nvPr>
            <p:ph type="sldImg"/>
          </p:nvPr>
        </p:nvSpPr>
        <p:spPr bwMode="auto">
          <a:xfrm>
            <a:off x="819150" y="339725"/>
            <a:ext cx="5459413" cy="4094163"/>
          </a:xfrm>
          <a:noFill/>
          <a:ln>
            <a:solidFill>
              <a:srgbClr val="000000"/>
            </a:solidFill>
            <a:miter lim="800000"/>
            <a:headEnd/>
            <a:tailEnd/>
          </a:ln>
        </p:spPr>
      </p:sp>
      <p:sp>
        <p:nvSpPr>
          <p:cNvPr id="98307" name="Rectangle 3"/>
          <p:cNvSpPr txBox="1">
            <a:spLocks noChangeArrowheads="1"/>
          </p:cNvSpPr>
          <p:nvPr>
            <p:ph type="body" idx="1"/>
          </p:nvPr>
        </p:nvSpPr>
        <p:spPr>
          <a:xfrm>
            <a:off x="709613" y="4860925"/>
            <a:ext cx="5662612" cy="4587875"/>
          </a:xfrm>
          <a:ln/>
        </p:spPr>
        <p:txBody>
          <a:bodyPr wrap="none" anchor="ctr"/>
          <a:lstStyle/>
          <a:p>
            <a:endParaRPr lang="hu-H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38915" name="Notes Placeholder 2"/>
          <p:cNvSpPr>
            <a:spLocks noGrp="1"/>
          </p:cNvSpPr>
          <p:nvPr>
            <p:ph type="body" idx="1"/>
          </p:nvPr>
        </p:nvSpPr>
        <p:spPr>
          <a:ln/>
        </p:spPr>
        <p:txBody>
          <a:bodyPr/>
          <a:lstStyle/>
          <a:p>
            <a:endParaRPr lang="hu-HU" smtClean="0">
              <a:latin typeface="Arial" pitchFamily="34" charset="0"/>
            </a:endParaRPr>
          </a:p>
        </p:txBody>
      </p:sp>
      <p:sp>
        <p:nvSpPr>
          <p:cNvPr id="38916" name="Slide Number Placeholder 3"/>
          <p:cNvSpPr txBox="1">
            <a:spLocks noGrp="1"/>
          </p:cNvSpPr>
          <p:nvPr/>
        </p:nvSpPr>
        <p:spPr bwMode="auto">
          <a:xfrm>
            <a:off x="4021138" y="9721850"/>
            <a:ext cx="3076575" cy="511175"/>
          </a:xfrm>
          <a:prstGeom prst="rect">
            <a:avLst/>
          </a:prstGeom>
          <a:noFill/>
          <a:ln w="9525">
            <a:noFill/>
            <a:miter lim="800000"/>
            <a:headEnd/>
            <a:tailEnd/>
          </a:ln>
        </p:spPr>
        <p:txBody>
          <a:bodyPr lIns="99029" tIns="49515" rIns="99029" bIns="49515" anchor="b"/>
          <a:lstStyle/>
          <a:p>
            <a:pPr algn="r" defTabSz="1003300"/>
            <a:fld id="{5234EE52-2967-448B-AFB4-365877E1508A}" type="slidenum">
              <a:rPr lang="en-US" sz="1300">
                <a:solidFill>
                  <a:srgbClr val="000000"/>
                </a:solidFill>
              </a:rPr>
              <a:pPr algn="r" defTabSz="1003300"/>
              <a:t>15</a:t>
            </a:fld>
            <a:endParaRPr lang="en-US" sz="13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39939" name="Notes Placeholder 2"/>
          <p:cNvSpPr>
            <a:spLocks noGrp="1"/>
          </p:cNvSpPr>
          <p:nvPr>
            <p:ph type="body" idx="1"/>
          </p:nvPr>
        </p:nvSpPr>
        <p:spPr>
          <a:ln/>
        </p:spPr>
        <p:txBody>
          <a:bodyPr/>
          <a:lstStyle/>
          <a:p>
            <a:endParaRPr lang="hu-HU" smtClean="0">
              <a:latin typeface="Arial" pitchFamily="34" charset="0"/>
            </a:endParaRPr>
          </a:p>
        </p:txBody>
      </p:sp>
      <p:sp>
        <p:nvSpPr>
          <p:cNvPr id="39940" name="Slide Number Placeholder 3"/>
          <p:cNvSpPr txBox="1">
            <a:spLocks noGrp="1"/>
          </p:cNvSpPr>
          <p:nvPr/>
        </p:nvSpPr>
        <p:spPr bwMode="auto">
          <a:xfrm>
            <a:off x="4021138" y="9721850"/>
            <a:ext cx="3076575" cy="511175"/>
          </a:xfrm>
          <a:prstGeom prst="rect">
            <a:avLst/>
          </a:prstGeom>
          <a:noFill/>
          <a:ln w="9525">
            <a:noFill/>
            <a:miter lim="800000"/>
            <a:headEnd/>
            <a:tailEnd/>
          </a:ln>
        </p:spPr>
        <p:txBody>
          <a:bodyPr lIns="99029" tIns="49515" rIns="99029" bIns="49515" anchor="b"/>
          <a:lstStyle/>
          <a:p>
            <a:pPr algn="r" defTabSz="1003300"/>
            <a:fld id="{D039A6C8-76CE-4D81-B8D3-2A696B711A44}" type="slidenum">
              <a:rPr lang="en-US" sz="1300">
                <a:solidFill>
                  <a:srgbClr val="000000"/>
                </a:solidFill>
              </a:rPr>
              <a:pPr algn="r" defTabSz="1003300"/>
              <a:t>16</a:t>
            </a:fld>
            <a:endParaRPr lang="en-US" sz="13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819150" y="339725"/>
            <a:ext cx="5459413" cy="4094163"/>
          </a:xfrm>
          <a:noFill/>
          <a:ln>
            <a:solidFill>
              <a:srgbClr val="000000"/>
            </a:solidFill>
            <a:miter lim="800000"/>
            <a:headEnd/>
            <a:tailEnd/>
          </a:ln>
        </p:spPr>
      </p:sp>
      <p:sp>
        <p:nvSpPr>
          <p:cNvPr id="53251" name="Text Box 3"/>
          <p:cNvSpPr>
            <a:spLocks noGrp="1" noChangeArrowheads="1"/>
          </p:cNvSpPr>
          <p:nvPr>
            <p:ph type="body" idx="1"/>
          </p:nvPr>
        </p:nvSpPr>
        <p:spPr/>
        <p:txBody>
          <a:bodyPr/>
          <a:lstStyle/>
          <a:p>
            <a:pPr eaLnBrk="1" hangingPunct="1"/>
            <a:endParaRPr lang="hu-H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p:spPr>
      </p:sp>
      <p:sp>
        <p:nvSpPr>
          <p:cNvPr id="113667" name="Rectangle 3"/>
          <p:cNvSpPr>
            <a:spLocks noGrp="1" noChangeArrowheads="1"/>
          </p:cNvSpPr>
          <p:nvPr>
            <p:ph type="body" idx="1"/>
          </p:nvPr>
        </p:nvSpPr>
        <p:spPr>
          <a:ln/>
        </p:spPr>
        <p:txBody>
          <a:bodyPr lIns="99029" tIns="49515" rIns="99029" bIns="49515"/>
          <a:lstStyle/>
          <a:p>
            <a:pPr eaLnBrk="1" hangingPunct="1">
              <a:buFontTx/>
              <a:buChar char="•"/>
            </a:pPr>
            <a:endParaRPr lang="hu-H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xfrm>
            <a:off x="819150" y="339725"/>
            <a:ext cx="5459413" cy="4094163"/>
          </a:xfrm>
          <a:noFill/>
          <a:ln>
            <a:solidFill>
              <a:srgbClr val="000000"/>
            </a:solidFill>
            <a:miter lim="800000"/>
            <a:headEnd/>
            <a:tailEnd/>
          </a:ln>
        </p:spPr>
      </p:sp>
      <p:sp>
        <p:nvSpPr>
          <p:cNvPr id="111619" name="Text Box 3"/>
          <p:cNvSpPr>
            <a:spLocks noGrp="1" noChangeArrowheads="1"/>
          </p:cNvSpPr>
          <p:nvPr>
            <p:ph type="body" idx="1"/>
          </p:nvPr>
        </p:nvSpPr>
        <p:spPr/>
        <p:txBody>
          <a:bodyPr/>
          <a:lstStyle/>
          <a:p>
            <a:pPr eaLnBrk="1" hangingPunct="1"/>
            <a:endParaRPr lang="hu-H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992188" y="768350"/>
            <a:ext cx="5116512" cy="3836988"/>
          </a:xfrm>
          <a:noFill/>
          <a:ln>
            <a:solidFill>
              <a:srgbClr val="000000"/>
            </a:solidFill>
            <a:miter lim="800000"/>
            <a:headEnd/>
            <a:tailEnd/>
          </a:ln>
        </p:spPr>
      </p:sp>
      <p:sp>
        <p:nvSpPr>
          <p:cNvPr id="55299" name="Rectangle 3"/>
          <p:cNvSpPr>
            <a:spLocks noGrp="1" noChangeArrowheads="1"/>
          </p:cNvSpPr>
          <p:nvPr>
            <p:ph type="body" idx="1"/>
          </p:nvPr>
        </p:nvSpPr>
        <p:spPr>
          <a:xfrm>
            <a:off x="1100138" y="4868863"/>
            <a:ext cx="4906962" cy="3932237"/>
          </a:xfrm>
        </p:spPr>
        <p:txBody>
          <a:bodyPr/>
          <a:lstStyle/>
          <a:p>
            <a:pPr eaLnBrk="1" hangingPunct="1"/>
            <a:endParaRPr lang="hu-H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29" tIns="49515" rIns="99029" bIns="49515" anchor="b"/>
          <a:lstStyle/>
          <a:p>
            <a:pPr algn="r" defTabSz="1004888"/>
            <a:fld id="{0BC2776E-B016-49E9-8E44-2213C20A6F97}" type="slidenum">
              <a:rPr lang="en-US" sz="1300"/>
              <a:pPr algn="r" defTabSz="1004888"/>
              <a:t>3</a:t>
            </a:fld>
            <a:endParaRPr lang="en-US" sz="1300"/>
          </a:p>
        </p:txBody>
      </p:sp>
      <p:sp>
        <p:nvSpPr>
          <p:cNvPr id="28675"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p:spPr>
      </p:sp>
      <p:sp>
        <p:nvSpPr>
          <p:cNvPr id="28676" name="Rectangle 3"/>
          <p:cNvSpPr>
            <a:spLocks noGrp="1" noChangeArrowheads="1"/>
          </p:cNvSpPr>
          <p:nvPr>
            <p:ph type="body" idx="1"/>
          </p:nvPr>
        </p:nvSpPr>
        <p:spPr>
          <a:ln/>
        </p:spPr>
        <p:txBody>
          <a:bodyPr/>
          <a:lstStyle/>
          <a:p>
            <a:pPr eaLnBrk="1" hangingPunct="1"/>
            <a:endParaRPr lang="hu-HU"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27651" name="Rectangle 3"/>
          <p:cNvSpPr>
            <a:spLocks noGrp="1"/>
          </p:cNvSpPr>
          <p:nvPr>
            <p:ph type="body" idx="1"/>
          </p:nvPr>
        </p:nvSpPr>
        <p:spPr>
          <a:ln/>
        </p:spPr>
        <p:txBody>
          <a:bodyPr/>
          <a:lstStyle/>
          <a:p>
            <a:pPr>
              <a:buClr>
                <a:schemeClr val="bg1"/>
              </a:buClr>
            </a:pPr>
            <a:r>
              <a:rPr lang="en-US" b="1" smtClean="0">
                <a:solidFill>
                  <a:schemeClr val="bg1"/>
                </a:solidFill>
              </a:rPr>
              <a:t>Sources</a:t>
            </a:r>
          </a:p>
          <a:p>
            <a:pPr>
              <a:buClr>
                <a:schemeClr val="bg1"/>
              </a:buClr>
            </a:pPr>
            <a:r>
              <a:rPr lang="en-US" smtClean="0">
                <a:solidFill>
                  <a:schemeClr val="bg1"/>
                </a:solidFill>
              </a:rPr>
              <a:t>Sony breach: http://www.search.sony.net/result/net/search.x?ie=utf8&amp;site=&amp;pid=ACsW7rd0W_Zt_QIz-sORfA..&amp;qid=rOX1wPP0JvM.&amp;q=security+breach&amp;msk=1#5</a:t>
            </a:r>
            <a:endParaRPr lang="hu-HU" smtClean="0">
              <a:solidFill>
                <a:schemeClr val="bg1"/>
              </a:solidFill>
            </a:endParaRPr>
          </a:p>
          <a:p>
            <a:pPr>
              <a:buClr>
                <a:schemeClr val="bg1"/>
              </a:buClr>
            </a:pPr>
            <a:endParaRPr lang="hu-HU" smtClean="0">
              <a:solidFill>
                <a:schemeClr val="bg1"/>
              </a:solidFill>
            </a:endParaRPr>
          </a:p>
          <a:p>
            <a:r>
              <a:rPr lang="en-US" b="1" i="1" smtClean="0"/>
              <a:t>Sony’s reputation and business may be harmed and Sony may be subject to legal claims if there is loss, disclosure</a:t>
            </a:r>
          </a:p>
          <a:p>
            <a:r>
              <a:rPr lang="en-US" b="1" i="1" smtClean="0"/>
              <a:t>or misappropriation of its customers’ personal information or other breaches of its information</a:t>
            </a:r>
            <a:r>
              <a:rPr lang="hu-HU" b="1" i="1" smtClean="0"/>
              <a:t> </a:t>
            </a:r>
            <a:r>
              <a:rPr lang="en-US" b="1" i="1" smtClean="0"/>
              <a:t>Security</a:t>
            </a:r>
            <a:r>
              <a:rPr lang="hu-HU" b="1" i="1" smtClean="0"/>
              <a:t>.</a:t>
            </a:r>
          </a:p>
          <a:p>
            <a:r>
              <a:rPr lang="hu-HU" b="1" i="1" smtClean="0"/>
              <a:t>Sony’s business may suffer as a result of adverse outcomes of current or future litigation and regulatory</a:t>
            </a:r>
          </a:p>
          <a:p>
            <a:r>
              <a:rPr lang="hu-HU" b="1" i="1" smtClean="0"/>
              <a:t>actions.</a:t>
            </a:r>
          </a:p>
          <a:p>
            <a:endParaRPr lang="hu-HU" b="1" i="1" smtClean="0"/>
          </a:p>
          <a:p>
            <a:endParaRPr lang="en-US" smtClean="0">
              <a:solidFill>
                <a:schemeClr val="bg1"/>
              </a:solidFill>
            </a:endParaRPr>
          </a:p>
          <a:p>
            <a:pPr>
              <a:buClr>
                <a:schemeClr val="bg1"/>
              </a:buClr>
            </a:pPr>
            <a:r>
              <a:rPr lang="en-US" smtClean="0">
                <a:solidFill>
                  <a:schemeClr val="bg1"/>
                </a:solidFill>
              </a:rPr>
              <a:t>HSBC breach: http://news.bbc.co.uk/2/hi/business/8562381.stm</a:t>
            </a:r>
            <a:endParaRPr lang="hu-HU" smtClean="0">
              <a:solidFill>
                <a:schemeClr val="bg1"/>
              </a:solidFill>
            </a:endParaRPr>
          </a:p>
          <a:p>
            <a:pPr>
              <a:buClr>
                <a:schemeClr val="bg1"/>
              </a:buClr>
            </a:pPr>
            <a:r>
              <a:rPr lang="hu-HU" b="1" smtClean="0"/>
              <a:t>About 24,000 clients of HSBC's private banking operation in Switzerland had personal details stolen by a former employee, the company has admitted.</a:t>
            </a:r>
            <a:r>
              <a:rPr lang="hu-HU" smtClean="0"/>
              <a:t> </a:t>
            </a:r>
          </a:p>
          <a:p>
            <a:pPr>
              <a:buClr>
                <a:schemeClr val="bg1"/>
              </a:buClr>
            </a:pPr>
            <a:endParaRPr lang="en-US" smtClean="0">
              <a:solidFill>
                <a:schemeClr val="bg1"/>
              </a:solidFill>
            </a:endParaRPr>
          </a:p>
          <a:p>
            <a:pPr>
              <a:buClr>
                <a:schemeClr val="bg1"/>
              </a:buClr>
            </a:pPr>
            <a:r>
              <a:rPr lang="en-US" smtClean="0">
                <a:solidFill>
                  <a:schemeClr val="bg1"/>
                </a:solidFill>
              </a:rPr>
              <a:t>Epsilon breach: http://www.securityweek.com/massive-breach-epsilon-compromises-customer-lists-major-brands</a:t>
            </a:r>
            <a:endParaRPr lang="hu-HU" smtClean="0">
              <a:solidFill>
                <a:schemeClr val="bg1"/>
              </a:solidFill>
            </a:endParaRPr>
          </a:p>
          <a:p>
            <a:pPr>
              <a:buClr>
                <a:schemeClr val="bg1"/>
              </a:buClr>
            </a:pPr>
            <a:r>
              <a:rPr lang="hu-HU" b="1" i="1" smtClean="0"/>
              <a:t>Major Breach at Epsilon, the World's Largest Permission Based Email Marketing Services Company, Affects Wide Range of Major Brands</a:t>
            </a:r>
            <a:r>
              <a:rPr lang="hu-HU" b="1" smtClean="0"/>
              <a:t> </a:t>
            </a:r>
          </a:p>
          <a:p>
            <a:pPr>
              <a:buClr>
                <a:schemeClr val="bg1"/>
              </a:buClr>
            </a:pPr>
            <a:endParaRPr lang="en-US" b="1" smtClean="0">
              <a:solidFill>
                <a:schemeClr val="bg1"/>
              </a:solidFill>
            </a:endParaRPr>
          </a:p>
          <a:p>
            <a:pPr>
              <a:buClr>
                <a:schemeClr val="bg1"/>
              </a:buClr>
            </a:pPr>
            <a:r>
              <a:rPr lang="en-US" smtClean="0">
                <a:solidFill>
                  <a:schemeClr val="bg1"/>
                </a:solidFill>
              </a:rPr>
              <a:t>TJX breach: TJX Companies, Inc. press release, 8/14/2007, http://www.businesswire.com/news/tjx/20070814005701/en</a:t>
            </a:r>
            <a:endParaRPr lang="hu-HU" smtClean="0">
              <a:solidFill>
                <a:schemeClr val="bg1"/>
              </a:solidFill>
            </a:endParaRPr>
          </a:p>
          <a:p>
            <a:pPr>
              <a:buClr>
                <a:schemeClr val="bg1"/>
              </a:buClr>
            </a:pPr>
            <a:r>
              <a:rPr lang="hu-HU" smtClean="0"/>
              <a:t>…the company said 45.6 million credit and debit card numbers were stolen from one of its systems over a period of more than 18 months by an unknown number of intruders.</a:t>
            </a:r>
          </a:p>
          <a:p>
            <a:pPr>
              <a:buClr>
                <a:schemeClr val="bg1"/>
              </a:buClr>
            </a:pPr>
            <a:endParaRPr lang="en-US" smtClean="0">
              <a:solidFill>
                <a:schemeClr val="bg1"/>
              </a:solidFill>
            </a:endParaRPr>
          </a:p>
          <a:p>
            <a:pPr>
              <a:buClr>
                <a:schemeClr val="bg1"/>
              </a:buClr>
            </a:pPr>
            <a:endParaRPr lang="hu-HU" smtClean="0">
              <a:solidFill>
                <a:schemeClr val="bg1"/>
              </a:solidFill>
            </a:endParaRPr>
          </a:p>
          <a:p>
            <a:pPr>
              <a:buClr>
                <a:schemeClr val="bg1"/>
              </a:buClr>
            </a:pPr>
            <a:r>
              <a:rPr lang="en-US" smtClean="0">
                <a:solidFill>
                  <a:schemeClr val="bg1"/>
                </a:solidFill>
              </a:rPr>
              <a:t>Lulzec breach: http://www.reuters.com/article/2011/08/01/us-britain-hacking-lulzsec-idUSTRE7702IL20110801</a:t>
            </a:r>
            <a:endParaRPr lang="hu-HU" smtClean="0">
              <a:solidFill>
                <a:schemeClr val="bg1"/>
              </a:solidFill>
            </a:endParaRPr>
          </a:p>
          <a:p>
            <a:pPr>
              <a:buClr>
                <a:schemeClr val="bg1"/>
              </a:buClr>
            </a:pPr>
            <a:r>
              <a:rPr lang="hu-HU" smtClean="0"/>
              <a:t>A teen-ager believed to be a leading member of the Anonymous and LulzSec online activist groups appeared in a London court Monday charged with hacking offences. </a:t>
            </a:r>
            <a:endParaRPr lang="en-US" smtClean="0">
              <a:solidFill>
                <a:schemeClr val="bg1"/>
              </a:solidFill>
            </a:endParaRPr>
          </a:p>
          <a:p>
            <a:pPr>
              <a:buClr>
                <a:schemeClr val="bg1"/>
              </a:buClr>
            </a:pPr>
            <a:endParaRPr lang="hu-HU" smtClean="0">
              <a:solidFill>
                <a:schemeClr val="bg1"/>
              </a:solidFill>
            </a:endParaRPr>
          </a:p>
          <a:p>
            <a:pPr>
              <a:buClr>
                <a:schemeClr val="bg1"/>
              </a:buClr>
            </a:pPr>
            <a:r>
              <a:rPr lang="en-US" smtClean="0">
                <a:solidFill>
                  <a:schemeClr val="bg1"/>
                </a:solidFill>
              </a:rPr>
              <a:t>Zurich Insurance breach: (Financial Services Authority of Britain) http://www.fsa.gov.uk/pubs/final/zurich_plc.pdf</a:t>
            </a:r>
            <a:endParaRPr lang="hu-HU" smtClean="0">
              <a:solidFill>
                <a:schemeClr val="bg1"/>
              </a:solidFill>
            </a:endParaRPr>
          </a:p>
          <a:p>
            <a:r>
              <a:rPr lang="hu-HU" smtClean="0"/>
              <a:t> </a:t>
            </a:r>
          </a:p>
          <a:p>
            <a:r>
              <a:rPr lang="hu-HU" b="1" smtClean="0"/>
              <a:t>The FSA gave Zurich Insurance Plc, UK branch (ZIP UK) a Decision Notice on 11 August 2010 which notified ZIP UK that pursuant to section 206 of the Financial Services and Markets Act 2000 (the Act), the FSA had decided to impose a financial penalty of £2,275,000 </a:t>
            </a:r>
          </a:p>
          <a:p>
            <a:endParaRPr lang="hu-HU" b="1" smtClean="0"/>
          </a:p>
          <a:p>
            <a:r>
              <a:rPr lang="hu-HU" b="1" smtClean="0"/>
              <a:t>The breaches related to the management of risks associated with the security of customer information in the context of certain outsourcing arrangements. </a:t>
            </a:r>
          </a:p>
          <a:p>
            <a:pPr>
              <a:buClr>
                <a:schemeClr val="bg1"/>
              </a:buClr>
            </a:pPr>
            <a:endParaRPr lang="hu-HU" b="1" smtClean="0">
              <a:solidFill>
                <a:schemeClr val="bg1"/>
              </a:solidFill>
            </a:endParaRPr>
          </a:p>
          <a:p>
            <a:pPr>
              <a:buClr>
                <a:schemeClr val="bg1"/>
              </a:buClr>
            </a:pPr>
            <a:endParaRPr lang="hu-HU" smtClean="0">
              <a:solidFill>
                <a:schemeClr val="bg1"/>
              </a:solidFill>
            </a:endParaRPr>
          </a:p>
          <a:p>
            <a:pPr>
              <a:buClr>
                <a:schemeClr val="bg1"/>
              </a:buClr>
            </a:pPr>
            <a:endParaRPr lang="en-US" smtClean="0">
              <a:solidFill>
                <a:schemeClr val="bg1"/>
              </a:solidFill>
            </a:endParaRP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noTextEdit="1"/>
          </p:cNvSpPr>
          <p:nvPr>
            <p:ph type="sldImg"/>
          </p:nvPr>
        </p:nvSpPr>
        <p:spPr bwMode="auto">
          <a:xfrm>
            <a:off x="819150" y="339725"/>
            <a:ext cx="5459413" cy="4094163"/>
          </a:xfrm>
          <a:noFill/>
          <a:ln>
            <a:solidFill>
              <a:srgbClr val="000000"/>
            </a:solidFill>
            <a:miter lim="800000"/>
            <a:headEnd/>
            <a:tailEnd/>
          </a:ln>
        </p:spPr>
      </p:sp>
      <p:sp>
        <p:nvSpPr>
          <p:cNvPr id="57347" name="Text Box 3"/>
          <p:cNvSpPr>
            <a:spLocks noGrp="1" noChangeArrowheads="1"/>
          </p:cNvSpPr>
          <p:nvPr>
            <p:ph type="body" idx="1"/>
          </p:nvPr>
        </p:nvSpPr>
        <p:spPr/>
        <p:txBody>
          <a:bodyPr/>
          <a:lstStyle/>
          <a:p>
            <a:pPr eaLnBrk="1" hangingPunct="1"/>
            <a:endParaRPr lang="hu-H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819150" y="339725"/>
            <a:ext cx="5459413" cy="4094163"/>
          </a:xfrm>
          <a:noFill/>
          <a:ln>
            <a:solidFill>
              <a:srgbClr val="000000"/>
            </a:solidFill>
            <a:miter lim="800000"/>
            <a:headEnd/>
            <a:tailEnd/>
          </a:ln>
        </p:spPr>
      </p:sp>
      <p:sp>
        <p:nvSpPr>
          <p:cNvPr id="59395" name="Text Box 3"/>
          <p:cNvSpPr>
            <a:spLocks noGrp="1" noChangeArrowheads="1"/>
          </p:cNvSpPr>
          <p:nvPr>
            <p:ph type="body" idx="1"/>
          </p:nvPr>
        </p:nvSpPr>
        <p:spPr/>
        <p:txBody>
          <a:bodyPr/>
          <a:lstStyle/>
          <a:p>
            <a:pPr eaLnBrk="1" hangingPunct="1"/>
            <a:endParaRPr lang="hu-H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xfrm>
            <a:off x="819150" y="339725"/>
            <a:ext cx="5459413" cy="4094163"/>
          </a:xfrm>
          <a:noFill/>
          <a:ln>
            <a:solidFill>
              <a:srgbClr val="000000"/>
            </a:solidFill>
            <a:miter lim="800000"/>
            <a:headEnd/>
            <a:tailEnd/>
          </a:ln>
        </p:spPr>
      </p:sp>
      <p:sp>
        <p:nvSpPr>
          <p:cNvPr id="86019" name="Text Box 3"/>
          <p:cNvSpPr>
            <a:spLocks noGrp="1" noChangeArrowheads="1"/>
          </p:cNvSpPr>
          <p:nvPr>
            <p:ph type="body" idx="1"/>
          </p:nvPr>
        </p:nvSpPr>
        <p:spPr/>
        <p:txBody>
          <a:bodyPr/>
          <a:lstStyle/>
          <a:p>
            <a:pPr eaLnBrk="1" hangingPunct="1"/>
            <a:endParaRPr lang="hu-H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94211" name="Rectangle 3"/>
          <p:cNvSpPr>
            <a:spLocks noGrp="1"/>
          </p:cNvSpPr>
          <p:nvPr>
            <p:ph type="body" idx="1"/>
          </p:nvPr>
        </p:nvSpPr>
        <p:spPr/>
        <p:txBody>
          <a:bodyPr/>
          <a:lstStyle/>
          <a:p>
            <a:endParaRPr lang="en-US" smtClean="0"/>
          </a:p>
          <a:p>
            <a:endParaRPr lang="en-US" smtClean="0"/>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29" tIns="49515" rIns="99029" bIns="49515" anchor="b"/>
          <a:lstStyle/>
          <a:p>
            <a:pPr algn="r" defTabSz="1004888"/>
            <a:fld id="{B618D211-A656-4771-AF43-B4989A13DB34}" type="slidenum">
              <a:rPr lang="en-US" sz="1300">
                <a:solidFill>
                  <a:srgbClr val="000000"/>
                </a:solidFill>
                <a:latin typeface="Calibri" pitchFamily="34" charset="0"/>
              </a:rPr>
              <a:pPr algn="r" defTabSz="1004888"/>
              <a:t>9</a:t>
            </a:fld>
            <a:endParaRPr lang="en-US" sz="1300">
              <a:solidFill>
                <a:srgbClr val="000000"/>
              </a:solidFill>
              <a:latin typeface="Calibri" pitchFamily="34" charset="0"/>
            </a:endParaRPr>
          </a:p>
        </p:txBody>
      </p:sp>
      <p:sp>
        <p:nvSpPr>
          <p:cNvPr id="102403" name="Header Placeholder 1"/>
          <p:cNvSpPr txBox="1">
            <a:spLocks noGrp="1"/>
          </p:cNvSpPr>
          <p:nvPr/>
        </p:nvSpPr>
        <p:spPr bwMode="auto">
          <a:xfrm>
            <a:off x="0" y="0"/>
            <a:ext cx="3076575" cy="511175"/>
          </a:xfrm>
          <a:prstGeom prst="rect">
            <a:avLst/>
          </a:prstGeom>
          <a:noFill/>
          <a:ln w="9525">
            <a:noFill/>
            <a:miter lim="800000"/>
            <a:headEnd/>
            <a:tailEnd/>
          </a:ln>
        </p:spPr>
        <p:txBody>
          <a:bodyPr lIns="99012" tIns="49507" rIns="99012" bIns="49507"/>
          <a:lstStyle/>
          <a:p>
            <a:pPr defTabSz="501650"/>
            <a:r>
              <a:rPr lang="en-US" sz="1300">
                <a:solidFill>
                  <a:srgbClr val="000000"/>
                </a:solidFill>
                <a:latin typeface="Calibri" pitchFamily="34" charset="0"/>
              </a:rPr>
              <a:t>IBM PULSE 2011</a:t>
            </a:r>
          </a:p>
        </p:txBody>
      </p:sp>
      <p:sp>
        <p:nvSpPr>
          <p:cNvPr id="102404" name="Footer Placeholder 5"/>
          <p:cNvSpPr txBox="1">
            <a:spLocks noGrp="1"/>
          </p:cNvSpPr>
          <p:nvPr/>
        </p:nvSpPr>
        <p:spPr bwMode="auto">
          <a:xfrm>
            <a:off x="0" y="9721850"/>
            <a:ext cx="3076575" cy="511175"/>
          </a:xfrm>
          <a:prstGeom prst="rect">
            <a:avLst/>
          </a:prstGeom>
          <a:noFill/>
          <a:ln w="9525">
            <a:noFill/>
            <a:miter lim="800000"/>
            <a:headEnd/>
            <a:tailEnd/>
          </a:ln>
        </p:spPr>
        <p:txBody>
          <a:bodyPr lIns="99012" tIns="49507" rIns="99012" bIns="49507" anchor="b"/>
          <a:lstStyle/>
          <a:p>
            <a:pPr defTabSz="501650"/>
            <a:r>
              <a:rPr lang="en-US" sz="1300">
                <a:solidFill>
                  <a:srgbClr val="000000"/>
                </a:solidFill>
                <a:latin typeface="Calibri" pitchFamily="34" charset="0"/>
              </a:rPr>
              <a:t>Steve Robinson_v11</a:t>
            </a:r>
          </a:p>
        </p:txBody>
      </p:sp>
      <p:sp>
        <p:nvSpPr>
          <p:cNvPr id="102405" name="Rectangle 3"/>
          <p:cNvSpPr txBox="1">
            <a:spLocks noGrp="1" noChangeArrowheads="1"/>
          </p:cNvSpPr>
          <p:nvPr/>
        </p:nvSpPr>
        <p:spPr bwMode="auto">
          <a:xfrm>
            <a:off x="4022725" y="0"/>
            <a:ext cx="3076575" cy="509588"/>
          </a:xfrm>
          <a:prstGeom prst="rect">
            <a:avLst/>
          </a:prstGeom>
          <a:noFill/>
          <a:ln w="9525">
            <a:noFill/>
            <a:miter lim="800000"/>
            <a:headEnd/>
            <a:tailEnd/>
          </a:ln>
        </p:spPr>
        <p:txBody>
          <a:bodyPr lIns="98996" tIns="49497" rIns="98996" bIns="49497"/>
          <a:lstStyle/>
          <a:p>
            <a:pPr algn="r" defTabSz="1003300"/>
            <a:fld id="{D7941D22-280E-4BD1-9A47-E819E56C6C57}" type="datetime8">
              <a:rPr lang="en-US" sz="1300">
                <a:solidFill>
                  <a:srgbClr val="000000"/>
                </a:solidFill>
              </a:rPr>
              <a:pPr algn="r" defTabSz="1003300"/>
              <a:t>6/12/2012 6:11 AM</a:t>
            </a:fld>
            <a:endParaRPr lang="en-US" sz="1300">
              <a:solidFill>
                <a:srgbClr val="000000"/>
              </a:solidFill>
            </a:endParaRPr>
          </a:p>
        </p:txBody>
      </p:sp>
      <p:sp>
        <p:nvSpPr>
          <p:cNvPr id="102406" name="Rectangle 7"/>
          <p:cNvSpPr txBox="1">
            <a:spLocks noGrp="1" noChangeArrowheads="1"/>
          </p:cNvSpPr>
          <p:nvPr/>
        </p:nvSpPr>
        <p:spPr bwMode="auto">
          <a:xfrm>
            <a:off x="4022725" y="9725025"/>
            <a:ext cx="3076575" cy="509588"/>
          </a:xfrm>
          <a:prstGeom prst="rect">
            <a:avLst/>
          </a:prstGeom>
          <a:noFill/>
          <a:ln w="9525">
            <a:noFill/>
            <a:miter lim="800000"/>
            <a:headEnd/>
            <a:tailEnd/>
          </a:ln>
        </p:spPr>
        <p:txBody>
          <a:bodyPr lIns="98996" tIns="49497" rIns="98996" bIns="49497" anchor="b"/>
          <a:lstStyle/>
          <a:p>
            <a:pPr algn="r" defTabSz="1003300"/>
            <a:fld id="{E7CE305C-F74A-4441-8D3A-0162196953B2}" type="slidenum">
              <a:rPr lang="en-US" sz="1300">
                <a:solidFill>
                  <a:srgbClr val="000000"/>
                </a:solidFill>
              </a:rPr>
              <a:pPr algn="r" defTabSz="1003300"/>
              <a:t>9</a:t>
            </a:fld>
            <a:endParaRPr lang="en-US" sz="1300">
              <a:solidFill>
                <a:srgbClr val="000000"/>
              </a:solidFill>
            </a:endParaRPr>
          </a:p>
        </p:txBody>
      </p:sp>
      <p:sp>
        <p:nvSpPr>
          <p:cNvPr id="102407" name="Rectangle 2"/>
          <p:cNvSpPr>
            <a:spLocks noGrp="1" noRot="1" noChangeAspect="1" noChangeArrowheads="1" noTextEdit="1"/>
          </p:cNvSpPr>
          <p:nvPr>
            <p:ph type="sldImg"/>
          </p:nvPr>
        </p:nvSpPr>
        <p:spPr bwMode="auto">
          <a:xfrm>
            <a:off x="992188" y="768350"/>
            <a:ext cx="5118100" cy="3838575"/>
          </a:xfrm>
          <a:noFill/>
          <a:ln>
            <a:solidFill>
              <a:srgbClr val="000000"/>
            </a:solidFill>
            <a:miter lim="800000"/>
            <a:headEnd/>
            <a:tailEnd/>
          </a:ln>
        </p:spPr>
      </p:sp>
      <p:sp>
        <p:nvSpPr>
          <p:cNvPr id="102408" name="Rectangle 3"/>
          <p:cNvSpPr>
            <a:spLocks noGrp="1" noChangeArrowheads="1"/>
          </p:cNvSpPr>
          <p:nvPr>
            <p:ph type="body" idx="1"/>
          </p:nvPr>
        </p:nvSpPr>
        <p:spPr>
          <a:xfrm>
            <a:off x="946150" y="4860925"/>
            <a:ext cx="5207000" cy="4605338"/>
          </a:xfrm>
          <a:ln/>
        </p:spPr>
        <p:txBody>
          <a:bodyPr lIns="98996" tIns="49497" rIns="98996" bIns="49497"/>
          <a:lstStyle/>
          <a:p>
            <a:pPr>
              <a:spcBef>
                <a:spcPct val="0"/>
              </a:spcBef>
            </a:pPr>
            <a:endParaRPr lang="hu-HU" smtClean="0">
              <a:latin typeface="Arial" pitchFamily="34" charset="0"/>
            </a:endParaRPr>
          </a:p>
        </p:txBody>
      </p:sp>
      <p:sp>
        <p:nvSpPr>
          <p:cNvPr id="102409" name="Date Placeholder 1"/>
          <p:cNvSpPr txBox="1">
            <a:spLocks noGrp="1"/>
          </p:cNvSpPr>
          <p:nvPr/>
        </p:nvSpPr>
        <p:spPr bwMode="auto">
          <a:xfrm>
            <a:off x="4021138" y="0"/>
            <a:ext cx="3076575" cy="511175"/>
          </a:xfrm>
          <a:prstGeom prst="rect">
            <a:avLst/>
          </a:prstGeom>
          <a:noFill/>
          <a:ln w="9525">
            <a:noFill/>
            <a:miter lim="800000"/>
            <a:headEnd/>
            <a:tailEnd/>
          </a:ln>
        </p:spPr>
        <p:txBody>
          <a:bodyPr lIns="99012" tIns="49507" rIns="99012" bIns="49507"/>
          <a:lstStyle/>
          <a:p>
            <a:pPr algn="r" defTabSz="501650"/>
            <a:fld id="{461F8931-2DAC-4B35-99BB-68EB06FF1C91}" type="datetime1">
              <a:rPr lang="en-US" sz="1300">
                <a:solidFill>
                  <a:srgbClr val="000000"/>
                </a:solidFill>
                <a:latin typeface="Calibri" pitchFamily="34" charset="0"/>
              </a:rPr>
              <a:pPr algn="r" defTabSz="501650"/>
              <a:t>6/12/2012</a:t>
            </a:fld>
            <a:endParaRPr lang="en-US" sz="1300">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30723" name="Notes Placeholder 2"/>
          <p:cNvSpPr>
            <a:spLocks noGrp="1"/>
          </p:cNvSpPr>
          <p:nvPr>
            <p:ph type="body" idx="1"/>
          </p:nvPr>
        </p:nvSpPr>
        <p:spPr>
          <a:ln/>
        </p:spPr>
        <p:txBody>
          <a:bodyPr lIns="99029" tIns="49515" rIns="99029" bIns="49515"/>
          <a:lstStyle/>
          <a:p>
            <a:endParaRPr lang="hu-HU" smtClean="0"/>
          </a:p>
        </p:txBody>
      </p:sp>
      <p:sp>
        <p:nvSpPr>
          <p:cNvPr id="30724" name="Slide Number Placeholder 3"/>
          <p:cNvSpPr txBox="1">
            <a:spLocks noGrp="1"/>
          </p:cNvSpPr>
          <p:nvPr/>
        </p:nvSpPr>
        <p:spPr bwMode="auto">
          <a:xfrm>
            <a:off x="4021138" y="9721850"/>
            <a:ext cx="3076575" cy="511175"/>
          </a:xfrm>
          <a:prstGeom prst="rect">
            <a:avLst/>
          </a:prstGeom>
          <a:noFill/>
          <a:ln w="9525">
            <a:noFill/>
            <a:miter lim="800000"/>
            <a:headEnd/>
            <a:tailEnd/>
          </a:ln>
        </p:spPr>
        <p:txBody>
          <a:bodyPr lIns="99029" tIns="49515" rIns="99029" bIns="49515" anchor="b"/>
          <a:lstStyle/>
          <a:p>
            <a:pPr algn="r" defTabSz="990600"/>
            <a:fld id="{1F31D47C-30A6-43EF-8975-D809B5584BD8}" type="slidenum">
              <a:rPr lang="en-US" sz="1300"/>
              <a:pPr algn="r" defTabSz="990600"/>
              <a:t>10</a:t>
            </a:fld>
            <a:endParaRPr 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593725"/>
            <a:ext cx="2171700" cy="5761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563" y="593725"/>
            <a:ext cx="6362700" cy="5761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6800" cy="396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2563" y="1874838"/>
            <a:ext cx="4267200"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874838"/>
            <a:ext cx="4267200"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6800" cy="396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82563" y="1874838"/>
            <a:ext cx="8686800" cy="4479925"/>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228600" y="152400"/>
            <a:ext cx="1676400" cy="381000"/>
          </a:xfrm>
          <a:prstGeom prst="rect">
            <a:avLst/>
          </a:prstGeom>
          <a:solidFill>
            <a:schemeClr val="bg1"/>
          </a:solidFill>
          <a:ln w="9525">
            <a:noFill/>
            <a:miter lim="800000"/>
            <a:headEnd/>
            <a:tailEnd/>
          </a:ln>
        </p:spPr>
        <p:txBody>
          <a:bodyPr/>
          <a:lstStyle/>
          <a:p>
            <a:endParaRPr lang="hu-HU" sz="1600"/>
          </a:p>
        </p:txBody>
      </p:sp>
      <p:sp>
        <p:nvSpPr>
          <p:cNvPr id="5" name="Rectangle 10"/>
          <p:cNvSpPr>
            <a:spLocks noChangeArrowheads="1"/>
          </p:cNvSpPr>
          <p:nvPr userDrawn="1"/>
        </p:nvSpPr>
        <p:spPr bwMode="auto">
          <a:xfrm>
            <a:off x="7696200" y="6553200"/>
            <a:ext cx="1295400" cy="228600"/>
          </a:xfrm>
          <a:prstGeom prst="rect">
            <a:avLst/>
          </a:prstGeom>
          <a:solidFill>
            <a:schemeClr val="bg1"/>
          </a:solidFill>
          <a:ln w="9525">
            <a:noFill/>
            <a:miter lim="800000"/>
            <a:headEnd/>
            <a:tailEnd/>
          </a:ln>
        </p:spPr>
        <p:txBody>
          <a:bodyPr/>
          <a:lstStyle/>
          <a:p>
            <a:endParaRPr lang="hu-HU" sz="1600"/>
          </a:p>
        </p:txBody>
      </p:sp>
      <p:sp>
        <p:nvSpPr>
          <p:cNvPr id="6" name="Rectangle 11"/>
          <p:cNvSpPr>
            <a:spLocks noChangeArrowheads="1"/>
          </p:cNvSpPr>
          <p:nvPr userDrawn="1"/>
        </p:nvSpPr>
        <p:spPr bwMode="auto">
          <a:xfrm>
            <a:off x="228600" y="6553200"/>
            <a:ext cx="304800" cy="228600"/>
          </a:xfrm>
          <a:prstGeom prst="rect">
            <a:avLst/>
          </a:prstGeom>
          <a:solidFill>
            <a:schemeClr val="bg1"/>
          </a:solidFill>
          <a:ln w="9525">
            <a:noFill/>
            <a:miter lim="800000"/>
            <a:headEnd/>
            <a:tailEnd/>
          </a:ln>
        </p:spPr>
        <p:txBody>
          <a:bodyPr/>
          <a:lstStyle/>
          <a:p>
            <a:endParaRPr lang="hu-HU" sz="1600"/>
          </a:p>
        </p:txBody>
      </p:sp>
      <p:sp>
        <p:nvSpPr>
          <p:cNvPr id="7" name="Rectangle 12"/>
          <p:cNvSpPr>
            <a:spLocks noChangeArrowheads="1"/>
          </p:cNvSpPr>
          <p:nvPr userDrawn="1"/>
        </p:nvSpPr>
        <p:spPr bwMode="black">
          <a:xfrm>
            <a:off x="76200" y="6537325"/>
            <a:ext cx="1371600" cy="184150"/>
          </a:xfrm>
          <a:prstGeom prst="rect">
            <a:avLst/>
          </a:prstGeom>
          <a:noFill/>
          <a:ln w="9525">
            <a:noFill/>
            <a:miter lim="800000"/>
            <a:headEnd/>
            <a:tailEnd/>
          </a:ln>
        </p:spPr>
        <p:txBody>
          <a:bodyPr lIns="92075" tIns="46038" rIns="92075" bIns="46038"/>
          <a:lstStyle/>
          <a:p>
            <a:pPr algn="r"/>
            <a:r>
              <a:rPr lang="en-US" sz="800">
                <a:solidFill>
                  <a:srgbClr val="000000"/>
                </a:solidFill>
              </a:rPr>
              <a:t>© 2012 IBM Corporation</a:t>
            </a:r>
          </a:p>
        </p:txBody>
      </p:sp>
      <p:pic>
        <p:nvPicPr>
          <p:cNvPr id="8" name="Picture 13"/>
          <p:cNvPicPr>
            <a:picLocks noChangeAspect="1"/>
          </p:cNvPicPr>
          <p:nvPr userDrawn="1"/>
        </p:nvPicPr>
        <p:blipFill>
          <a:blip r:embed="rId2" cstate="print"/>
          <a:srcRect r="36253" b="32227"/>
          <a:stretch>
            <a:fillRect/>
          </a:stretch>
        </p:blipFill>
        <p:spPr bwMode="auto">
          <a:xfrm>
            <a:off x="5648325" y="3159125"/>
            <a:ext cx="3495675" cy="3698875"/>
          </a:xfrm>
          <a:prstGeom prst="rect">
            <a:avLst/>
          </a:prstGeom>
          <a:noFill/>
          <a:ln w="9525">
            <a:noFill/>
            <a:miter lim="800000"/>
            <a:headEnd/>
            <a:tailEnd/>
          </a:ln>
        </p:spPr>
      </p:pic>
      <p:pic>
        <p:nvPicPr>
          <p:cNvPr id="9" name="Picture 5"/>
          <p:cNvPicPr>
            <a:picLocks noChangeAspect="1" noChangeArrowheads="1"/>
          </p:cNvPicPr>
          <p:nvPr userDrawn="1"/>
        </p:nvPicPr>
        <p:blipFill>
          <a:blip r:embed="rId3" cstate="print"/>
          <a:srcRect/>
          <a:stretch>
            <a:fillRect/>
          </a:stretch>
        </p:blipFill>
        <p:spPr bwMode="auto">
          <a:xfrm>
            <a:off x="260350" y="623888"/>
            <a:ext cx="2901950" cy="695325"/>
          </a:xfrm>
          <a:prstGeom prst="rect">
            <a:avLst/>
          </a:prstGeom>
          <a:noFill/>
          <a:ln w="9525">
            <a:noFill/>
            <a:miter lim="800000"/>
            <a:headEnd/>
            <a:tailEnd/>
          </a:ln>
          <a:effectLst/>
        </p:spPr>
      </p:pic>
      <p:sp>
        <p:nvSpPr>
          <p:cNvPr id="3" name="Text Placeholder 2"/>
          <p:cNvSpPr>
            <a:spLocks noGrp="1"/>
          </p:cNvSpPr>
          <p:nvPr>
            <p:ph type="body" idx="1"/>
          </p:nvPr>
        </p:nvSpPr>
        <p:spPr>
          <a:xfrm>
            <a:off x="210312" y="2743200"/>
            <a:ext cx="4724400" cy="1524000"/>
          </a:xfrm>
        </p:spPr>
        <p:txBody>
          <a:bodyPr/>
          <a:lstStyle>
            <a:lvl1pPr marL="0" indent="0">
              <a:buNone/>
              <a:defRPr sz="32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endParaRPr lang="en-US" dirty="0" smtClean="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563" y="593725"/>
            <a:ext cx="8686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82563" y="1874838"/>
            <a:ext cx="8686800" cy="4479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49" name="Line 25"/>
          <p:cNvSpPr>
            <a:spLocks noChangeShapeType="1"/>
          </p:cNvSpPr>
          <p:nvPr/>
        </p:nvSpPr>
        <p:spPr bwMode="auto">
          <a:xfrm flipV="1">
            <a:off x="274638" y="549275"/>
            <a:ext cx="85947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MS PGothic" charset="0"/>
              <a:cs typeface="MS PGothic" charset="0"/>
            </a:endParaRPr>
          </a:p>
        </p:txBody>
      </p:sp>
      <p:sp>
        <p:nvSpPr>
          <p:cNvPr id="1029" name="Rectangle 6"/>
          <p:cNvSpPr>
            <a:spLocks noChangeArrowheads="1"/>
          </p:cNvSpPr>
          <p:nvPr/>
        </p:nvSpPr>
        <p:spPr bwMode="black">
          <a:xfrm>
            <a:off x="7589838" y="6537325"/>
            <a:ext cx="1371600" cy="184150"/>
          </a:xfrm>
          <a:prstGeom prst="rect">
            <a:avLst/>
          </a:prstGeom>
          <a:noFill/>
          <a:ln w="9525">
            <a:noFill/>
            <a:miter lim="800000"/>
            <a:headEnd/>
            <a:tailEnd/>
          </a:ln>
        </p:spPr>
        <p:txBody>
          <a:bodyPr lIns="92075" tIns="46038" rIns="92075" bIns="46038"/>
          <a:lstStyle/>
          <a:p>
            <a:pPr algn="r"/>
            <a:r>
              <a:rPr lang="en-US" sz="800">
                <a:solidFill>
                  <a:srgbClr val="000000"/>
                </a:solidFill>
              </a:rPr>
              <a:t>© 2012 IBM Corporation</a:t>
            </a:r>
          </a:p>
        </p:txBody>
      </p:sp>
      <p:sp>
        <p:nvSpPr>
          <p:cNvPr id="1030" name="Text Box 46"/>
          <p:cNvSpPr txBox="1">
            <a:spLocks noChangeArrowheads="1"/>
          </p:cNvSpPr>
          <p:nvPr/>
        </p:nvSpPr>
        <p:spPr bwMode="auto">
          <a:xfrm>
            <a:off x="503238" y="136525"/>
            <a:ext cx="42973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0" bIns="0" anchor="b"/>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spcAft>
                <a:spcPts val="900"/>
              </a:spcAft>
              <a:defRPr/>
            </a:pPr>
            <a:r>
              <a:rPr lang="en-US" sz="1000" dirty="0">
                <a:solidFill>
                  <a:srgbClr val="000000"/>
                </a:solidFill>
                <a:cs typeface="+mn-cs"/>
              </a:rPr>
              <a:t>IBM Security Systems</a:t>
            </a:r>
            <a:endParaRPr lang="en-US" sz="1800" dirty="0">
              <a:solidFill>
                <a:srgbClr val="000000"/>
              </a:solidFill>
              <a:cs typeface="+mn-cs"/>
            </a:endParaRPr>
          </a:p>
        </p:txBody>
      </p:sp>
      <p:sp>
        <p:nvSpPr>
          <p:cNvPr id="1034" name="Rectangle 10"/>
          <p:cNvSpPr>
            <a:spLocks noChangeArrowheads="1"/>
          </p:cNvSpPr>
          <p:nvPr/>
        </p:nvSpPr>
        <p:spPr bwMode="auto">
          <a:xfrm>
            <a:off x="173038" y="6538913"/>
            <a:ext cx="2317750" cy="18256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fld id="{A129B135-C267-451F-A73C-3C1A3771030E}" type="slidenum">
              <a:rPr lang="en-US" sz="800">
                <a:solidFill>
                  <a:srgbClr val="000000"/>
                </a:solidFill>
                <a:latin typeface="Arial" charset="0"/>
                <a:cs typeface="+mn-cs"/>
              </a:rPr>
              <a:pPr>
                <a:defRPr/>
              </a:pPr>
              <a:t>‹#›</a:t>
            </a:fld>
            <a:endParaRPr lang="en-US" sz="800" dirty="0">
              <a:solidFill>
                <a:srgbClr val="000000"/>
              </a:solidFill>
              <a:latin typeface="Arial" charset="0"/>
              <a:cs typeface="+mn-cs"/>
            </a:endParaRPr>
          </a:p>
        </p:txBody>
      </p:sp>
      <p:pic>
        <p:nvPicPr>
          <p:cNvPr id="25605" name="Picture 6"/>
          <p:cNvPicPr>
            <a:picLocks noChangeAspect="1" noChangeArrowheads="1"/>
          </p:cNvPicPr>
          <p:nvPr/>
        </p:nvPicPr>
        <p:blipFill>
          <a:blip r:embed="rId14" cstate="print"/>
          <a:srcRect/>
          <a:stretch>
            <a:fillRect/>
          </a:stretch>
        </p:blipFill>
        <p:spPr bwMode="auto">
          <a:xfrm>
            <a:off x="247650" y="201613"/>
            <a:ext cx="304800" cy="303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007A5C">
                      <a:alpha val="74998"/>
                    </a:srgbClr>
                  </a:outerShdw>
                </a:effectLst>
              </a14:hiddenEffects>
            </a:ext>
          </a:extLst>
        </p:spPr>
      </p:pic>
      <p:pic>
        <p:nvPicPr>
          <p:cNvPr id="1033" name="Picture 7"/>
          <p:cNvPicPr>
            <a:picLocks noChangeAspect="1" noChangeArrowheads="1"/>
          </p:cNvPicPr>
          <p:nvPr/>
        </p:nvPicPr>
        <p:blipFill>
          <a:blip r:embed="rId15" cstate="print"/>
          <a:srcRect/>
          <a:stretch>
            <a:fillRect/>
          </a:stretch>
        </p:blipFill>
        <p:spPr bwMode="auto">
          <a:xfrm>
            <a:off x="8275638" y="217488"/>
            <a:ext cx="585787" cy="238125"/>
          </a:xfrm>
          <a:prstGeom prst="rect">
            <a:avLst/>
          </a:prstGeom>
          <a:noFill/>
          <a:ln w="21600">
            <a:noFill/>
            <a:round/>
            <a:headEnd/>
            <a:tailEnd/>
          </a:ln>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5" r:id="rId3"/>
    <p:sldLayoutId id="2147483734" r:id="rId4"/>
    <p:sldLayoutId id="2147483733" r:id="rId5"/>
    <p:sldLayoutId id="2147483732" r:id="rId6"/>
    <p:sldLayoutId id="2147483731" r:id="rId7"/>
    <p:sldLayoutId id="2147483730" r:id="rId8"/>
    <p:sldLayoutId id="2147483729" r:id="rId9"/>
    <p:sldLayoutId id="2147483728" r:id="rId10"/>
    <p:sldLayoutId id="2147483727" r:id="rId11"/>
    <p:sldLayoutId id="2147483726" r:id="rId12"/>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200">
          <a:solidFill>
            <a:srgbClr val="7889FB"/>
          </a:solidFill>
          <a:latin typeface="+mj-lt"/>
          <a:ea typeface="MS PGothic" pitchFamily="34" charset="-128"/>
          <a:cs typeface="MS PGothic" charset="0"/>
        </a:defRPr>
      </a:lvl1pPr>
      <a:lvl2pPr algn="l" rtl="0"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2pPr>
      <a:lvl3pPr algn="l" rtl="0"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3pPr>
      <a:lvl4pPr algn="l" rtl="0"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4pPr>
      <a:lvl5pPr algn="l" rtl="0"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5pPr>
      <a:lvl6pPr marL="457200" algn="l" rtl="0" fontAlgn="base">
        <a:lnSpc>
          <a:spcPct val="90000"/>
        </a:lnSpc>
        <a:spcBef>
          <a:spcPct val="0"/>
        </a:spcBef>
        <a:spcAft>
          <a:spcPct val="0"/>
        </a:spcAft>
        <a:defRPr sz="2200">
          <a:solidFill>
            <a:schemeClr val="hlink"/>
          </a:solidFill>
          <a:latin typeface="Arial" charset="0"/>
          <a:ea typeface="ＭＳ Ｐゴシック" charset="0"/>
        </a:defRPr>
      </a:lvl6pPr>
      <a:lvl7pPr marL="914400" algn="l" rtl="0" fontAlgn="base">
        <a:lnSpc>
          <a:spcPct val="90000"/>
        </a:lnSpc>
        <a:spcBef>
          <a:spcPct val="0"/>
        </a:spcBef>
        <a:spcAft>
          <a:spcPct val="0"/>
        </a:spcAft>
        <a:defRPr sz="2200">
          <a:solidFill>
            <a:schemeClr val="hlink"/>
          </a:solidFill>
          <a:latin typeface="Arial" charset="0"/>
          <a:ea typeface="ＭＳ Ｐゴシック" charset="0"/>
        </a:defRPr>
      </a:lvl7pPr>
      <a:lvl8pPr marL="1371600" algn="l" rtl="0" fontAlgn="base">
        <a:lnSpc>
          <a:spcPct val="90000"/>
        </a:lnSpc>
        <a:spcBef>
          <a:spcPct val="0"/>
        </a:spcBef>
        <a:spcAft>
          <a:spcPct val="0"/>
        </a:spcAft>
        <a:defRPr sz="2200">
          <a:solidFill>
            <a:schemeClr val="hlink"/>
          </a:solidFill>
          <a:latin typeface="Arial" charset="0"/>
          <a:ea typeface="ＭＳ Ｐゴシック" charset="0"/>
        </a:defRPr>
      </a:lvl8pPr>
      <a:lvl9pPr marL="1828800" algn="l" rtl="0" fontAlgn="base">
        <a:lnSpc>
          <a:spcPct val="90000"/>
        </a:lnSpc>
        <a:spcBef>
          <a:spcPct val="0"/>
        </a:spcBef>
        <a:spcAft>
          <a:spcPct val="0"/>
        </a:spcAft>
        <a:defRPr sz="2200">
          <a:solidFill>
            <a:schemeClr val="hlink"/>
          </a:solidFill>
          <a:latin typeface="Arial" charset="0"/>
          <a:ea typeface="ＭＳ Ｐゴシック" charset="0"/>
        </a:defRPr>
      </a:lvl9pPr>
    </p:titleStyle>
    <p:bodyStyle>
      <a:lvl1pPr marL="173038" indent="-173038"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S PGothic" pitchFamily="34" charset="-128"/>
          <a:cs typeface="MS PGothic" charset="0"/>
        </a:defRPr>
      </a:lvl1pPr>
      <a:lvl2pPr marL="509588" indent="-163513" algn="l" rtl="0" eaLnBrk="0" fontAlgn="base" hangingPunct="0">
        <a:spcBef>
          <a:spcPct val="20000"/>
        </a:spcBef>
        <a:spcAft>
          <a:spcPct val="0"/>
        </a:spcAft>
        <a:buClr>
          <a:schemeClr val="tx1"/>
        </a:buClr>
        <a:buFont typeface="Arial" pitchFamily="34" charset="0"/>
        <a:buChar char="–"/>
        <a:defRPr sz="1600">
          <a:solidFill>
            <a:schemeClr val="tx1"/>
          </a:solidFill>
          <a:latin typeface="+mn-lt"/>
          <a:ea typeface="MS PGothic" pitchFamily="34" charset="-128"/>
          <a:cs typeface="MS PGothic" charset="0"/>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ea typeface="MS PGothic" pitchFamily="34" charset="-128"/>
          <a:cs typeface="MS PGothic" charset="0"/>
        </a:defRPr>
      </a:lvl3pPr>
      <a:lvl4pPr marL="1203325" indent="-173038" algn="l" rtl="0" eaLnBrk="0" fontAlgn="base" hangingPunct="0">
        <a:spcBef>
          <a:spcPct val="20000"/>
        </a:spcBef>
        <a:spcAft>
          <a:spcPct val="0"/>
        </a:spcAft>
        <a:buClr>
          <a:schemeClr val="bg1"/>
        </a:buClr>
        <a:defRPr sz="1600">
          <a:solidFill>
            <a:schemeClr val="bg1"/>
          </a:solidFill>
          <a:latin typeface="+mn-lt"/>
          <a:ea typeface="MS PGothic" pitchFamily="34" charset="-128"/>
          <a:cs typeface="MS PGothic"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MS PGothic" pitchFamily="34" charset="-128"/>
          <a:cs typeface="MS PGothic" charset="0"/>
        </a:defRPr>
      </a:lvl5pPr>
      <a:lvl6pPr marL="1997075" indent="-163513" algn="l" rtl="0" fontAlgn="base">
        <a:spcBef>
          <a:spcPct val="20000"/>
        </a:spcBef>
        <a:spcAft>
          <a:spcPct val="0"/>
        </a:spcAft>
        <a:buClr>
          <a:schemeClr val="bg1"/>
        </a:buClr>
        <a:buChar char="»"/>
        <a:defRPr sz="1600">
          <a:solidFill>
            <a:schemeClr val="bg1"/>
          </a:solidFill>
          <a:latin typeface="+mn-lt"/>
          <a:ea typeface="+mn-ea"/>
        </a:defRPr>
      </a:lvl6pPr>
      <a:lvl7pPr marL="2454275" indent="-163513" algn="l" rtl="0" fontAlgn="base">
        <a:spcBef>
          <a:spcPct val="20000"/>
        </a:spcBef>
        <a:spcAft>
          <a:spcPct val="0"/>
        </a:spcAft>
        <a:buClr>
          <a:schemeClr val="bg1"/>
        </a:buClr>
        <a:buChar char="»"/>
        <a:defRPr sz="1600">
          <a:solidFill>
            <a:schemeClr val="bg1"/>
          </a:solidFill>
          <a:latin typeface="+mn-lt"/>
          <a:ea typeface="+mn-ea"/>
        </a:defRPr>
      </a:lvl7pPr>
      <a:lvl8pPr marL="2911475" indent="-163513" algn="l" rtl="0" fontAlgn="base">
        <a:spcBef>
          <a:spcPct val="20000"/>
        </a:spcBef>
        <a:spcAft>
          <a:spcPct val="0"/>
        </a:spcAft>
        <a:buClr>
          <a:schemeClr val="bg1"/>
        </a:buClr>
        <a:buChar char="»"/>
        <a:defRPr sz="1600">
          <a:solidFill>
            <a:schemeClr val="bg1"/>
          </a:solidFill>
          <a:latin typeface="+mn-lt"/>
          <a:ea typeface="+mn-ea"/>
        </a:defRPr>
      </a:lvl8pPr>
      <a:lvl9pPr marL="3368675" indent="-163513" algn="l" rtl="0" fontAlgn="base">
        <a:spcBef>
          <a:spcPct val="20000"/>
        </a:spcBef>
        <a:spcAft>
          <a:spcPct val="0"/>
        </a:spcAft>
        <a:buClr>
          <a:schemeClr val="bg1"/>
        </a:buClr>
        <a:buChar char="»"/>
        <a:defRPr sz="16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18" Type="http://schemas.openxmlformats.org/officeDocument/2006/relationships/tags" Target="../tags/tag41.xml"/><Relationship Id="rId26" Type="http://schemas.openxmlformats.org/officeDocument/2006/relationships/tags" Target="../tags/tag49.xml"/><Relationship Id="rId3" Type="http://schemas.openxmlformats.org/officeDocument/2006/relationships/tags" Target="../tags/tag26.xml"/><Relationship Id="rId21" Type="http://schemas.openxmlformats.org/officeDocument/2006/relationships/tags" Target="../tags/tag44.xml"/><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tags" Target="../tags/tag40.xml"/><Relationship Id="rId25" Type="http://schemas.openxmlformats.org/officeDocument/2006/relationships/tags" Target="../tags/tag48.xml"/><Relationship Id="rId33" Type="http://schemas.microsoft.com/office/2007/relationships/diagramDrawing" Target="../diagrams/drawing1.xml"/><Relationship Id="rId2" Type="http://schemas.openxmlformats.org/officeDocument/2006/relationships/tags" Target="../tags/tag25.xml"/><Relationship Id="rId16" Type="http://schemas.openxmlformats.org/officeDocument/2006/relationships/tags" Target="../tags/tag39.xml"/><Relationship Id="rId20" Type="http://schemas.openxmlformats.org/officeDocument/2006/relationships/tags" Target="../tags/tag43.xml"/><Relationship Id="rId29" Type="http://schemas.openxmlformats.org/officeDocument/2006/relationships/diagramData" Target="../diagrams/data1.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24" Type="http://schemas.openxmlformats.org/officeDocument/2006/relationships/tags" Target="../tags/tag47.xml"/><Relationship Id="rId32" Type="http://schemas.openxmlformats.org/officeDocument/2006/relationships/diagramColors" Target="../diagrams/colors1.xml"/><Relationship Id="rId5" Type="http://schemas.openxmlformats.org/officeDocument/2006/relationships/tags" Target="../tags/tag28.xml"/><Relationship Id="rId15" Type="http://schemas.openxmlformats.org/officeDocument/2006/relationships/tags" Target="../tags/tag38.xml"/><Relationship Id="rId23" Type="http://schemas.openxmlformats.org/officeDocument/2006/relationships/tags" Target="../tags/tag46.xml"/><Relationship Id="rId28" Type="http://schemas.openxmlformats.org/officeDocument/2006/relationships/notesSlide" Target="../notesSlides/notesSlide10.xml"/><Relationship Id="rId10" Type="http://schemas.openxmlformats.org/officeDocument/2006/relationships/tags" Target="../tags/tag33.xml"/><Relationship Id="rId19" Type="http://schemas.openxmlformats.org/officeDocument/2006/relationships/tags" Target="../tags/tag42.xml"/><Relationship Id="rId31" Type="http://schemas.openxmlformats.org/officeDocument/2006/relationships/diagramQuickStyle" Target="../diagrams/quickStyle1.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 Id="rId22" Type="http://schemas.openxmlformats.org/officeDocument/2006/relationships/tags" Target="../tags/tag45.xml"/><Relationship Id="rId27" Type="http://schemas.openxmlformats.org/officeDocument/2006/relationships/slideLayout" Target="../slideLayouts/slideLayout6.xml"/><Relationship Id="rId30"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image" Target="../media/image46.png"/><Relationship Id="rId16"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52.xml"/><Relationship Id="rId7" Type="http://schemas.openxmlformats.org/officeDocument/2006/relationships/tags" Target="../tags/tag56.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10" Type="http://schemas.openxmlformats.org/officeDocument/2006/relationships/image" Target="../media/image64.png"/><Relationship Id="rId4" Type="http://schemas.openxmlformats.org/officeDocument/2006/relationships/tags" Target="../tags/tag53.xml"/><Relationship Id="rId9"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4.xml"/><Relationship Id="rId13" Type="http://schemas.openxmlformats.org/officeDocument/2006/relationships/image" Target="../media/image69.png"/><Relationship Id="rId3" Type="http://schemas.openxmlformats.org/officeDocument/2006/relationships/tags" Target="../tags/tag59.xml"/><Relationship Id="rId7" Type="http://schemas.openxmlformats.org/officeDocument/2006/relationships/slideLayout" Target="../slideLayouts/slideLayout5.xml"/><Relationship Id="rId12" Type="http://schemas.openxmlformats.org/officeDocument/2006/relationships/image" Target="../media/image68.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image" Target="../media/image67.png"/><Relationship Id="rId5" Type="http://schemas.openxmlformats.org/officeDocument/2006/relationships/tags" Target="../tags/tag61.xml"/><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tags" Target="../tags/tag60.xml"/><Relationship Id="rId9" Type="http://schemas.openxmlformats.org/officeDocument/2006/relationships/image" Target="../media/image65.png"/><Relationship Id="rId14" Type="http://schemas.openxmlformats.org/officeDocument/2006/relationships/image" Target="../media/image7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6.xml"/><Relationship Id="rId13" Type="http://schemas.openxmlformats.org/officeDocument/2006/relationships/image" Target="../media/image75.wmf"/><Relationship Id="rId3" Type="http://schemas.openxmlformats.org/officeDocument/2006/relationships/tags" Target="../tags/tag64.xml"/><Relationship Id="rId7" Type="http://schemas.openxmlformats.org/officeDocument/2006/relationships/slideLayout" Target="../slideLayouts/slideLayout6.xml"/><Relationship Id="rId12" Type="http://schemas.openxmlformats.org/officeDocument/2006/relationships/image" Target="../media/image74.png"/><Relationship Id="rId2" Type="http://schemas.openxmlformats.org/officeDocument/2006/relationships/tags" Target="../tags/tag63.xml"/><Relationship Id="rId1" Type="http://schemas.openxmlformats.org/officeDocument/2006/relationships/vmlDrawing" Target="../drawings/vmlDrawing2.vml"/><Relationship Id="rId6" Type="http://schemas.openxmlformats.org/officeDocument/2006/relationships/tags" Target="../tags/tag67.xml"/><Relationship Id="rId11" Type="http://schemas.openxmlformats.org/officeDocument/2006/relationships/image" Target="../media/image73.png"/><Relationship Id="rId5" Type="http://schemas.openxmlformats.org/officeDocument/2006/relationships/tags" Target="../tags/tag66.xml"/><Relationship Id="rId15" Type="http://schemas.openxmlformats.org/officeDocument/2006/relationships/image" Target="../media/image77.jpeg"/><Relationship Id="rId10" Type="http://schemas.openxmlformats.org/officeDocument/2006/relationships/oleObject" Target="../embeddings/oleObject2.bin"/><Relationship Id="rId4" Type="http://schemas.openxmlformats.org/officeDocument/2006/relationships/tags" Target="../tags/tag65.xml"/><Relationship Id="rId9" Type="http://schemas.openxmlformats.org/officeDocument/2006/relationships/image" Target="../media/image72.png"/><Relationship Id="rId14" Type="http://schemas.openxmlformats.org/officeDocument/2006/relationships/image" Target="../media/image76.png"/></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81.jpeg"/><Relationship Id="rId13" Type="http://schemas.openxmlformats.org/officeDocument/2006/relationships/image" Target="../media/image84.png"/><Relationship Id="rId3" Type="http://schemas.openxmlformats.org/officeDocument/2006/relationships/hyperlink" Target="http://www.twitter.com/" TargetMode="External"/><Relationship Id="rId7" Type="http://schemas.openxmlformats.org/officeDocument/2006/relationships/hyperlink" Target="http://blogs.iss.net/" TargetMode="External"/><Relationship Id="rId12" Type="http://schemas.openxmlformats.org/officeDocument/2006/relationships/image" Target="../media/image8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80.png"/><Relationship Id="rId11" Type="http://schemas.openxmlformats.org/officeDocument/2006/relationships/image" Target="../media/image82.png"/><Relationship Id="rId5" Type="http://schemas.openxmlformats.org/officeDocument/2006/relationships/hyperlink" Target="http://www.youtube.com/ibmsecuritysolutions" TargetMode="External"/><Relationship Id="rId10" Type="http://schemas.openxmlformats.org/officeDocument/2006/relationships/hyperlink" Target="http://blogs.iss.net/rss.php" TargetMode="External"/><Relationship Id="rId4" Type="http://schemas.openxmlformats.org/officeDocument/2006/relationships/image" Target="../media/image79.jpeg"/><Relationship Id="rId9" Type="http://schemas.openxmlformats.org/officeDocument/2006/relationships/hyperlink" Target="http://iss.net/rss.php"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oleObject" Target="../embeddings/oleObject1.bin"/><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notesSlide" Target="../notesSlides/notesSlide3.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slideLayout" Target="../slideLayouts/slideLayout5.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hyperlink" Target="http://upload.wikimedia.org/wikipedia/commons/5/51/Occupy_Wall_Street_Anonymous_2011_Shankbone.JPG"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wmf"/><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828800"/>
            <a:ext cx="7029450" cy="1255713"/>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a:extLst>
        </p:spPr>
        <p:txBody>
          <a:bodyPr/>
          <a:lstStyle/>
          <a:p>
            <a:pPr>
              <a:spcBef>
                <a:spcPct val="0"/>
              </a:spcBef>
            </a:pPr>
            <a:r>
              <a:rPr lang="hu-HU" sz="2400" dirty="0" smtClean="0"/>
              <a:t>Fenyegetések és válaszok: az IT biztonság </a:t>
            </a:r>
            <a:r>
              <a:rPr lang="hu-HU" sz="2400" dirty="0" err="1" smtClean="0"/>
              <a:t>kihivásai</a:t>
            </a:r>
            <a:r>
              <a:rPr lang="hu-HU" sz="2400" b="0" dirty="0" smtClean="0"/>
              <a:t> </a:t>
            </a:r>
            <a:endParaRPr lang="en-US" sz="2400" dirty="0" smtClean="0"/>
          </a:p>
          <a:p>
            <a:pPr>
              <a:spcBef>
                <a:spcPct val="0"/>
              </a:spcBef>
            </a:pPr>
            <a:r>
              <a:rPr lang="en-US" sz="1600" b="0" dirty="0" smtClean="0"/>
              <a:t>Intelligence, Integration and Expertise</a:t>
            </a:r>
          </a:p>
          <a:p>
            <a:pPr eaLnBrk="1" hangingPunct="1">
              <a:spcBef>
                <a:spcPct val="0"/>
              </a:spcBef>
              <a:spcAft>
                <a:spcPts val="1200"/>
              </a:spcAft>
              <a:buClrTx/>
            </a:pPr>
            <a:endParaRPr lang="hu-HU" sz="1600" b="0" dirty="0" smtClean="0">
              <a:solidFill>
                <a:srgbClr val="000000"/>
              </a:solidFill>
            </a:endParaRPr>
          </a:p>
          <a:p>
            <a:pPr eaLnBrk="1" hangingPunct="1">
              <a:spcBef>
                <a:spcPct val="0"/>
              </a:spcBef>
              <a:spcAft>
                <a:spcPts val="1200"/>
              </a:spcAft>
              <a:buClrTx/>
            </a:pPr>
            <a:endParaRPr lang="hu-HU" sz="1600" b="0" dirty="0" smtClean="0">
              <a:solidFill>
                <a:srgbClr val="000000"/>
              </a:solidFill>
            </a:endParaRPr>
          </a:p>
          <a:p>
            <a:pPr eaLnBrk="1" hangingPunct="1">
              <a:spcBef>
                <a:spcPct val="0"/>
              </a:spcBef>
              <a:spcAft>
                <a:spcPts val="1200"/>
              </a:spcAft>
              <a:buClrTx/>
            </a:pPr>
            <a:r>
              <a:rPr lang="hu-HU" sz="1600" dirty="0" smtClean="0">
                <a:solidFill>
                  <a:srgbClr val="000000"/>
                </a:solidFill>
              </a:rPr>
              <a:t>Kocsis Zsolt</a:t>
            </a:r>
          </a:p>
          <a:p>
            <a:pPr eaLnBrk="1" hangingPunct="1">
              <a:spcBef>
                <a:spcPct val="0"/>
              </a:spcBef>
              <a:spcAft>
                <a:spcPts val="1200"/>
              </a:spcAft>
              <a:buClrTx/>
            </a:pPr>
            <a:r>
              <a:rPr lang="hu-HU" sz="1600" b="0" dirty="0" smtClean="0">
                <a:cs typeface="Arial" pitchFamily="34" charset="0"/>
              </a:rPr>
              <a:t>Tivoli és  ISS  szoftver műszaki igazgató, </a:t>
            </a:r>
            <a:r>
              <a:rPr lang="hu-HU" sz="1600" b="0" dirty="0" err="1" smtClean="0">
                <a:cs typeface="Arial" pitchFamily="34" charset="0"/>
              </a:rPr>
              <a:t>Kelet-Közép</a:t>
            </a:r>
            <a:r>
              <a:rPr lang="hu-HU" sz="1600" b="0" dirty="0" smtClean="0">
                <a:cs typeface="Arial" pitchFamily="34" charset="0"/>
              </a:rPr>
              <a:t> Európa, IBM </a:t>
            </a:r>
            <a:endParaRPr lang="hu-HU" sz="1600" b="0" dirty="0" smtClean="0">
              <a:cs typeface="Arial" pitchFamily="34" charset="0"/>
            </a:endParaRPr>
          </a:p>
          <a:p>
            <a:pPr eaLnBrk="1" hangingPunct="1">
              <a:spcBef>
                <a:spcPct val="0"/>
              </a:spcBef>
              <a:spcAft>
                <a:spcPts val="1200"/>
              </a:spcAft>
              <a:buClrTx/>
            </a:pPr>
            <a:r>
              <a:rPr lang="hu-HU" sz="1600" b="0" dirty="0" err="1" smtClean="0">
                <a:solidFill>
                  <a:srgbClr val="000000"/>
                </a:solidFill>
                <a:cs typeface="Arial" pitchFamily="34" charset="0"/>
              </a:rPr>
              <a:t>z</a:t>
            </a:r>
            <a:r>
              <a:rPr lang="hu-HU" sz="1600" b="0" dirty="0" err="1" smtClean="0">
                <a:solidFill>
                  <a:srgbClr val="000000"/>
                </a:solidFill>
                <a:cs typeface="Arial" pitchFamily="34" charset="0"/>
              </a:rPr>
              <a:t>solt.kocsis</a:t>
            </a:r>
            <a:r>
              <a:rPr lang="hu-HU" sz="1600" b="0" dirty="0" smtClean="0">
                <a:solidFill>
                  <a:srgbClr val="000000"/>
                </a:solidFill>
                <a:cs typeface="Arial" pitchFamily="34" charset="0"/>
              </a:rPr>
              <a:t>@</a:t>
            </a:r>
            <a:r>
              <a:rPr lang="hu-HU" sz="1600" b="0" dirty="0" err="1" smtClean="0">
                <a:solidFill>
                  <a:srgbClr val="000000"/>
                </a:solidFill>
                <a:cs typeface="Arial" pitchFamily="34" charset="0"/>
              </a:rPr>
              <a:t>hu.ibm.com</a:t>
            </a:r>
            <a:endParaRPr lang="hu-HU" sz="1600" b="0" dirty="0" smtClean="0">
              <a:solidFill>
                <a:srgbClr val="000000"/>
              </a:solidFill>
              <a:cs typeface="Arial" pitchFamily="34" charset="0"/>
            </a:endParaRPr>
          </a:p>
          <a:p>
            <a:pPr eaLnBrk="1" hangingPunct="1">
              <a:spcBef>
                <a:spcPct val="0"/>
              </a:spcBef>
              <a:spcAft>
                <a:spcPts val="1200"/>
              </a:spcAft>
              <a:buClrTx/>
            </a:pPr>
            <a:endParaRPr lang="hu-HU" sz="1600" b="0" dirty="0" smtClean="0">
              <a:solidFill>
                <a:srgbClr val="000000"/>
              </a:solidFill>
              <a:cs typeface="Arial" pitchFamily="34" charset="0"/>
            </a:endParaRPr>
          </a:p>
          <a:p>
            <a:pPr eaLnBrk="1" hangingPunct="1">
              <a:spcBef>
                <a:spcPct val="0"/>
              </a:spcBef>
              <a:spcAft>
                <a:spcPts val="1200"/>
              </a:spcAft>
              <a:buClrTx/>
            </a:pPr>
            <a:endParaRPr lang="hu-HU" sz="1600" b="0" dirty="0" smtClean="0">
              <a:solidFill>
                <a:srgbClr val="000000"/>
              </a:solidFill>
            </a:endParaRPr>
          </a:p>
          <a:p>
            <a:pPr eaLnBrk="1" hangingPunct="1">
              <a:spcBef>
                <a:spcPct val="0"/>
              </a:spcBef>
              <a:spcAft>
                <a:spcPts val="1200"/>
              </a:spcAft>
              <a:buClrTx/>
            </a:pPr>
            <a:r>
              <a:rPr lang="en-US" sz="1600" b="0" dirty="0" smtClean="0">
                <a:solidFill>
                  <a:srgbClr val="000000"/>
                </a:solidFill>
              </a:rPr>
              <a:t>2012</a:t>
            </a:r>
            <a:r>
              <a:rPr lang="hu-HU" sz="1600" b="0" dirty="0" smtClean="0">
                <a:solidFill>
                  <a:srgbClr val="000000"/>
                </a:solidFill>
              </a:rPr>
              <a:t> </a:t>
            </a:r>
            <a:r>
              <a:rPr lang="hu-HU" sz="1600" b="0" dirty="0" smtClean="0">
                <a:solidFill>
                  <a:srgbClr val="000000"/>
                </a:solidFill>
              </a:rPr>
              <a:t>Június.12</a:t>
            </a:r>
            <a:endParaRPr lang="en-US" sz="1600" b="0" dirty="0" smtClean="0">
              <a:solidFill>
                <a:srgbClr val="000000"/>
              </a:solidFill>
            </a:endParaRPr>
          </a:p>
          <a:p>
            <a:pPr>
              <a:spcBef>
                <a:spcPct val="0"/>
              </a:spcBef>
            </a:pPr>
            <a:endParaRPr lang="en-US" sz="2400" b="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228600" y="304800"/>
            <a:ext cx="8656638" cy="1096963"/>
          </a:xfrm>
          <a:noFill/>
        </p:spPr>
        <p:txBody>
          <a:bodyPr/>
          <a:lstStyle/>
          <a:p>
            <a:r>
              <a:rPr lang="en-US" smtClean="0"/>
              <a:t/>
            </a:r>
            <a:br>
              <a:rPr lang="en-US" smtClean="0"/>
            </a:br>
            <a:r>
              <a:rPr lang="hu-HU" smtClean="0"/>
              <a:t>Egy biztonsági probléma megoldása komplex, 4 dimenziós kirakó</a:t>
            </a:r>
            <a:endParaRPr lang="en-US" smtClean="0"/>
          </a:p>
        </p:txBody>
      </p:sp>
      <p:sp>
        <p:nvSpPr>
          <p:cNvPr id="7171" name="Rectangle 3"/>
          <p:cNvSpPr txBox="1">
            <a:spLocks noGrp="1" noChangeArrowheads="1"/>
          </p:cNvSpPr>
          <p:nvPr/>
        </p:nvSpPr>
        <p:spPr bwMode="auto">
          <a:xfrm>
            <a:off x="182563" y="6537325"/>
            <a:ext cx="365125" cy="227013"/>
          </a:xfrm>
          <a:prstGeom prst="rect">
            <a:avLst/>
          </a:prstGeom>
          <a:noFill/>
          <a:ln w="9525">
            <a:noFill/>
            <a:miter lim="800000"/>
            <a:headEnd/>
            <a:tailEnd/>
          </a:ln>
        </p:spPr>
        <p:txBody>
          <a:bodyPr/>
          <a:lstStyle/>
          <a:p>
            <a:pPr>
              <a:buClr>
                <a:srgbClr val="000000"/>
              </a:buClr>
              <a:buSzPct val="100000"/>
              <a:buFont typeface="Times New Roman" pitchFamily="18" charset="0"/>
              <a:buNone/>
            </a:pPr>
            <a:fld id="{4D72EC4B-274D-4542-B67A-FD28A5679A78}" type="slidenum">
              <a:rPr lang="en-US" sz="800">
                <a:solidFill>
                  <a:srgbClr val="000000"/>
                </a:solidFill>
                <a:ea typeface="SimSun" pitchFamily="2" charset="-122"/>
              </a:rPr>
              <a:pPr>
                <a:buClr>
                  <a:srgbClr val="000000"/>
                </a:buClr>
                <a:buSzPct val="100000"/>
                <a:buFont typeface="Times New Roman" pitchFamily="18" charset="0"/>
                <a:buNone/>
              </a:pPr>
              <a:t>10</a:t>
            </a:fld>
            <a:endParaRPr lang="en-US" sz="800">
              <a:solidFill>
                <a:srgbClr val="000000"/>
              </a:solidFill>
              <a:ea typeface="SimSun" pitchFamily="2" charset="-122"/>
            </a:endParaRPr>
          </a:p>
        </p:txBody>
      </p:sp>
      <p:graphicFrame>
        <p:nvGraphicFramePr>
          <p:cNvPr id="15425" name="Group 65"/>
          <p:cNvGraphicFramePr>
            <a:graphicFrameLocks noGrp="1"/>
          </p:cNvGraphicFramePr>
          <p:nvPr/>
        </p:nvGraphicFramePr>
        <p:xfrm>
          <a:off x="188913" y="1147763"/>
          <a:ext cx="8750300" cy="4006852"/>
        </p:xfrm>
        <a:graphic>
          <a:graphicData uri="http://schemas.openxmlformats.org/drawingml/2006/table">
            <a:tbl>
              <a:tblPr/>
              <a:tblGrid>
                <a:gridCol w="1541462"/>
                <a:gridCol w="7208838"/>
              </a:tblGrid>
              <a:tr h="1001713">
                <a:tc>
                  <a:txBody>
                    <a:bodyPr/>
                    <a:lstStyle/>
                    <a:p>
                      <a:pPr marL="0" marR="0" lvl="0" indent="0" algn="ctr" defTabSz="457200" rtl="0" eaLnBrk="1" fontAlgn="base" latinLnBrk="0" hangingPunct="1">
                        <a:lnSpc>
                          <a:spcPct val="100000"/>
                        </a:lnSpc>
                        <a:spcBef>
                          <a:spcPct val="20000"/>
                        </a:spcBef>
                        <a:spcAft>
                          <a:spcPct val="0"/>
                        </a:spcAft>
                        <a:buClr>
                          <a:schemeClr val="tx1"/>
                        </a:buClr>
                        <a:buSzTx/>
                        <a:buFont typeface="Times New Roman" pitchFamily="18" charset="0"/>
                        <a:buNone/>
                        <a:tabLst/>
                      </a:pPr>
                      <a:r>
                        <a:rPr kumimoji="0" lang="hu-HU" sz="1600" b="1" i="0" u="none" strike="noStrike" cap="none" normalizeH="0" baseline="0" smtClean="0">
                          <a:ln>
                            <a:noFill/>
                          </a:ln>
                          <a:solidFill>
                            <a:schemeClr val="bg1"/>
                          </a:solidFill>
                          <a:effectLst/>
                          <a:latin typeface="Arial" pitchFamily="34" charset="0"/>
                          <a:ea typeface="MS PGothic" pitchFamily="34" charset="-128"/>
                        </a:rPr>
                        <a:t>Emberek</a:t>
                      </a:r>
                      <a:endParaRPr kumimoji="0" lang="en-US" sz="1600" b="1" i="0" u="none" strike="noStrike" cap="none" normalizeH="0" baseline="0" smtClean="0">
                        <a:ln>
                          <a:noFill/>
                        </a:ln>
                        <a:solidFill>
                          <a:schemeClr val="bg1"/>
                        </a:solidFill>
                        <a:effectLst/>
                        <a:latin typeface="Arial" pitchFamily="34" charset="0"/>
                        <a:ea typeface="MS PGothic" pitchFamily="34" charset="-128"/>
                      </a:endParaRPr>
                    </a:p>
                  </a:txBody>
                  <a:tcPr marL="91432" marR="91432" marT="45708" marB="4570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6699"/>
                    </a:solidFill>
                  </a:tcPr>
                </a:tc>
                <a:tc>
                  <a:txBody>
                    <a:bodyPr/>
                    <a:lstStyle/>
                    <a:p>
                      <a:pPr marL="0" marR="0" lvl="0" indent="0" algn="ctr" defTabSz="457200" rtl="0" eaLnBrk="1" fontAlgn="base" latinLnBrk="0" hangingPunct="1">
                        <a:lnSpc>
                          <a:spcPct val="100000"/>
                        </a:lnSpc>
                        <a:spcBef>
                          <a:spcPct val="20000"/>
                        </a:spcBef>
                        <a:spcAft>
                          <a:spcPct val="0"/>
                        </a:spcAft>
                        <a:buClr>
                          <a:schemeClr val="tx1"/>
                        </a:buClr>
                        <a:buSzTx/>
                        <a:buFont typeface="Times New Roman" pitchFamily="18" charset="0"/>
                        <a:buNone/>
                        <a:tabLst/>
                      </a:pPr>
                      <a:endParaRPr kumimoji="0" lang="hu-HU" sz="1400" b="1" i="0" u="none" strike="noStrike" cap="none" normalizeH="0" baseline="0" smtClean="0">
                        <a:ln>
                          <a:noFill/>
                        </a:ln>
                        <a:solidFill>
                          <a:schemeClr val="bg1"/>
                        </a:solidFill>
                        <a:effectLst/>
                        <a:latin typeface="Arial" pitchFamily="34" charset="0"/>
                        <a:ea typeface="MS PGothic" pitchFamily="34" charset="-128"/>
                      </a:endParaRPr>
                    </a:p>
                  </a:txBody>
                  <a:tcPr marL="91432" marR="91432" marT="45708" marB="45708" anchor="ctr" horzOverflow="overflow">
                    <a:lnL w="38100" cap="flat" cmpd="sng" algn="ctr">
                      <a:solidFill>
                        <a:schemeClr val="bg1"/>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6699">
                        <a:alpha val="29019"/>
                      </a:srgbClr>
                    </a:solidFill>
                  </a:tcPr>
                </a:tc>
              </a:tr>
              <a:tr h="1001713">
                <a:tc>
                  <a:txBody>
                    <a:bodyPr/>
                    <a:lstStyle/>
                    <a:p>
                      <a:pPr marL="0" marR="0" lvl="0" indent="0" algn="ctr" defTabSz="457200" rtl="0" eaLnBrk="1" fontAlgn="base" latinLnBrk="0" hangingPunct="1">
                        <a:lnSpc>
                          <a:spcPct val="100000"/>
                        </a:lnSpc>
                        <a:spcBef>
                          <a:spcPct val="20000"/>
                        </a:spcBef>
                        <a:spcAft>
                          <a:spcPct val="0"/>
                        </a:spcAft>
                        <a:buClr>
                          <a:schemeClr val="tx1"/>
                        </a:buClr>
                        <a:buSzTx/>
                        <a:buFont typeface="Times New Roman" pitchFamily="18" charset="0"/>
                        <a:buNone/>
                        <a:tabLst/>
                      </a:pPr>
                      <a:r>
                        <a:rPr kumimoji="0" lang="hu-HU" sz="1600" b="1" i="0" u="none" strike="noStrike" cap="none" normalizeH="0" baseline="0" smtClean="0">
                          <a:ln>
                            <a:noFill/>
                          </a:ln>
                          <a:solidFill>
                            <a:schemeClr val="bg1"/>
                          </a:solidFill>
                          <a:effectLst/>
                          <a:latin typeface="Arial" pitchFamily="34" charset="0"/>
                          <a:ea typeface="MS PGothic" pitchFamily="34" charset="-128"/>
                        </a:rPr>
                        <a:t>Adatok</a:t>
                      </a:r>
                      <a:endParaRPr kumimoji="0" lang="en-US" sz="1600" b="1" i="0" u="none" strike="noStrike" cap="none" normalizeH="0" baseline="0" smtClean="0">
                        <a:ln>
                          <a:noFill/>
                        </a:ln>
                        <a:solidFill>
                          <a:schemeClr val="bg1"/>
                        </a:solidFill>
                        <a:effectLst/>
                        <a:latin typeface="Arial" pitchFamily="34" charset="0"/>
                        <a:ea typeface="MS PGothic" pitchFamily="34" charset="-128"/>
                      </a:endParaRPr>
                    </a:p>
                  </a:txBody>
                  <a:tcPr marL="91432" marR="91432" marT="45708" marB="4570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99CC"/>
                    </a:solidFill>
                  </a:tcPr>
                </a:tc>
                <a:tc>
                  <a:txBody>
                    <a:bodyPr/>
                    <a:lstStyle/>
                    <a:p>
                      <a:pPr marL="0" marR="0" lvl="0" indent="0" algn="ctr" defTabSz="457200" rtl="0" eaLnBrk="1" fontAlgn="base" latinLnBrk="0" hangingPunct="1">
                        <a:lnSpc>
                          <a:spcPct val="100000"/>
                        </a:lnSpc>
                        <a:spcBef>
                          <a:spcPct val="20000"/>
                        </a:spcBef>
                        <a:spcAft>
                          <a:spcPct val="0"/>
                        </a:spcAft>
                        <a:buClr>
                          <a:schemeClr val="tx1"/>
                        </a:buClr>
                        <a:buSzTx/>
                        <a:buFont typeface="Times New Roman" pitchFamily="18" charset="0"/>
                        <a:buNone/>
                        <a:tabLst/>
                      </a:pPr>
                      <a:endParaRPr kumimoji="0" lang="hu-HU" sz="1400" b="1" i="0" u="none" strike="noStrike" cap="none" normalizeH="0" baseline="0" smtClean="0">
                        <a:ln>
                          <a:noFill/>
                        </a:ln>
                        <a:solidFill>
                          <a:schemeClr val="bg1"/>
                        </a:solidFill>
                        <a:effectLst/>
                        <a:latin typeface="Arial" pitchFamily="34" charset="0"/>
                        <a:ea typeface="MS PGothic" pitchFamily="34" charset="-128"/>
                      </a:endParaRPr>
                    </a:p>
                  </a:txBody>
                  <a:tcPr marL="91432" marR="91432" marT="45708" marB="45708" anchor="ctr" horzOverflow="overflow">
                    <a:lnL w="38100" cap="flat" cmpd="sng" algn="ctr">
                      <a:solidFill>
                        <a:schemeClr val="bg1"/>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99CC">
                        <a:alpha val="27058"/>
                      </a:srgbClr>
                    </a:solidFill>
                  </a:tcPr>
                </a:tc>
              </a:tr>
              <a:tr h="1001713">
                <a:tc>
                  <a:txBody>
                    <a:bodyPr/>
                    <a:lstStyle/>
                    <a:p>
                      <a:pPr marL="0" marR="0" lvl="0" indent="0" algn="ctr" defTabSz="457200" rtl="0" eaLnBrk="1" fontAlgn="base" latinLnBrk="0" hangingPunct="1">
                        <a:lnSpc>
                          <a:spcPct val="100000"/>
                        </a:lnSpc>
                        <a:spcBef>
                          <a:spcPct val="20000"/>
                        </a:spcBef>
                        <a:spcAft>
                          <a:spcPct val="0"/>
                        </a:spcAft>
                        <a:buClr>
                          <a:schemeClr val="tx1"/>
                        </a:buClr>
                        <a:buSzTx/>
                        <a:buFont typeface="Times New Roman" pitchFamily="18" charset="0"/>
                        <a:buNone/>
                        <a:tabLst/>
                      </a:pPr>
                      <a:r>
                        <a:rPr kumimoji="0" lang="en-US" sz="1600" b="1" i="0" u="none" strike="noStrike" cap="none" normalizeH="0" baseline="0" smtClean="0">
                          <a:ln>
                            <a:noFill/>
                          </a:ln>
                          <a:solidFill>
                            <a:schemeClr val="bg1"/>
                          </a:solidFill>
                          <a:effectLst/>
                          <a:latin typeface="Arial" pitchFamily="34" charset="0"/>
                          <a:ea typeface="MS PGothic" pitchFamily="34" charset="-128"/>
                        </a:rPr>
                        <a:t>A</a:t>
                      </a:r>
                      <a:r>
                        <a:rPr kumimoji="0" lang="hu-HU" sz="1600" b="1" i="0" u="none" strike="noStrike" cap="none" normalizeH="0" baseline="0" smtClean="0">
                          <a:ln>
                            <a:noFill/>
                          </a:ln>
                          <a:solidFill>
                            <a:schemeClr val="bg1"/>
                          </a:solidFill>
                          <a:effectLst/>
                          <a:latin typeface="Arial" pitchFamily="34" charset="0"/>
                          <a:ea typeface="MS PGothic" pitchFamily="34" charset="-128"/>
                        </a:rPr>
                        <a:t>lkalmazások</a:t>
                      </a:r>
                      <a:endParaRPr kumimoji="0" lang="en-US" sz="1600" b="1" i="0" u="none" strike="noStrike" cap="none" normalizeH="0" baseline="0" smtClean="0">
                        <a:ln>
                          <a:noFill/>
                        </a:ln>
                        <a:solidFill>
                          <a:schemeClr val="bg1"/>
                        </a:solidFill>
                        <a:effectLst/>
                        <a:latin typeface="Arial" pitchFamily="34" charset="0"/>
                        <a:ea typeface="MS PGothic" pitchFamily="34" charset="-128"/>
                      </a:endParaRPr>
                    </a:p>
                  </a:txBody>
                  <a:tcPr marL="91432" marR="91432" marT="45708" marB="4570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457200" rtl="0" eaLnBrk="1" fontAlgn="base" latinLnBrk="0" hangingPunct="1">
                        <a:lnSpc>
                          <a:spcPct val="100000"/>
                        </a:lnSpc>
                        <a:spcBef>
                          <a:spcPct val="20000"/>
                        </a:spcBef>
                        <a:spcAft>
                          <a:spcPct val="0"/>
                        </a:spcAft>
                        <a:buClr>
                          <a:schemeClr val="tx1"/>
                        </a:buClr>
                        <a:buSzTx/>
                        <a:buFont typeface="Times New Roman" pitchFamily="18" charset="0"/>
                        <a:buNone/>
                        <a:tabLst/>
                      </a:pPr>
                      <a:endParaRPr kumimoji="0" lang="hu-HU" sz="1400" b="1" i="0" u="none" strike="noStrike" cap="none" normalizeH="0" baseline="0" smtClean="0">
                        <a:ln>
                          <a:noFill/>
                        </a:ln>
                        <a:solidFill>
                          <a:schemeClr val="bg1"/>
                        </a:solidFill>
                        <a:effectLst/>
                        <a:latin typeface="Arial" pitchFamily="34" charset="0"/>
                        <a:ea typeface="MS PGothic" pitchFamily="34" charset="-128"/>
                      </a:endParaRPr>
                    </a:p>
                  </a:txBody>
                  <a:tcPr marL="91432" marR="91432" marT="45708" marB="45708" anchor="ctr" horzOverflow="overflow">
                    <a:lnL w="38100" cap="flat" cmpd="sng" algn="ctr">
                      <a:solidFill>
                        <a:schemeClr val="bg1"/>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CCFF">
                        <a:alpha val="27058"/>
                      </a:srgbClr>
                    </a:solidFill>
                  </a:tcPr>
                </a:tc>
              </a:tr>
              <a:tr h="1001713">
                <a:tc>
                  <a:txBody>
                    <a:bodyPr/>
                    <a:lstStyle/>
                    <a:p>
                      <a:pPr marL="0" marR="0" lvl="0" indent="0" algn="ctr" defTabSz="457200" rtl="0" eaLnBrk="1" fontAlgn="base" latinLnBrk="0" hangingPunct="1">
                        <a:lnSpc>
                          <a:spcPct val="100000"/>
                        </a:lnSpc>
                        <a:spcBef>
                          <a:spcPct val="20000"/>
                        </a:spcBef>
                        <a:spcAft>
                          <a:spcPct val="0"/>
                        </a:spcAft>
                        <a:buClr>
                          <a:schemeClr val="tx1"/>
                        </a:buClr>
                        <a:buSzTx/>
                        <a:buFont typeface="Times New Roman" pitchFamily="18" charset="0"/>
                        <a:buNone/>
                        <a:tabLst/>
                      </a:pPr>
                      <a:r>
                        <a:rPr kumimoji="0" lang="en-US" sz="1600" b="1" i="0" u="none" strike="noStrike" cap="none" normalizeH="0" baseline="0" smtClean="0">
                          <a:ln>
                            <a:noFill/>
                          </a:ln>
                          <a:solidFill>
                            <a:schemeClr val="bg1"/>
                          </a:solidFill>
                          <a:effectLst/>
                          <a:latin typeface="Arial" pitchFamily="34" charset="0"/>
                          <a:ea typeface="MS PGothic" pitchFamily="34" charset="-128"/>
                        </a:rPr>
                        <a:t>Infrastr</a:t>
                      </a:r>
                      <a:r>
                        <a:rPr kumimoji="0" lang="hu-HU" sz="1600" b="1" i="0" u="none" strike="noStrike" cap="none" normalizeH="0" baseline="0" smtClean="0">
                          <a:ln>
                            <a:noFill/>
                          </a:ln>
                          <a:solidFill>
                            <a:schemeClr val="bg1"/>
                          </a:solidFill>
                          <a:effectLst/>
                          <a:latin typeface="Arial" pitchFamily="34" charset="0"/>
                          <a:ea typeface="MS PGothic" pitchFamily="34" charset="-128"/>
                        </a:rPr>
                        <a:t>uktúra</a:t>
                      </a:r>
                      <a:endParaRPr kumimoji="0" lang="en-US" sz="1600" b="1" i="0" u="none" strike="noStrike" cap="none" normalizeH="0" baseline="0" smtClean="0">
                        <a:ln>
                          <a:noFill/>
                        </a:ln>
                        <a:solidFill>
                          <a:schemeClr val="bg1"/>
                        </a:solidFill>
                        <a:effectLst/>
                        <a:latin typeface="Arial" pitchFamily="34" charset="0"/>
                        <a:ea typeface="MS PGothic" pitchFamily="34" charset="-128"/>
                      </a:endParaRPr>
                    </a:p>
                  </a:txBody>
                  <a:tcPr marL="91432" marR="91432" marT="45708" marB="4570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457200" rtl="0" eaLnBrk="1" fontAlgn="base" latinLnBrk="0" hangingPunct="1">
                        <a:lnSpc>
                          <a:spcPct val="100000"/>
                        </a:lnSpc>
                        <a:spcBef>
                          <a:spcPct val="20000"/>
                        </a:spcBef>
                        <a:spcAft>
                          <a:spcPct val="0"/>
                        </a:spcAft>
                        <a:buClr>
                          <a:schemeClr val="tx1"/>
                        </a:buClr>
                        <a:buSzTx/>
                        <a:buFont typeface="Times New Roman" pitchFamily="18" charset="0"/>
                        <a:buNone/>
                        <a:tabLst/>
                      </a:pPr>
                      <a:endParaRPr kumimoji="0" lang="hu-HU" sz="1400" b="1" i="0" u="none" strike="noStrike" cap="none" normalizeH="0" baseline="0" smtClean="0">
                        <a:ln>
                          <a:noFill/>
                        </a:ln>
                        <a:solidFill>
                          <a:schemeClr val="bg1"/>
                        </a:solidFill>
                        <a:effectLst/>
                        <a:latin typeface="Arial" pitchFamily="34" charset="0"/>
                        <a:ea typeface="MS PGothic" pitchFamily="34" charset="-128"/>
                      </a:endParaRPr>
                    </a:p>
                  </a:txBody>
                  <a:tcPr marL="91432" marR="91432" marT="45708" marB="45708" anchor="ctr"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66CCFF">
                        <a:alpha val="23921"/>
                      </a:srgbClr>
                    </a:solidFill>
                  </a:tcPr>
                </a:tc>
              </a:tr>
            </a:tbl>
          </a:graphicData>
        </a:graphic>
      </p:graphicFrame>
      <p:graphicFrame>
        <p:nvGraphicFramePr>
          <p:cNvPr id="7230" name="Group 62"/>
          <p:cNvGraphicFramePr>
            <a:graphicFrameLocks noGrp="1"/>
          </p:cNvGraphicFramePr>
          <p:nvPr/>
        </p:nvGraphicFramePr>
        <p:xfrm>
          <a:off x="1752600" y="1219200"/>
          <a:ext cx="7065963" cy="439451"/>
        </p:xfrm>
        <a:graphic>
          <a:graphicData uri="http://schemas.openxmlformats.org/drawingml/2006/table">
            <a:tbl>
              <a:tblPr/>
              <a:tblGrid>
                <a:gridCol w="1036638"/>
                <a:gridCol w="1181100"/>
                <a:gridCol w="800100"/>
                <a:gridCol w="914400"/>
                <a:gridCol w="1181100"/>
                <a:gridCol w="1041400"/>
                <a:gridCol w="911225"/>
              </a:tblGrid>
              <a:tr h="2571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Arial" pitchFamily="34" charset="0"/>
                          <a:ea typeface="MS PGothic" pitchFamily="34" charset="-128"/>
                        </a:rPr>
                        <a:t>Alkalmazott</a:t>
                      </a:r>
                      <a:endParaRPr kumimoji="0" lang="en-US" sz="1400" b="0" i="0" u="none" strike="noStrike" cap="none" normalizeH="0" baseline="0" smtClean="0">
                        <a:ln>
                          <a:noFill/>
                        </a:ln>
                        <a:solidFill>
                          <a:schemeClr val="tx1"/>
                        </a:solidFill>
                        <a:effectLst/>
                        <a:latin typeface="Arial" pitchFamily="34" charset="0"/>
                        <a:ea typeface="MS PGothic" pitchFamily="34" charset="-128"/>
                      </a:endParaRPr>
                    </a:p>
                  </a:txBody>
                  <a:tcPr marL="12700" marR="12700" marT="12731"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Arial" pitchFamily="34" charset="0"/>
                          <a:ea typeface="MS PGothic" pitchFamily="34" charset="-128"/>
                        </a:rPr>
                        <a:t>Konzulens</a:t>
                      </a:r>
                      <a:endParaRPr kumimoji="0" lang="en-US" sz="1400" b="0" i="0" u="none" strike="noStrike" cap="none" normalizeH="0" baseline="0" smtClean="0">
                        <a:ln>
                          <a:noFill/>
                        </a:ln>
                        <a:solidFill>
                          <a:schemeClr val="tx1"/>
                        </a:solidFill>
                        <a:effectLst/>
                        <a:latin typeface="Arial" pitchFamily="34" charset="0"/>
                        <a:ea typeface="MS PGothic" pitchFamily="34" charset="-128"/>
                      </a:endParaRPr>
                    </a:p>
                  </a:txBody>
                  <a:tcPr marL="12700" marR="12700" marT="12731"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MS PGothic" pitchFamily="34" charset="-128"/>
                        </a:rPr>
                        <a:t>Hacker</a:t>
                      </a:r>
                    </a:p>
                  </a:txBody>
                  <a:tcPr marL="12700" marR="12700" marT="12731"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MS PGothic" pitchFamily="34" charset="-128"/>
                        </a:rPr>
                        <a:t>Terrorist</a:t>
                      </a:r>
                      <a:r>
                        <a:rPr kumimoji="0" lang="hu-HU" sz="1400" b="0" i="0" u="none" strike="noStrike" cap="none" normalizeH="0" baseline="0" smtClean="0">
                          <a:ln>
                            <a:noFill/>
                          </a:ln>
                          <a:solidFill>
                            <a:schemeClr val="tx1"/>
                          </a:solidFill>
                          <a:effectLst/>
                          <a:latin typeface="Arial" pitchFamily="34" charset="0"/>
                          <a:ea typeface="MS PGothic" pitchFamily="34" charset="-128"/>
                        </a:rPr>
                        <a:t>a</a:t>
                      </a:r>
                      <a:endParaRPr kumimoji="0" lang="en-US" sz="1400" b="0" i="0" u="none" strike="noStrike" cap="none" normalizeH="0" baseline="0" smtClean="0">
                        <a:ln>
                          <a:noFill/>
                        </a:ln>
                        <a:solidFill>
                          <a:schemeClr val="tx1"/>
                        </a:solidFill>
                        <a:effectLst/>
                        <a:latin typeface="Arial" pitchFamily="34" charset="0"/>
                        <a:ea typeface="MS PGothic" pitchFamily="34" charset="-128"/>
                      </a:endParaRPr>
                    </a:p>
                  </a:txBody>
                  <a:tcPr marL="12700" marR="12700" marT="12731"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MS PGothic" pitchFamily="34" charset="-128"/>
                        </a:rPr>
                        <a:t>Outsourc</a:t>
                      </a:r>
                      <a:r>
                        <a:rPr kumimoji="0" lang="hu-HU" sz="1400" b="0" i="0" u="none" strike="noStrike" cap="none" normalizeH="0" baseline="0" smtClean="0">
                          <a:ln>
                            <a:noFill/>
                          </a:ln>
                          <a:solidFill>
                            <a:schemeClr val="tx1"/>
                          </a:solidFill>
                          <a:effectLst/>
                          <a:latin typeface="Arial" pitchFamily="34" charset="0"/>
                          <a:ea typeface="MS PGothic" pitchFamily="34" charset="-128"/>
                        </a:rPr>
                        <a:t>e  üzemeltető</a:t>
                      </a:r>
                      <a:endParaRPr kumimoji="0" lang="en-US" sz="1400" b="0" i="0" u="none" strike="noStrike" cap="none" normalizeH="0" baseline="0" smtClean="0">
                        <a:ln>
                          <a:noFill/>
                        </a:ln>
                        <a:solidFill>
                          <a:schemeClr val="tx1"/>
                        </a:solidFill>
                        <a:effectLst/>
                        <a:latin typeface="Arial" pitchFamily="34" charset="0"/>
                        <a:ea typeface="MS PGothic" pitchFamily="34" charset="-128"/>
                      </a:endParaRPr>
                    </a:p>
                  </a:txBody>
                  <a:tcPr marL="12700" marR="12700" marT="12731"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Arial" pitchFamily="34" charset="0"/>
                          <a:ea typeface="MS PGothic" pitchFamily="34" charset="-128"/>
                        </a:rPr>
                        <a:t>Ügyfél</a:t>
                      </a:r>
                      <a:endParaRPr kumimoji="0" lang="en-US" sz="1400" b="0" i="0" u="none" strike="noStrike" cap="none" normalizeH="0" baseline="0" smtClean="0">
                        <a:ln>
                          <a:noFill/>
                        </a:ln>
                        <a:solidFill>
                          <a:schemeClr val="tx1"/>
                        </a:solidFill>
                        <a:effectLst/>
                        <a:latin typeface="Arial" pitchFamily="34" charset="0"/>
                        <a:ea typeface="MS PGothic" pitchFamily="34" charset="-128"/>
                      </a:endParaRPr>
                    </a:p>
                  </a:txBody>
                  <a:tcPr marL="12700" marR="12700" marT="12731"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Arial" pitchFamily="34" charset="0"/>
                          <a:ea typeface="MS PGothic" pitchFamily="34" charset="-128"/>
                        </a:rPr>
                        <a:t>Szállító</a:t>
                      </a:r>
                      <a:endParaRPr kumimoji="0" lang="en-US" sz="1400" b="0" i="0" u="none" strike="noStrike" cap="none" normalizeH="0" baseline="0" smtClean="0">
                        <a:ln>
                          <a:noFill/>
                        </a:ln>
                        <a:solidFill>
                          <a:schemeClr val="tx1"/>
                        </a:solidFill>
                        <a:effectLst/>
                        <a:latin typeface="Arial" pitchFamily="34" charset="0"/>
                        <a:ea typeface="MS PGothic" pitchFamily="34" charset="-128"/>
                      </a:endParaRPr>
                    </a:p>
                  </a:txBody>
                  <a:tcPr marL="12700" marR="12700" marT="12731" marB="0" anchor="b" horzOverflow="overflow">
                    <a:lnL>
                      <a:noFill/>
                    </a:lnL>
                    <a:lnR>
                      <a:noFill/>
                    </a:lnR>
                    <a:lnT>
                      <a:noFill/>
                    </a:lnT>
                    <a:lnB>
                      <a:noFill/>
                    </a:lnB>
                    <a:lnTlToBr>
                      <a:noFill/>
                    </a:lnTlToBr>
                    <a:lnBlToTr>
                      <a:noFill/>
                    </a:lnBlToTr>
                    <a:noFill/>
                  </a:tcPr>
                </a:tc>
              </a:tr>
            </a:tbl>
          </a:graphicData>
        </a:graphic>
      </p:graphicFrame>
      <p:graphicFrame>
        <p:nvGraphicFramePr>
          <p:cNvPr id="7233" name="Group 65"/>
          <p:cNvGraphicFramePr>
            <a:graphicFrameLocks noGrp="1"/>
          </p:cNvGraphicFramePr>
          <p:nvPr/>
        </p:nvGraphicFramePr>
        <p:xfrm>
          <a:off x="1712913" y="3378200"/>
          <a:ext cx="7069137" cy="500392"/>
        </p:xfrm>
        <a:graphic>
          <a:graphicData uri="http://schemas.openxmlformats.org/drawingml/2006/table">
            <a:tbl>
              <a:tblPr/>
              <a:tblGrid>
                <a:gridCol w="1766887"/>
                <a:gridCol w="1766888"/>
                <a:gridCol w="1768475"/>
                <a:gridCol w="1766887"/>
              </a:tblGrid>
              <a:tr h="5000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Arial" pitchFamily="34" charset="0"/>
                          <a:ea typeface="MS PGothic" pitchFamily="34" charset="-128"/>
                        </a:rPr>
                        <a:t>Rendszer alkalmazások</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12699" marR="12699" marT="12712" marB="0" anchor="ctr" anchorCtr="1"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Arial" pitchFamily="34" charset="0"/>
                          <a:ea typeface="MS PGothic" pitchFamily="34" charset="-128"/>
                        </a:rPr>
                        <a:t>Web alkalmazások</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12699" marR="12699" marT="12712" marB="0" anchor="ctr" anchorCtr="1"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MS PGothic" pitchFamily="34" charset="-128"/>
                        </a:rPr>
                        <a:t>Web 2.0</a:t>
                      </a:r>
                    </a:p>
                  </a:txBody>
                  <a:tcPr marL="12699" marR="12699" marT="12712" marB="0" anchor="ctr" anchorCtr="1"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MS PGothic" pitchFamily="34" charset="-128"/>
                        </a:rPr>
                        <a:t>Mobil a</a:t>
                      </a:r>
                      <a:r>
                        <a:rPr kumimoji="0" lang="hu-HU" sz="1600" b="0" i="0" u="none" strike="noStrike" cap="none" normalizeH="0" baseline="0" smtClean="0">
                          <a:ln>
                            <a:noFill/>
                          </a:ln>
                          <a:solidFill>
                            <a:schemeClr val="tx1"/>
                          </a:solidFill>
                          <a:effectLst/>
                          <a:latin typeface="Arial" pitchFamily="34" charset="0"/>
                          <a:ea typeface="MS PGothic" pitchFamily="34" charset="-128"/>
                        </a:rPr>
                        <a:t>lkalmazások</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12699" marR="12699" marT="12712" marB="0" anchor="ctr" anchorCtr="1" horzOverflow="overflow">
                    <a:lnL>
                      <a:noFill/>
                    </a:lnL>
                    <a:lnR>
                      <a:noFill/>
                    </a:lnR>
                    <a:lnT>
                      <a:noFill/>
                    </a:lnT>
                    <a:lnB>
                      <a:noFill/>
                    </a:lnB>
                    <a:lnTlToBr>
                      <a:noFill/>
                    </a:lnTlToBr>
                    <a:lnBlToTr>
                      <a:noFill/>
                    </a:lnBlToTr>
                    <a:noFill/>
                  </a:tcPr>
                </a:tc>
              </a:tr>
            </a:tbl>
          </a:graphicData>
        </a:graphic>
      </p:graphicFrame>
      <p:pic>
        <p:nvPicPr>
          <p:cNvPr id="7203" name="Picture 96"/>
          <p:cNvPicPr>
            <a:picLocks noChangeAspect="1"/>
          </p:cNvPicPr>
          <p:nvPr/>
        </p:nvPicPr>
        <p:blipFill>
          <a:blip r:embed="rId3" cstate="print">
            <a:clrChange>
              <a:clrFrom>
                <a:srgbClr val="FEFEFE"/>
              </a:clrFrom>
              <a:clrTo>
                <a:srgbClr val="FEFEFE">
                  <a:alpha val="0"/>
                </a:srgbClr>
              </a:clrTo>
            </a:clrChange>
          </a:blip>
          <a:srcRect/>
          <a:stretch>
            <a:fillRect/>
          </a:stretch>
        </p:blipFill>
        <p:spPr bwMode="auto">
          <a:xfrm>
            <a:off x="7029450" y="4287838"/>
            <a:ext cx="681038" cy="738187"/>
          </a:xfrm>
          <a:prstGeom prst="rect">
            <a:avLst/>
          </a:prstGeom>
          <a:noFill/>
          <a:ln w="9525">
            <a:noFill/>
            <a:miter lim="800000"/>
            <a:headEnd/>
            <a:tailEnd/>
          </a:ln>
        </p:spPr>
      </p:pic>
      <p:pic>
        <p:nvPicPr>
          <p:cNvPr id="7204" name="Picture 26"/>
          <p:cNvPicPr>
            <a:picLocks noChangeAspect="1"/>
          </p:cNvPicPr>
          <p:nvPr/>
        </p:nvPicPr>
        <p:blipFill>
          <a:blip r:embed="rId4" cstate="print"/>
          <a:srcRect/>
          <a:stretch>
            <a:fillRect/>
          </a:stretch>
        </p:blipFill>
        <p:spPr bwMode="auto">
          <a:xfrm>
            <a:off x="7802563" y="4411663"/>
            <a:ext cx="900112" cy="492125"/>
          </a:xfrm>
          <a:prstGeom prst="rect">
            <a:avLst/>
          </a:prstGeom>
          <a:noFill/>
          <a:ln w="9525">
            <a:noFill/>
            <a:miter lim="800000"/>
            <a:headEnd/>
            <a:tailEnd/>
          </a:ln>
        </p:spPr>
      </p:pic>
      <p:pic>
        <p:nvPicPr>
          <p:cNvPr id="7205" name="Picture 15" descr="img_29472_mobile_phones_top5.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3663950" y="4222750"/>
            <a:ext cx="1052513" cy="869950"/>
          </a:xfrm>
          <a:prstGeom prst="rect">
            <a:avLst/>
          </a:prstGeom>
          <a:noFill/>
          <a:ln w="9525">
            <a:noFill/>
            <a:miter lim="800000"/>
            <a:headEnd/>
            <a:tailEnd/>
          </a:ln>
        </p:spPr>
      </p:pic>
      <p:pic>
        <p:nvPicPr>
          <p:cNvPr id="7206" name="Picture 22" descr="laptop-3"/>
          <p:cNvPicPr>
            <a:picLocks noChangeAspect="1" noChangeArrowheads="1"/>
          </p:cNvPicPr>
          <p:nvPr/>
        </p:nvPicPr>
        <p:blipFill>
          <a:blip r:embed="rId6" cstate="print"/>
          <a:srcRect/>
          <a:stretch>
            <a:fillRect/>
          </a:stretch>
        </p:blipFill>
        <p:spPr bwMode="auto">
          <a:xfrm>
            <a:off x="2741613" y="4338638"/>
            <a:ext cx="652462" cy="638175"/>
          </a:xfrm>
          <a:prstGeom prst="rect">
            <a:avLst/>
          </a:prstGeom>
          <a:noFill/>
          <a:ln w="9525">
            <a:noFill/>
            <a:miter lim="800000"/>
            <a:headEnd/>
            <a:tailEnd/>
          </a:ln>
        </p:spPr>
      </p:pic>
      <p:pic>
        <p:nvPicPr>
          <p:cNvPr id="7207" name="Picture 3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153150" y="4292600"/>
            <a:ext cx="644525" cy="730250"/>
          </a:xfrm>
          <a:prstGeom prst="rect">
            <a:avLst/>
          </a:prstGeom>
          <a:noFill/>
          <a:ln w="9525">
            <a:noFill/>
            <a:miter lim="800000"/>
            <a:headEnd/>
            <a:tailEnd/>
          </a:ln>
        </p:spPr>
      </p:pic>
      <p:pic>
        <p:nvPicPr>
          <p:cNvPr id="7208" name="Picture 11"/>
          <p:cNvPicPr>
            <a:picLocks noChangeAspect="1"/>
          </p:cNvPicPr>
          <p:nvPr/>
        </p:nvPicPr>
        <p:blipFill>
          <a:blip r:embed="rId8" cstate="print"/>
          <a:srcRect/>
          <a:stretch>
            <a:fillRect/>
          </a:stretch>
        </p:blipFill>
        <p:spPr bwMode="auto">
          <a:xfrm>
            <a:off x="1816100" y="4338638"/>
            <a:ext cx="603250" cy="638175"/>
          </a:xfrm>
          <a:prstGeom prst="rect">
            <a:avLst/>
          </a:prstGeom>
          <a:noFill/>
          <a:ln w="9525">
            <a:noFill/>
            <a:miter lim="800000"/>
            <a:headEnd/>
            <a:tailEnd/>
          </a:ln>
        </p:spPr>
      </p:pic>
      <p:pic>
        <p:nvPicPr>
          <p:cNvPr id="7209" name="Picture 5" descr="MCj04325910000[1]"/>
          <p:cNvPicPr>
            <a:picLocks noChangeAspect="1" noChangeArrowheads="1"/>
          </p:cNvPicPr>
          <p:nvPr/>
        </p:nvPicPr>
        <p:blipFill>
          <a:blip r:embed="rId9" cstate="print"/>
          <a:srcRect/>
          <a:stretch>
            <a:fillRect/>
          </a:stretch>
        </p:blipFill>
        <p:spPr bwMode="auto">
          <a:xfrm>
            <a:off x="5056188" y="4364038"/>
            <a:ext cx="814387" cy="585787"/>
          </a:xfrm>
          <a:prstGeom prst="rect">
            <a:avLst/>
          </a:prstGeom>
          <a:noFill/>
          <a:ln w="9525">
            <a:noFill/>
            <a:miter lim="800000"/>
            <a:headEnd/>
            <a:tailEnd/>
          </a:ln>
        </p:spPr>
      </p:pic>
      <p:graphicFrame>
        <p:nvGraphicFramePr>
          <p:cNvPr id="14" name="Table 13"/>
          <p:cNvGraphicFramePr>
            <a:graphicFrameLocks noGrp="1"/>
          </p:cNvGraphicFramePr>
          <p:nvPr/>
        </p:nvGraphicFramePr>
        <p:xfrm>
          <a:off x="1725613" y="2460625"/>
          <a:ext cx="7002462" cy="287338"/>
        </p:xfrm>
        <a:graphic>
          <a:graphicData uri="http://schemas.openxmlformats.org/drawingml/2006/table">
            <a:tbl>
              <a:tblPr/>
              <a:tblGrid>
                <a:gridCol w="1751012"/>
                <a:gridCol w="1751013"/>
                <a:gridCol w="1749425"/>
                <a:gridCol w="1751012"/>
              </a:tblGrid>
              <a:tr h="2873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MS PGothic" pitchFamily="34" charset="-128"/>
                        </a:rPr>
                        <a:t>Stru</a:t>
                      </a:r>
                      <a:r>
                        <a:rPr kumimoji="0" lang="hu-HU" sz="1600" b="0" i="0" u="none" strike="noStrike" cap="none" normalizeH="0" baseline="0" smtClean="0">
                          <a:ln>
                            <a:noFill/>
                          </a:ln>
                          <a:solidFill>
                            <a:schemeClr val="tx1"/>
                          </a:solidFill>
                          <a:effectLst/>
                          <a:latin typeface="Arial" pitchFamily="34" charset="0"/>
                          <a:ea typeface="MS PGothic" pitchFamily="34" charset="-128"/>
                        </a:rPr>
                        <a:t>ktúrált</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12701" marR="12701" marT="12714"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Arial" pitchFamily="34" charset="0"/>
                          <a:ea typeface="MS PGothic" pitchFamily="34" charset="-128"/>
                        </a:rPr>
                        <a:t>Struktúrálatlan</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12701" marR="12701" marT="12714"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Arial" pitchFamily="34" charset="0"/>
                          <a:ea typeface="MS PGothic" pitchFamily="34" charset="-128"/>
                        </a:rPr>
                        <a:t>Pihenő</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12701" marR="12701" marT="12714"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Arial" pitchFamily="34" charset="0"/>
                          <a:ea typeface="MS PGothic" pitchFamily="34" charset="-128"/>
                        </a:rPr>
                        <a:t>Használt</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12701" marR="12701" marT="12714" marB="0" anchor="b" horzOverflow="overflow">
                    <a:lnL>
                      <a:noFill/>
                    </a:lnL>
                    <a:lnR>
                      <a:noFill/>
                    </a:lnR>
                    <a:lnT>
                      <a:noFill/>
                    </a:lnT>
                    <a:lnB>
                      <a:noFill/>
                    </a:lnB>
                    <a:lnTlToBr>
                      <a:noFill/>
                    </a:lnTlToBr>
                    <a:lnBlToTr>
                      <a:noFill/>
                    </a:lnBlToTr>
                    <a:noFill/>
                  </a:tcPr>
                </a:tc>
              </a:tr>
            </a:tbl>
          </a:graphicData>
        </a:graphic>
      </p:graphicFrame>
      <p:sp>
        <p:nvSpPr>
          <p:cNvPr id="7215" name="Line 56"/>
          <p:cNvSpPr>
            <a:spLocks noChangeShapeType="1"/>
          </p:cNvSpPr>
          <p:nvPr/>
        </p:nvSpPr>
        <p:spPr bwMode="auto">
          <a:xfrm>
            <a:off x="2176463" y="1798638"/>
            <a:ext cx="2111375" cy="676275"/>
          </a:xfrm>
          <a:prstGeom prst="line">
            <a:avLst/>
          </a:prstGeom>
          <a:noFill/>
          <a:ln w="28575">
            <a:solidFill>
              <a:srgbClr val="993300"/>
            </a:solidFill>
            <a:prstDash val="sysDash"/>
            <a:round/>
            <a:headEnd/>
            <a:tailEnd type="triangle" w="med" len="med"/>
          </a:ln>
        </p:spPr>
        <p:txBody>
          <a:bodyPr/>
          <a:lstStyle/>
          <a:p>
            <a:endParaRPr lang="hu-HU"/>
          </a:p>
        </p:txBody>
      </p:sp>
      <p:sp>
        <p:nvSpPr>
          <p:cNvPr id="7216" name="Line 57"/>
          <p:cNvSpPr>
            <a:spLocks noChangeShapeType="1"/>
          </p:cNvSpPr>
          <p:nvPr/>
        </p:nvSpPr>
        <p:spPr bwMode="auto">
          <a:xfrm>
            <a:off x="4605338" y="2816225"/>
            <a:ext cx="1549400" cy="635000"/>
          </a:xfrm>
          <a:prstGeom prst="line">
            <a:avLst/>
          </a:prstGeom>
          <a:noFill/>
          <a:ln w="28575">
            <a:solidFill>
              <a:srgbClr val="993300"/>
            </a:solidFill>
            <a:prstDash val="sysDash"/>
            <a:round/>
            <a:headEnd/>
            <a:tailEnd type="triangle" w="med" len="med"/>
          </a:ln>
        </p:spPr>
        <p:txBody>
          <a:bodyPr/>
          <a:lstStyle/>
          <a:p>
            <a:endParaRPr lang="hu-HU"/>
          </a:p>
        </p:txBody>
      </p:sp>
      <p:sp>
        <p:nvSpPr>
          <p:cNvPr id="7217" name="Line 58"/>
          <p:cNvSpPr>
            <a:spLocks noChangeShapeType="1"/>
          </p:cNvSpPr>
          <p:nvPr/>
        </p:nvSpPr>
        <p:spPr bwMode="auto">
          <a:xfrm flipH="1">
            <a:off x="5614988" y="3714750"/>
            <a:ext cx="438150" cy="577850"/>
          </a:xfrm>
          <a:prstGeom prst="line">
            <a:avLst/>
          </a:prstGeom>
          <a:noFill/>
          <a:ln w="28575">
            <a:solidFill>
              <a:srgbClr val="993300"/>
            </a:solidFill>
            <a:prstDash val="sysDash"/>
            <a:round/>
            <a:headEnd/>
            <a:tailEnd type="triangle" w="med" len="med"/>
          </a:ln>
        </p:spPr>
        <p:txBody>
          <a:bodyPr/>
          <a:lstStyle/>
          <a:p>
            <a:endParaRPr lang="hu-HU"/>
          </a:p>
        </p:txBody>
      </p:sp>
      <p:sp>
        <p:nvSpPr>
          <p:cNvPr id="7218" name="Line 60"/>
          <p:cNvSpPr>
            <a:spLocks noChangeShapeType="1"/>
          </p:cNvSpPr>
          <p:nvPr/>
        </p:nvSpPr>
        <p:spPr bwMode="auto">
          <a:xfrm flipH="1">
            <a:off x="2681288" y="1792288"/>
            <a:ext cx="3562350" cy="682625"/>
          </a:xfrm>
          <a:prstGeom prst="line">
            <a:avLst/>
          </a:prstGeom>
          <a:noFill/>
          <a:ln w="28575">
            <a:solidFill>
              <a:srgbClr val="FF9933"/>
            </a:solidFill>
            <a:prstDash val="sysDash"/>
            <a:round/>
            <a:headEnd/>
            <a:tailEnd type="triangle" w="med" len="med"/>
          </a:ln>
        </p:spPr>
        <p:txBody>
          <a:bodyPr/>
          <a:lstStyle/>
          <a:p>
            <a:endParaRPr lang="hu-HU"/>
          </a:p>
        </p:txBody>
      </p:sp>
      <p:sp>
        <p:nvSpPr>
          <p:cNvPr id="7219" name="Line 61"/>
          <p:cNvSpPr>
            <a:spLocks noChangeShapeType="1"/>
          </p:cNvSpPr>
          <p:nvPr/>
        </p:nvSpPr>
        <p:spPr bwMode="auto">
          <a:xfrm>
            <a:off x="2657475" y="2816225"/>
            <a:ext cx="0" cy="550863"/>
          </a:xfrm>
          <a:prstGeom prst="line">
            <a:avLst/>
          </a:prstGeom>
          <a:noFill/>
          <a:ln w="28575">
            <a:solidFill>
              <a:srgbClr val="FF9933"/>
            </a:solidFill>
            <a:prstDash val="sysDash"/>
            <a:round/>
            <a:headEnd/>
            <a:tailEnd type="triangle" w="med" len="med"/>
          </a:ln>
        </p:spPr>
        <p:txBody>
          <a:bodyPr/>
          <a:lstStyle/>
          <a:p>
            <a:endParaRPr lang="hu-HU"/>
          </a:p>
        </p:txBody>
      </p:sp>
      <p:sp>
        <p:nvSpPr>
          <p:cNvPr id="7220" name="Line 62"/>
          <p:cNvSpPr>
            <a:spLocks noChangeShapeType="1"/>
          </p:cNvSpPr>
          <p:nvPr/>
        </p:nvSpPr>
        <p:spPr bwMode="auto">
          <a:xfrm>
            <a:off x="2681288" y="3846513"/>
            <a:ext cx="522287" cy="522287"/>
          </a:xfrm>
          <a:prstGeom prst="line">
            <a:avLst/>
          </a:prstGeom>
          <a:noFill/>
          <a:ln w="28575">
            <a:solidFill>
              <a:srgbClr val="FF9933"/>
            </a:solidFill>
            <a:prstDash val="sysDash"/>
            <a:round/>
            <a:headEnd/>
            <a:tailEnd type="triangle" w="med" len="med"/>
          </a:ln>
        </p:spPr>
        <p:txBody>
          <a:bodyPr/>
          <a:lstStyle/>
          <a:p>
            <a:endParaRPr lang="hu-HU"/>
          </a:p>
        </p:txBody>
      </p:sp>
      <p:sp>
        <p:nvSpPr>
          <p:cNvPr id="7221" name="Line 63"/>
          <p:cNvSpPr>
            <a:spLocks noChangeShapeType="1"/>
          </p:cNvSpPr>
          <p:nvPr/>
        </p:nvSpPr>
        <p:spPr bwMode="auto">
          <a:xfrm>
            <a:off x="7342188" y="1762125"/>
            <a:ext cx="588962" cy="712788"/>
          </a:xfrm>
          <a:prstGeom prst="line">
            <a:avLst/>
          </a:prstGeom>
          <a:noFill/>
          <a:ln w="28575">
            <a:solidFill>
              <a:srgbClr val="CC6633"/>
            </a:solidFill>
            <a:prstDash val="sysDash"/>
            <a:round/>
            <a:headEnd/>
            <a:tailEnd type="triangle" w="med" len="med"/>
          </a:ln>
        </p:spPr>
        <p:txBody>
          <a:bodyPr/>
          <a:lstStyle/>
          <a:p>
            <a:endParaRPr lang="hu-HU"/>
          </a:p>
        </p:txBody>
      </p:sp>
      <p:sp>
        <p:nvSpPr>
          <p:cNvPr id="7222" name="Line 64"/>
          <p:cNvSpPr>
            <a:spLocks noChangeShapeType="1"/>
          </p:cNvSpPr>
          <p:nvPr/>
        </p:nvSpPr>
        <p:spPr bwMode="auto">
          <a:xfrm>
            <a:off x="7931150" y="2816225"/>
            <a:ext cx="0" cy="633413"/>
          </a:xfrm>
          <a:prstGeom prst="line">
            <a:avLst/>
          </a:prstGeom>
          <a:noFill/>
          <a:ln w="28575">
            <a:solidFill>
              <a:srgbClr val="CC6633"/>
            </a:solidFill>
            <a:prstDash val="sysDash"/>
            <a:round/>
            <a:headEnd/>
            <a:tailEnd type="triangle" w="med" len="med"/>
          </a:ln>
        </p:spPr>
        <p:txBody>
          <a:bodyPr/>
          <a:lstStyle/>
          <a:p>
            <a:endParaRPr lang="hu-HU"/>
          </a:p>
        </p:txBody>
      </p:sp>
      <p:sp>
        <p:nvSpPr>
          <p:cNvPr id="7223" name="Line 65"/>
          <p:cNvSpPr>
            <a:spLocks noChangeShapeType="1"/>
          </p:cNvSpPr>
          <p:nvPr/>
        </p:nvSpPr>
        <p:spPr bwMode="auto">
          <a:xfrm flipH="1">
            <a:off x="4259263" y="3714750"/>
            <a:ext cx="3543300" cy="444500"/>
          </a:xfrm>
          <a:prstGeom prst="line">
            <a:avLst/>
          </a:prstGeom>
          <a:noFill/>
          <a:ln w="28575">
            <a:solidFill>
              <a:srgbClr val="CC6633"/>
            </a:solidFill>
            <a:prstDash val="sysDash"/>
            <a:round/>
            <a:headEnd/>
            <a:tailEnd type="triangle" w="med" len="med"/>
          </a:ln>
        </p:spPr>
        <p:txBody>
          <a:bodyPr/>
          <a:lstStyle/>
          <a:p>
            <a:endParaRPr lang="hu-HU"/>
          </a:p>
        </p:txBody>
      </p:sp>
      <p:sp>
        <p:nvSpPr>
          <p:cNvPr id="7224" name="Text Box 63"/>
          <p:cNvSpPr>
            <a:spLocks noChangeArrowheads="1"/>
          </p:cNvSpPr>
          <p:nvPr/>
        </p:nvSpPr>
        <p:spPr bwMode="auto">
          <a:xfrm>
            <a:off x="1422400" y="5475288"/>
            <a:ext cx="6454775" cy="1006475"/>
          </a:xfrm>
          <a:prstGeom prst="rect">
            <a:avLst/>
          </a:prstGeom>
          <a:solidFill>
            <a:srgbClr val="006699"/>
          </a:solidFill>
          <a:ln w="9525">
            <a:noFill/>
            <a:round/>
            <a:headEnd/>
            <a:tailEnd/>
          </a:ln>
        </p:spPr>
        <p:txBody>
          <a:bodyPr>
            <a:spAutoFit/>
          </a:bodyPr>
          <a:lstStyle/>
          <a:p>
            <a:pPr algn="ctr">
              <a:spcBef>
                <a:spcPct val="50000"/>
              </a:spcBef>
            </a:pPr>
            <a:r>
              <a:rPr lang="hu-HU" sz="2000" dirty="0">
                <a:solidFill>
                  <a:schemeClr val="bg1"/>
                </a:solidFill>
              </a:rPr>
              <a:t>Nem elegendő csak a határok védelme</a:t>
            </a:r>
            <a:r>
              <a:rPr lang="en-US" sz="2000" dirty="0">
                <a:solidFill>
                  <a:schemeClr val="bg1"/>
                </a:solidFill>
              </a:rPr>
              <a:t> – </a:t>
            </a:r>
            <a:br>
              <a:rPr lang="en-US" sz="2000" dirty="0">
                <a:solidFill>
                  <a:schemeClr val="bg1"/>
                </a:solidFill>
              </a:rPr>
            </a:br>
            <a:r>
              <a:rPr lang="hu-HU" sz="2000" dirty="0">
                <a:solidFill>
                  <a:schemeClr val="bg1"/>
                </a:solidFill>
              </a:rPr>
              <a:t>az egyes területeket önállóan lefedő megoldások nem képesek a  teljes vállalati biztonságot  megteremteni. </a:t>
            </a:r>
            <a:endParaRPr lang="en-US" sz="2000" dirty="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22" name="Title 5"/>
          <p:cNvSpPr>
            <a:spLocks noGrp="1"/>
          </p:cNvSpPr>
          <p:nvPr>
            <p:ph type="title" idx="4294967295"/>
            <p:custDataLst>
              <p:tags r:id="rId1"/>
            </p:custDataLst>
          </p:nvPr>
        </p:nvSpPr>
        <p:spPr/>
        <p:txBody>
          <a:bodyPr/>
          <a:lstStyle/>
          <a:p>
            <a:pPr eaLnBrk="1" hangingPunct="1"/>
            <a:r>
              <a:rPr lang="hu-HU" dirty="0" smtClean="0"/>
              <a:t>Milyen a cégek </a:t>
            </a:r>
            <a:r>
              <a:rPr lang="hu-HU" dirty="0" smtClean="0"/>
              <a:t>biztonság-üzemeltetési </a:t>
            </a:r>
            <a:r>
              <a:rPr lang="hu-HU" dirty="0" smtClean="0"/>
              <a:t>gyakorlata</a:t>
            </a:r>
            <a:endParaRPr lang="en-US" dirty="0" smtClean="0"/>
          </a:p>
        </p:txBody>
      </p:sp>
      <p:grpSp>
        <p:nvGrpSpPr>
          <p:cNvPr id="8195" name="Group 35"/>
          <p:cNvGrpSpPr>
            <a:grpSpLocks/>
          </p:cNvGrpSpPr>
          <p:nvPr>
            <p:custDataLst>
              <p:tags r:id="rId2"/>
            </p:custDataLst>
          </p:nvPr>
        </p:nvGrpSpPr>
        <p:grpSpPr bwMode="auto">
          <a:xfrm>
            <a:off x="2590800" y="1524000"/>
            <a:ext cx="4633913" cy="4865688"/>
            <a:chOff x="1496" y="885"/>
            <a:chExt cx="2919" cy="3065"/>
          </a:xfrm>
        </p:grpSpPr>
        <p:sp>
          <p:nvSpPr>
            <p:cNvPr id="8" name="Freeform 17"/>
            <p:cNvSpPr>
              <a:spLocks/>
            </p:cNvSpPr>
            <p:nvPr>
              <p:custDataLst>
                <p:tags r:id="rId25"/>
              </p:custDataLst>
            </p:nvPr>
          </p:nvSpPr>
          <p:spPr bwMode="auto">
            <a:xfrm>
              <a:off x="1533" y="915"/>
              <a:ext cx="2752" cy="2980"/>
            </a:xfrm>
            <a:custGeom>
              <a:avLst/>
              <a:gdLst>
                <a:gd name="T0" fmla="*/ 0 w 2355"/>
                <a:gd name="T1" fmla="*/ 2147483647 h 2429"/>
                <a:gd name="T2" fmla="*/ 2147483647 w 2355"/>
                <a:gd name="T3" fmla="*/ 2147483647 h 2429"/>
                <a:gd name="T4" fmla="*/ 2147483647 w 2355"/>
                <a:gd name="T5" fmla="*/ 2147483647 h 2429"/>
                <a:gd name="T6" fmla="*/ 2147483647 w 2355"/>
                <a:gd name="T7" fmla="*/ 0 h 2429"/>
                <a:gd name="T8" fmla="*/ 2147483647 w 2355"/>
                <a:gd name="T9" fmla="*/ 2147483647 h 2429"/>
                <a:gd name="T10" fmla="*/ 2147483647 w 2355"/>
                <a:gd name="T11" fmla="*/ 2147483647 h 2429"/>
                <a:gd name="T12" fmla="*/ 0 w 2355"/>
                <a:gd name="T13" fmla="*/ 2147483647 h 2429"/>
                <a:gd name="T14" fmla="*/ 0 60000 65536"/>
                <a:gd name="T15" fmla="*/ 0 60000 65536"/>
                <a:gd name="T16" fmla="*/ 0 60000 65536"/>
                <a:gd name="T17" fmla="*/ 0 60000 65536"/>
                <a:gd name="T18" fmla="*/ 0 60000 65536"/>
                <a:gd name="T19" fmla="*/ 0 60000 65536"/>
                <a:gd name="T20" fmla="*/ 0 60000 65536"/>
                <a:gd name="T21" fmla="*/ 0 w 2355"/>
                <a:gd name="T22" fmla="*/ 0 h 2429"/>
                <a:gd name="T23" fmla="*/ 2355 w 2355"/>
                <a:gd name="T24" fmla="*/ 2429 h 24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5" h="2429">
                  <a:moveTo>
                    <a:pt x="0" y="2429"/>
                  </a:moveTo>
                  <a:lnTo>
                    <a:pt x="1656" y="327"/>
                  </a:lnTo>
                  <a:lnTo>
                    <a:pt x="1523" y="225"/>
                  </a:lnTo>
                  <a:lnTo>
                    <a:pt x="2355" y="0"/>
                  </a:lnTo>
                  <a:lnTo>
                    <a:pt x="2304" y="765"/>
                  </a:lnTo>
                  <a:lnTo>
                    <a:pt x="2173" y="678"/>
                  </a:lnTo>
                  <a:lnTo>
                    <a:pt x="0" y="2429"/>
                  </a:lnTo>
                  <a:close/>
                </a:path>
              </a:pathLst>
            </a:cu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sz="1900">
                <a:latin typeface="Arial" charset="0"/>
                <a:ea typeface="MS PGothic" charset="0"/>
                <a:cs typeface="MS PGothic" charset="0"/>
              </a:endParaRPr>
            </a:p>
          </p:txBody>
        </p:sp>
        <p:sp>
          <p:nvSpPr>
            <p:cNvPr id="9" name="Rectangle 18"/>
            <p:cNvSpPr>
              <a:spLocks noChangeArrowheads="1"/>
            </p:cNvSpPr>
            <p:nvPr>
              <p:custDataLst>
                <p:tags r:id="rId26"/>
              </p:custDataLst>
            </p:nvPr>
          </p:nvSpPr>
          <p:spPr bwMode="auto">
            <a:xfrm rot="2528988">
              <a:off x="3545" y="1141"/>
              <a:ext cx="828" cy="3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wrap="none">
              <a:spAutoFit/>
            </a:bodyPr>
            <a:lstStyle/>
            <a:p>
              <a:pPr algn="ctr"/>
              <a:r>
                <a:rPr lang="en-US" sz="1600" b="1">
                  <a:solidFill>
                    <a:schemeClr val="bg1"/>
                  </a:solidFill>
                </a:rPr>
                <a:t>Security</a:t>
              </a:r>
              <a:br>
                <a:rPr lang="en-US" sz="1600" b="1">
                  <a:solidFill>
                    <a:schemeClr val="bg1"/>
                  </a:solidFill>
                </a:rPr>
              </a:br>
              <a:r>
                <a:rPr lang="en-US" sz="1600" b="1">
                  <a:solidFill>
                    <a:schemeClr val="bg1"/>
                  </a:solidFill>
                </a:rPr>
                <a:t>Intelligen</a:t>
              </a:r>
              <a:r>
                <a:rPr lang="hu-HU" sz="1600" b="1">
                  <a:solidFill>
                    <a:schemeClr val="bg1"/>
                  </a:solidFill>
                </a:rPr>
                <a:t>cia</a:t>
              </a:r>
              <a:endParaRPr lang="en-US" sz="1600" b="1">
                <a:solidFill>
                  <a:schemeClr val="bg1"/>
                </a:solidFill>
              </a:endParaRPr>
            </a:p>
          </p:txBody>
        </p:sp>
      </p:grpSp>
      <p:sp>
        <p:nvSpPr>
          <p:cNvPr id="8196" name="AutoShape 39"/>
          <p:cNvSpPr>
            <a:spLocks noChangeArrowheads="1"/>
          </p:cNvSpPr>
          <p:nvPr>
            <p:custDataLst>
              <p:tags r:id="rId3"/>
            </p:custDataLst>
          </p:nvPr>
        </p:nvSpPr>
        <p:spPr bwMode="auto">
          <a:xfrm>
            <a:off x="2870200" y="2519363"/>
            <a:ext cx="3302000" cy="3327400"/>
          </a:xfrm>
          <a:prstGeom prst="roundRect">
            <a:avLst>
              <a:gd name="adj" fmla="val 10134"/>
            </a:avLst>
          </a:prstGeom>
          <a:solidFill>
            <a:schemeClr val="bg1"/>
          </a:solidFill>
          <a:ln w="9525">
            <a:noFill/>
            <a:round/>
            <a:headEnd/>
            <a:tailEnd/>
          </a:ln>
        </p:spPr>
        <p:txBody>
          <a:bodyPr wrap="none" anchor="ctr"/>
          <a:lstStyle/>
          <a:p>
            <a:endParaRPr lang="hu-HU" sz="1900"/>
          </a:p>
        </p:txBody>
      </p:sp>
      <p:graphicFrame>
        <p:nvGraphicFramePr>
          <p:cNvPr id="11" name="Diagram 10"/>
          <p:cNvGraphicFramePr/>
          <p:nvPr>
            <p:custDataLst>
              <p:tags r:id="rId4"/>
            </p:custDataLst>
          </p:nvPr>
        </p:nvGraphicFramePr>
        <p:xfrm>
          <a:off x="1826132" y="2131827"/>
          <a:ext cx="5457637" cy="4031540"/>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
        <p:nvSpPr>
          <p:cNvPr id="8198" name="Ovaal 16"/>
          <p:cNvSpPr>
            <a:spLocks noChangeArrowheads="1"/>
          </p:cNvSpPr>
          <p:nvPr>
            <p:custDataLst>
              <p:tags r:id="rId5"/>
            </p:custDataLst>
          </p:nvPr>
        </p:nvSpPr>
        <p:spPr bwMode="auto">
          <a:xfrm rot="2741044">
            <a:off x="2742406" y="4653757"/>
            <a:ext cx="1770063" cy="946150"/>
          </a:xfrm>
          <a:prstGeom prst="ellipse">
            <a:avLst/>
          </a:prstGeom>
          <a:solidFill>
            <a:schemeClr val="bg1"/>
          </a:solidFill>
          <a:ln w="9525">
            <a:noFill/>
            <a:round/>
            <a:headEnd/>
            <a:tailEnd/>
          </a:ln>
        </p:spPr>
        <p:txBody>
          <a:bodyPr lIns="0" tIns="0" rIns="0" bIns="0" anchor="ctr" anchorCtr="1"/>
          <a:lstStyle/>
          <a:p>
            <a:pPr algn="ctr"/>
            <a:endParaRPr lang="nl-NL" sz="2400"/>
          </a:p>
        </p:txBody>
      </p:sp>
      <p:sp>
        <p:nvSpPr>
          <p:cNvPr id="8199" name="Ovaal 7"/>
          <p:cNvSpPr>
            <a:spLocks noChangeArrowheads="1"/>
          </p:cNvSpPr>
          <p:nvPr>
            <p:custDataLst>
              <p:tags r:id="rId6"/>
            </p:custDataLst>
          </p:nvPr>
        </p:nvSpPr>
        <p:spPr bwMode="auto">
          <a:xfrm rot="2741044">
            <a:off x="2427287" y="3657601"/>
            <a:ext cx="4352925" cy="1028700"/>
          </a:xfrm>
          <a:prstGeom prst="ellipse">
            <a:avLst/>
          </a:prstGeom>
          <a:solidFill>
            <a:schemeClr val="bg1"/>
          </a:solidFill>
          <a:ln w="9525">
            <a:noFill/>
            <a:round/>
            <a:headEnd/>
            <a:tailEnd/>
          </a:ln>
        </p:spPr>
        <p:txBody>
          <a:bodyPr lIns="0" tIns="0" rIns="0" bIns="0" anchor="ctr" anchorCtr="1"/>
          <a:lstStyle/>
          <a:p>
            <a:pPr algn="ctr"/>
            <a:r>
              <a:rPr lang="en-US" sz="2400"/>
              <a:t>Proficient</a:t>
            </a:r>
          </a:p>
        </p:txBody>
      </p:sp>
      <p:cxnSp>
        <p:nvCxnSpPr>
          <p:cNvPr id="8200" name="Rechte verbindingslijn 4"/>
          <p:cNvCxnSpPr>
            <a:cxnSpLocks noChangeShapeType="1"/>
          </p:cNvCxnSpPr>
          <p:nvPr>
            <p:custDataLst>
              <p:tags r:id="rId7"/>
            </p:custDataLst>
          </p:nvPr>
        </p:nvCxnSpPr>
        <p:spPr bwMode="auto">
          <a:xfrm>
            <a:off x="2112963" y="4594225"/>
            <a:ext cx="3924300" cy="582613"/>
          </a:xfrm>
          <a:prstGeom prst="line">
            <a:avLst/>
          </a:prstGeom>
          <a:noFill/>
          <a:ln w="9525">
            <a:noFill/>
            <a:round/>
            <a:headEnd/>
            <a:tailEnd/>
          </a:ln>
        </p:spPr>
      </p:cxnSp>
      <p:cxnSp>
        <p:nvCxnSpPr>
          <p:cNvPr id="8201" name="Rechte verbindingslijn 4"/>
          <p:cNvCxnSpPr>
            <a:cxnSpLocks noChangeShapeType="1"/>
          </p:cNvCxnSpPr>
          <p:nvPr>
            <p:custDataLst>
              <p:tags r:id="rId8"/>
            </p:custDataLst>
          </p:nvPr>
        </p:nvCxnSpPr>
        <p:spPr bwMode="auto">
          <a:xfrm>
            <a:off x="2124075" y="4564063"/>
            <a:ext cx="3821113" cy="568325"/>
          </a:xfrm>
          <a:prstGeom prst="line">
            <a:avLst/>
          </a:prstGeom>
          <a:noFill/>
          <a:ln w="9525">
            <a:noFill/>
            <a:round/>
            <a:headEnd/>
            <a:tailEnd/>
          </a:ln>
        </p:spPr>
      </p:cxnSp>
      <p:cxnSp>
        <p:nvCxnSpPr>
          <p:cNvPr id="8202" name="Rechte verbindingslijn 4"/>
          <p:cNvCxnSpPr>
            <a:cxnSpLocks noChangeShapeType="1"/>
          </p:cNvCxnSpPr>
          <p:nvPr>
            <p:custDataLst>
              <p:tags r:id="rId9"/>
            </p:custDataLst>
          </p:nvPr>
        </p:nvCxnSpPr>
        <p:spPr bwMode="auto">
          <a:xfrm>
            <a:off x="2212975" y="4435475"/>
            <a:ext cx="3821113" cy="568325"/>
          </a:xfrm>
          <a:prstGeom prst="line">
            <a:avLst/>
          </a:prstGeom>
          <a:noFill/>
          <a:ln w="9525">
            <a:noFill/>
            <a:round/>
            <a:headEnd/>
            <a:tailEnd/>
          </a:ln>
        </p:spPr>
      </p:cxnSp>
      <p:cxnSp>
        <p:nvCxnSpPr>
          <p:cNvPr id="8203" name="Rechte verbindingslijn 4"/>
          <p:cNvCxnSpPr>
            <a:cxnSpLocks noChangeShapeType="1"/>
          </p:cNvCxnSpPr>
          <p:nvPr>
            <p:custDataLst>
              <p:tags r:id="rId10"/>
            </p:custDataLst>
          </p:nvPr>
        </p:nvCxnSpPr>
        <p:spPr bwMode="auto">
          <a:xfrm>
            <a:off x="2138363" y="4594225"/>
            <a:ext cx="3924300" cy="582613"/>
          </a:xfrm>
          <a:prstGeom prst="line">
            <a:avLst/>
          </a:prstGeom>
          <a:noFill/>
          <a:ln w="9525">
            <a:noFill/>
            <a:round/>
            <a:headEnd/>
            <a:tailEnd/>
          </a:ln>
        </p:spPr>
      </p:cxnSp>
      <p:cxnSp>
        <p:nvCxnSpPr>
          <p:cNvPr id="8204" name="Rechte verbindingslijn 4"/>
          <p:cNvCxnSpPr>
            <a:cxnSpLocks noChangeShapeType="1"/>
          </p:cNvCxnSpPr>
          <p:nvPr>
            <p:custDataLst>
              <p:tags r:id="rId11"/>
            </p:custDataLst>
          </p:nvPr>
        </p:nvCxnSpPr>
        <p:spPr bwMode="auto">
          <a:xfrm>
            <a:off x="2149475" y="4564063"/>
            <a:ext cx="3821113" cy="568325"/>
          </a:xfrm>
          <a:prstGeom prst="line">
            <a:avLst/>
          </a:prstGeom>
          <a:noFill/>
          <a:ln w="9525">
            <a:noFill/>
            <a:round/>
            <a:headEnd/>
            <a:tailEnd/>
          </a:ln>
        </p:spPr>
      </p:cxnSp>
      <p:sp>
        <p:nvSpPr>
          <p:cNvPr id="8205" name="Rechthoek 5"/>
          <p:cNvSpPr>
            <a:spLocks noChangeArrowheads="1"/>
          </p:cNvSpPr>
          <p:nvPr>
            <p:custDataLst>
              <p:tags r:id="rId12"/>
            </p:custDataLst>
          </p:nvPr>
        </p:nvSpPr>
        <p:spPr bwMode="auto">
          <a:xfrm>
            <a:off x="4830763" y="6015038"/>
            <a:ext cx="1428750" cy="304800"/>
          </a:xfrm>
          <a:prstGeom prst="rect">
            <a:avLst/>
          </a:prstGeom>
          <a:noFill/>
          <a:ln w="9525">
            <a:noFill/>
            <a:miter lim="800000"/>
            <a:headEnd/>
            <a:tailEnd/>
          </a:ln>
        </p:spPr>
        <p:txBody>
          <a:bodyPr>
            <a:spAutoFit/>
          </a:bodyPr>
          <a:lstStyle/>
          <a:p>
            <a:pPr algn="ctr"/>
            <a:r>
              <a:rPr lang="en-US" sz="1400" b="1"/>
              <a:t>Proa</a:t>
            </a:r>
            <a:r>
              <a:rPr lang="hu-HU" sz="1400" b="1"/>
              <a:t>ktív</a:t>
            </a:r>
            <a:endParaRPr lang="en-US" sz="1400" b="1"/>
          </a:p>
        </p:txBody>
      </p:sp>
      <p:sp>
        <p:nvSpPr>
          <p:cNvPr id="21" name="Rechthoek 5"/>
          <p:cNvSpPr>
            <a:spLocks noChangeArrowheads="1"/>
          </p:cNvSpPr>
          <p:nvPr>
            <p:custDataLst>
              <p:tags r:id="rId13"/>
            </p:custDataLst>
          </p:nvPr>
        </p:nvSpPr>
        <p:spPr bwMode="auto">
          <a:xfrm rot="16200000">
            <a:off x="1768475" y="3132138"/>
            <a:ext cx="15589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nl-NL" sz="1400" b="1">
                <a:ea typeface="Abadi MT Condensed Extra Bold"/>
                <a:cs typeface="Abadi MT Condensed Extra Bold"/>
              </a:rPr>
              <a:t>Auto</a:t>
            </a:r>
            <a:r>
              <a:rPr lang="hu-HU" sz="1400" b="1">
                <a:ea typeface="Abadi MT Condensed Extra Bold"/>
                <a:cs typeface="Abadi MT Condensed Extra Bold"/>
              </a:rPr>
              <a:t>matikus</a:t>
            </a:r>
            <a:endParaRPr lang="nl-NL" sz="1400" b="1">
              <a:ea typeface="Abadi MT Condensed Extra Bold"/>
              <a:cs typeface="Abadi MT Condensed Extra Bold"/>
            </a:endParaRPr>
          </a:p>
        </p:txBody>
      </p:sp>
      <p:sp>
        <p:nvSpPr>
          <p:cNvPr id="8207" name="Rechthoek 5"/>
          <p:cNvSpPr>
            <a:spLocks noChangeArrowheads="1"/>
          </p:cNvSpPr>
          <p:nvPr>
            <p:custDataLst>
              <p:tags r:id="rId14"/>
            </p:custDataLst>
          </p:nvPr>
        </p:nvSpPr>
        <p:spPr bwMode="auto">
          <a:xfrm rot="-5400000">
            <a:off x="1936750" y="5148263"/>
            <a:ext cx="1216025" cy="304800"/>
          </a:xfrm>
          <a:prstGeom prst="rect">
            <a:avLst/>
          </a:prstGeom>
          <a:noFill/>
          <a:ln w="9525">
            <a:noFill/>
            <a:miter lim="800000"/>
            <a:headEnd/>
            <a:tailEnd/>
          </a:ln>
        </p:spPr>
        <p:txBody>
          <a:bodyPr>
            <a:spAutoFit/>
          </a:bodyPr>
          <a:lstStyle/>
          <a:p>
            <a:pPr algn="ctr"/>
            <a:r>
              <a:rPr lang="hu-HU" sz="1400" b="1"/>
              <a:t>Kézi</a:t>
            </a:r>
            <a:endParaRPr lang="en-US" sz="1400" b="1"/>
          </a:p>
        </p:txBody>
      </p:sp>
      <p:sp>
        <p:nvSpPr>
          <p:cNvPr id="8208" name="Rechthoek 5"/>
          <p:cNvSpPr>
            <a:spLocks noChangeArrowheads="1"/>
          </p:cNvSpPr>
          <p:nvPr>
            <p:custDataLst>
              <p:tags r:id="rId15"/>
            </p:custDataLst>
          </p:nvPr>
        </p:nvSpPr>
        <p:spPr bwMode="auto">
          <a:xfrm>
            <a:off x="2986088" y="6015038"/>
            <a:ext cx="1243012" cy="304800"/>
          </a:xfrm>
          <a:prstGeom prst="rect">
            <a:avLst/>
          </a:prstGeom>
          <a:noFill/>
          <a:ln w="9525">
            <a:noFill/>
            <a:miter lim="800000"/>
            <a:headEnd/>
            <a:tailEnd/>
          </a:ln>
        </p:spPr>
        <p:txBody>
          <a:bodyPr>
            <a:spAutoFit/>
          </a:bodyPr>
          <a:lstStyle/>
          <a:p>
            <a:pPr algn="ctr"/>
            <a:r>
              <a:rPr lang="en-US" sz="1400" b="1"/>
              <a:t>Rea</a:t>
            </a:r>
            <a:r>
              <a:rPr lang="hu-HU" sz="1400" b="1"/>
              <a:t>ktív</a:t>
            </a:r>
            <a:endParaRPr lang="en-US" sz="1400" b="1"/>
          </a:p>
        </p:txBody>
      </p:sp>
      <p:cxnSp>
        <p:nvCxnSpPr>
          <p:cNvPr id="8209" name="Rechte verbindingslijn 4"/>
          <p:cNvCxnSpPr>
            <a:cxnSpLocks noChangeShapeType="1"/>
          </p:cNvCxnSpPr>
          <p:nvPr>
            <p:custDataLst>
              <p:tags r:id="rId16"/>
            </p:custDataLst>
          </p:nvPr>
        </p:nvCxnSpPr>
        <p:spPr bwMode="auto">
          <a:xfrm>
            <a:off x="2238375" y="4435475"/>
            <a:ext cx="3821113" cy="568325"/>
          </a:xfrm>
          <a:prstGeom prst="line">
            <a:avLst/>
          </a:prstGeom>
          <a:noFill/>
          <a:ln w="9525">
            <a:noFill/>
            <a:round/>
            <a:headEnd/>
            <a:tailEnd/>
          </a:ln>
        </p:spPr>
      </p:cxnSp>
      <p:sp>
        <p:nvSpPr>
          <p:cNvPr id="25" name="Ovaal 7"/>
          <p:cNvSpPr>
            <a:spLocks noChangeArrowheads="1"/>
          </p:cNvSpPr>
          <p:nvPr>
            <p:custDataLst>
              <p:tags r:id="rId17"/>
            </p:custDataLst>
          </p:nvPr>
        </p:nvSpPr>
        <p:spPr bwMode="auto">
          <a:xfrm rot="2741044">
            <a:off x="2452687" y="3643313"/>
            <a:ext cx="4352925" cy="1028700"/>
          </a:xfrm>
          <a:prstGeom prst="ellipse">
            <a:avLst/>
          </a:prstGeom>
          <a:solidFill>
            <a:schemeClr val="bg1">
              <a:lumMod val="75000"/>
            </a:schemeClr>
          </a:solidFill>
          <a:ln>
            <a:noFill/>
          </a:ln>
        </p:spPr>
        <p:txBody>
          <a:bodyPr lIns="0" tIns="0" rIns="0" bIns="0" anchor="ctr" anchorCtr="1"/>
          <a:lstStyle/>
          <a:p>
            <a:pPr algn="ctr"/>
            <a:r>
              <a:rPr lang="hu-HU" sz="1600"/>
              <a:t>Gyakorlott</a:t>
            </a:r>
            <a:endParaRPr lang="nl-NL" sz="1600"/>
          </a:p>
        </p:txBody>
      </p:sp>
      <p:sp>
        <p:nvSpPr>
          <p:cNvPr id="26" name="Ovaal 16"/>
          <p:cNvSpPr>
            <a:spLocks noChangeArrowheads="1"/>
          </p:cNvSpPr>
          <p:nvPr>
            <p:custDataLst>
              <p:tags r:id="rId18"/>
            </p:custDataLst>
          </p:nvPr>
        </p:nvSpPr>
        <p:spPr bwMode="auto">
          <a:xfrm rot="2741044">
            <a:off x="2748756" y="4653757"/>
            <a:ext cx="1770063" cy="946150"/>
          </a:xfrm>
          <a:prstGeom prst="ellipse">
            <a:avLst/>
          </a:prstGeom>
          <a:solidFill>
            <a:schemeClr val="bg1">
              <a:lumMod val="85000"/>
            </a:schemeClr>
          </a:solidFill>
          <a:ln>
            <a:noFill/>
          </a:ln>
        </p:spPr>
        <p:txBody>
          <a:bodyPr lIns="0" tIns="0" rIns="0" bIns="0" anchor="ctr" anchorCtr="1"/>
          <a:lstStyle/>
          <a:p>
            <a:pPr algn="ctr"/>
            <a:r>
              <a:rPr lang="hu-HU" sz="1600"/>
              <a:t>Alap</a:t>
            </a:r>
            <a:endParaRPr lang="nl-NL" sz="1600"/>
          </a:p>
        </p:txBody>
      </p:sp>
      <p:sp>
        <p:nvSpPr>
          <p:cNvPr id="27" name="Ovaal 17"/>
          <p:cNvSpPr>
            <a:spLocks noChangeArrowheads="1"/>
          </p:cNvSpPr>
          <p:nvPr>
            <p:custDataLst>
              <p:tags r:id="rId19"/>
            </p:custDataLst>
          </p:nvPr>
        </p:nvSpPr>
        <p:spPr bwMode="auto">
          <a:xfrm rot="2741044">
            <a:off x="4536282" y="2723356"/>
            <a:ext cx="1962150" cy="998537"/>
          </a:xfrm>
          <a:prstGeom prst="ellipse">
            <a:avLst/>
          </a:prstGeom>
          <a:solidFill>
            <a:schemeClr val="bg1">
              <a:lumMod val="50000"/>
            </a:schemeClr>
          </a:solidFill>
          <a:ln>
            <a:noFill/>
          </a:ln>
        </p:spPr>
        <p:txBody>
          <a:bodyPr lIns="0" tIns="0" rIns="0" bIns="0" anchor="ctr" anchorCtr="1"/>
          <a:lstStyle/>
          <a:p>
            <a:pPr algn="ctr"/>
            <a:r>
              <a:rPr lang="hu-HU" sz="1600">
                <a:solidFill>
                  <a:srgbClr val="FFFFFF"/>
                </a:solidFill>
              </a:rPr>
              <a:t>Optimalis</a:t>
            </a:r>
            <a:endParaRPr lang="nl-NL" sz="1600">
              <a:solidFill>
                <a:srgbClr val="FFFFFF"/>
              </a:solidFill>
            </a:endParaRPr>
          </a:p>
        </p:txBody>
      </p:sp>
      <p:cxnSp>
        <p:nvCxnSpPr>
          <p:cNvPr id="8213" name="Rechte verbindingslijn 4"/>
          <p:cNvCxnSpPr>
            <a:cxnSpLocks noChangeShapeType="1"/>
          </p:cNvCxnSpPr>
          <p:nvPr>
            <p:custDataLst>
              <p:tags r:id="rId20"/>
            </p:custDataLst>
          </p:nvPr>
        </p:nvCxnSpPr>
        <p:spPr bwMode="auto">
          <a:xfrm>
            <a:off x="2189163" y="4733925"/>
            <a:ext cx="3924300" cy="582613"/>
          </a:xfrm>
          <a:prstGeom prst="line">
            <a:avLst/>
          </a:prstGeom>
          <a:noFill/>
          <a:ln w="9525">
            <a:noFill/>
            <a:round/>
            <a:headEnd/>
            <a:tailEnd/>
          </a:ln>
        </p:spPr>
      </p:cxnSp>
      <p:cxnSp>
        <p:nvCxnSpPr>
          <p:cNvPr id="8214" name="Rechte verbindingslijn 4"/>
          <p:cNvCxnSpPr>
            <a:cxnSpLocks noChangeShapeType="1"/>
          </p:cNvCxnSpPr>
          <p:nvPr>
            <p:custDataLst>
              <p:tags r:id="rId21"/>
            </p:custDataLst>
          </p:nvPr>
        </p:nvCxnSpPr>
        <p:spPr bwMode="auto">
          <a:xfrm>
            <a:off x="2200275" y="4703763"/>
            <a:ext cx="3821113" cy="568325"/>
          </a:xfrm>
          <a:prstGeom prst="line">
            <a:avLst/>
          </a:prstGeom>
          <a:noFill/>
          <a:ln w="9525">
            <a:noFill/>
            <a:round/>
            <a:headEnd/>
            <a:tailEnd/>
          </a:ln>
        </p:spPr>
      </p:cxnSp>
      <p:sp>
        <p:nvSpPr>
          <p:cNvPr id="30" name="Text Box 18"/>
          <p:cNvSpPr>
            <a:spLocks noChangeArrowheads="1"/>
          </p:cNvSpPr>
          <p:nvPr>
            <p:custDataLst>
              <p:tags r:id="rId22"/>
            </p:custDataLst>
          </p:nvPr>
        </p:nvSpPr>
        <p:spPr bwMode="auto">
          <a:xfrm>
            <a:off x="6858000" y="3135313"/>
            <a:ext cx="1879600" cy="1731962"/>
          </a:xfrm>
          <a:prstGeom prst="accentCallout1">
            <a:avLst>
              <a:gd name="adj1" fmla="val 6597"/>
              <a:gd name="adj2" fmla="val -4056"/>
              <a:gd name="adj3" fmla="val 17690"/>
              <a:gd name="adj4" fmla="val -42144"/>
            </a:avLst>
          </a:prstGeom>
          <a:noFill/>
          <a:ln w="6350">
            <a:solidFill>
              <a:schemeClr val="tx1"/>
            </a:solidFill>
            <a:miter lim="800000"/>
            <a:headEnd/>
            <a:tailEnd/>
          </a:ln>
        </p:spPr>
        <p:txBody>
          <a:bodyPr lIns="0">
            <a:spAutoFit/>
          </a:bodyPr>
          <a:lstStyle/>
          <a:p>
            <a:r>
              <a:rPr lang="en-US" sz="1600" b="1">
                <a:solidFill>
                  <a:srgbClr val="7F7F7F"/>
                </a:solidFill>
              </a:rPr>
              <a:t>Optim</a:t>
            </a:r>
            <a:r>
              <a:rPr lang="hu-HU" sz="1600" b="1">
                <a:solidFill>
                  <a:srgbClr val="7F7F7F"/>
                </a:solidFill>
              </a:rPr>
              <a:t>ális</a:t>
            </a:r>
            <a:r>
              <a:rPr lang="en-US" sz="1400" b="1">
                <a:solidFill>
                  <a:srgbClr val="00CC00"/>
                </a:solidFill>
              </a:rPr>
              <a:t/>
            </a:r>
            <a:br>
              <a:rPr lang="en-US" sz="1400" b="1">
                <a:solidFill>
                  <a:srgbClr val="00CC00"/>
                </a:solidFill>
              </a:rPr>
            </a:br>
            <a:r>
              <a:rPr lang="hu-HU" sz="1300"/>
              <a:t>A szervezetek </a:t>
            </a:r>
            <a:r>
              <a:rPr lang="en-GB" sz="1300" b="1" i="1"/>
              <a:t>pred</a:t>
            </a:r>
            <a:r>
              <a:rPr lang="hu-HU" sz="1300" b="1" i="1"/>
              <a:t>iktív és automatikus</a:t>
            </a:r>
            <a:r>
              <a:rPr lang="en-GB" sz="1300" b="1" i="1"/>
              <a:t> </a:t>
            </a:r>
            <a:r>
              <a:rPr lang="hu-HU" sz="1300"/>
              <a:t>biztonsági analitikát használnak, hogy megfeleljenek a biztosági intelligencia kialakitásának.</a:t>
            </a:r>
            <a:r>
              <a:rPr lang="en-GB" sz="1300"/>
              <a:t> </a:t>
            </a:r>
            <a:endParaRPr lang="en-US" sz="1300"/>
          </a:p>
        </p:txBody>
      </p:sp>
      <p:sp>
        <p:nvSpPr>
          <p:cNvPr id="8216" name="Text Box 18"/>
          <p:cNvSpPr>
            <a:spLocks noChangeArrowheads="1"/>
          </p:cNvSpPr>
          <p:nvPr>
            <p:custDataLst>
              <p:tags r:id="rId23"/>
            </p:custDataLst>
          </p:nvPr>
        </p:nvSpPr>
        <p:spPr bwMode="auto">
          <a:xfrm>
            <a:off x="6810375" y="5126038"/>
            <a:ext cx="1752600" cy="1136650"/>
          </a:xfrm>
          <a:prstGeom prst="accentCallout1">
            <a:avLst>
              <a:gd name="adj1" fmla="val 9755"/>
              <a:gd name="adj2" fmla="val -4347"/>
              <a:gd name="adj3" fmla="val -44037"/>
              <a:gd name="adj4" fmla="val -80255"/>
            </a:avLst>
          </a:prstGeom>
          <a:noFill/>
          <a:ln w="6350">
            <a:solidFill>
              <a:schemeClr val="tx1"/>
            </a:solidFill>
            <a:miter lim="800000"/>
            <a:headEnd/>
            <a:tailEnd/>
          </a:ln>
        </p:spPr>
        <p:txBody>
          <a:bodyPr lIns="0">
            <a:spAutoFit/>
          </a:bodyPr>
          <a:lstStyle/>
          <a:p>
            <a:r>
              <a:rPr lang="hu-HU" sz="1600" b="1">
                <a:solidFill>
                  <a:srgbClr val="7F7F7F"/>
                </a:solidFill>
              </a:rPr>
              <a:t>Gyakorlott</a:t>
            </a:r>
            <a:r>
              <a:rPr lang="en-US" sz="1600" b="1">
                <a:solidFill>
                  <a:srgbClr val="7F7F7F"/>
                </a:solidFill>
              </a:rPr>
              <a:t/>
            </a:r>
            <a:br>
              <a:rPr lang="en-US" sz="1600" b="1">
                <a:solidFill>
                  <a:srgbClr val="7F7F7F"/>
                </a:solidFill>
              </a:rPr>
            </a:br>
            <a:r>
              <a:rPr lang="hu-HU" sz="1300"/>
              <a:t>A biztonság beágyzódik az IT és az üzleti üzemeltetés különböző rétegeibe.</a:t>
            </a:r>
            <a:r>
              <a:rPr lang="en-US" sz="1300"/>
              <a:t> </a:t>
            </a:r>
            <a:endParaRPr lang="en-US" sz="1300" b="1" i="1"/>
          </a:p>
        </p:txBody>
      </p:sp>
      <p:sp>
        <p:nvSpPr>
          <p:cNvPr id="32" name="Rectangle 19"/>
          <p:cNvSpPr>
            <a:spLocks noChangeArrowheads="1"/>
          </p:cNvSpPr>
          <p:nvPr>
            <p:custDataLst>
              <p:tags r:id="rId24"/>
            </p:custDataLst>
          </p:nvPr>
        </p:nvSpPr>
        <p:spPr bwMode="auto">
          <a:xfrm>
            <a:off x="368300" y="4725988"/>
            <a:ext cx="1922463" cy="1728787"/>
          </a:xfrm>
          <a:prstGeom prst="accentCallout1">
            <a:avLst>
              <a:gd name="adj1" fmla="val 7213"/>
              <a:gd name="adj2" fmla="val 103963"/>
              <a:gd name="adj3" fmla="val 15130"/>
              <a:gd name="adj4" fmla="val 133361"/>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algn="r"/>
            <a:r>
              <a:rPr lang="hu-HU" sz="1600" b="1">
                <a:solidFill>
                  <a:srgbClr val="7F7F7F"/>
                </a:solidFill>
              </a:rPr>
              <a:t>Alap</a:t>
            </a:r>
            <a:r>
              <a:rPr lang="en-US" sz="1400" b="1">
                <a:solidFill>
                  <a:srgbClr val="7F7F7F"/>
                </a:solidFill>
              </a:rPr>
              <a:t/>
            </a:r>
            <a:br>
              <a:rPr lang="en-US" sz="1400" b="1">
                <a:solidFill>
                  <a:srgbClr val="7F7F7F"/>
                </a:solidFill>
              </a:rPr>
            </a:br>
            <a:r>
              <a:rPr lang="hu-HU" sz="1300"/>
              <a:t>A szervezetek </a:t>
            </a:r>
            <a:r>
              <a:rPr lang="en-US" sz="1300" b="1" i="1"/>
              <a:t>perimeter </a:t>
            </a:r>
            <a:r>
              <a:rPr lang="hu-HU" sz="1300" b="1" i="1"/>
              <a:t>védelmet </a:t>
            </a:r>
            <a:r>
              <a:rPr lang="hu-HU" sz="1300"/>
              <a:t>használnak</a:t>
            </a:r>
            <a:r>
              <a:rPr lang="en-US" sz="1300"/>
              <a:t>, </a:t>
            </a:r>
            <a:r>
              <a:rPr lang="hu-HU" sz="1300"/>
              <a:t>ami a a hozzáférések szabályozását és manuális riportolást jelent.</a:t>
            </a:r>
            <a:endParaRPr lang="en-US" sz="130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7700" y="5873750"/>
            <a:ext cx="3394075" cy="963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00" dirty="0">
              <a:solidFill>
                <a:srgbClr val="FFFFFF"/>
              </a:solidFill>
            </a:endParaRPr>
          </a:p>
        </p:txBody>
      </p:sp>
      <p:sp>
        <p:nvSpPr>
          <p:cNvPr id="99331" name="Title 1"/>
          <p:cNvSpPr>
            <a:spLocks noGrp="1"/>
          </p:cNvSpPr>
          <p:nvPr>
            <p:ph type="title" idx="4294967295"/>
          </p:nvPr>
        </p:nvSpPr>
        <p:spPr>
          <a:noFill/>
        </p:spPr>
        <p:txBody>
          <a:bodyPr/>
          <a:lstStyle/>
          <a:p>
            <a:r>
              <a:rPr lang="en-US" sz="2000" smtClean="0"/>
              <a:t>Security </a:t>
            </a:r>
            <a:r>
              <a:rPr lang="hu-HU" sz="2000" smtClean="0"/>
              <a:t>i</a:t>
            </a:r>
            <a:r>
              <a:rPr lang="en-US" sz="2000" smtClean="0"/>
              <a:t>ntelligenc</a:t>
            </a:r>
            <a:r>
              <a:rPr lang="hu-HU" sz="2000" smtClean="0"/>
              <a:t>ia</a:t>
            </a:r>
            <a:r>
              <a:rPr lang="en-US" sz="2000" smtClean="0"/>
              <a:t> </a:t>
            </a:r>
            <a:r>
              <a:rPr lang="hu-HU" sz="2000" smtClean="0"/>
              <a:t>lehetővé teszi az optimális szint elérését</a:t>
            </a:r>
            <a:endParaRPr lang="en-US" sz="2000" smtClean="0"/>
          </a:p>
        </p:txBody>
      </p:sp>
      <p:graphicFrame>
        <p:nvGraphicFramePr>
          <p:cNvPr id="99386" name="Group 58"/>
          <p:cNvGraphicFramePr>
            <a:graphicFrameLocks noGrp="1"/>
          </p:cNvGraphicFramePr>
          <p:nvPr/>
        </p:nvGraphicFramePr>
        <p:xfrm>
          <a:off x="990600" y="990600"/>
          <a:ext cx="7761288" cy="5380362"/>
        </p:xfrm>
        <a:graphic>
          <a:graphicData uri="http://schemas.openxmlformats.org/drawingml/2006/table">
            <a:tbl>
              <a:tblPr/>
              <a:tblGrid>
                <a:gridCol w="1025525"/>
                <a:gridCol w="1695450"/>
                <a:gridCol w="1681163"/>
                <a:gridCol w="1679575"/>
                <a:gridCol w="1679575"/>
              </a:tblGrid>
              <a:tr h="1039813">
                <a:tc rowSpan="2">
                  <a:txBody>
                    <a:bodyPr/>
                    <a:lstStyle/>
                    <a:p>
                      <a:pPr marL="0" marR="0" lvl="0" indent="0" algn="ctr" defTabSz="457200" rtl="0" eaLnBrk="1" fontAlgn="base" latinLnBrk="0" hangingPunct="1">
                        <a:lnSpc>
                          <a:spcPct val="87000"/>
                        </a:lnSpc>
                        <a:spcBef>
                          <a:spcPts val="35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err="1" smtClean="0">
                          <a:ln>
                            <a:noFill/>
                          </a:ln>
                          <a:solidFill>
                            <a:schemeClr val="bg1"/>
                          </a:solidFill>
                          <a:effectLst/>
                          <a:latin typeface="Arial" pitchFamily="34" charset="0"/>
                          <a:ea typeface="MS PGothic" pitchFamily="34" charset="-128"/>
                        </a:rPr>
                        <a:t>Optim</a:t>
                      </a:r>
                      <a:r>
                        <a:rPr kumimoji="0" lang="hu-HU" sz="1200" b="0" i="0" u="none" strike="noStrike" cap="none" normalizeH="0" baseline="0" dirty="0" err="1" smtClean="0">
                          <a:ln>
                            <a:noFill/>
                          </a:ln>
                          <a:solidFill>
                            <a:schemeClr val="bg1"/>
                          </a:solidFill>
                          <a:effectLst/>
                          <a:latin typeface="Arial" pitchFamily="34" charset="0"/>
                          <a:ea typeface="MS PGothic" pitchFamily="34" charset="-128"/>
                        </a:rPr>
                        <a:t>ális</a:t>
                      </a:r>
                      <a:endParaRPr kumimoji="0" lang="en-US" sz="1200" b="0" i="0" u="none" strike="noStrike" cap="none" normalizeH="0" baseline="0" dirty="0" smtClean="0">
                        <a:ln>
                          <a:noFill/>
                        </a:ln>
                        <a:solidFill>
                          <a:schemeClr val="bg1"/>
                        </a:solidFill>
                        <a:effectLst/>
                        <a:latin typeface="Arial" pitchFamily="34" charset="0"/>
                        <a:ea typeface="MS PGothic" pitchFamily="34" charset="-128"/>
                      </a:endParaRPr>
                    </a:p>
                  </a:txBody>
                  <a:tcPr marL="90000" marR="90000" marT="80920" marB="45736"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7777"/>
                    </a:solidFill>
                  </a:tcPr>
                </a:tc>
                <a:tc gridSpan="4">
                  <a:txBody>
                    <a:bodyPr/>
                    <a:lstStyle/>
                    <a:p>
                      <a:pPr marL="342900" marR="0" lvl="0" indent="-342900" algn="ctr" defTabSz="457200" rtl="0" eaLnBrk="1" fontAlgn="base" latinLnBrk="0" hangingPunct="1">
                        <a:lnSpc>
                          <a:spcPct val="100000"/>
                        </a:lnSpc>
                        <a:spcBef>
                          <a:spcPct val="0"/>
                        </a:spcBef>
                        <a:spcAft>
                          <a:spcPct val="0"/>
                        </a:spcAft>
                        <a:buClr>
                          <a:schemeClr val="tx1"/>
                        </a:buClr>
                        <a:buSzTx/>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0" u="none" strike="noStrike" cap="none" normalizeH="0" baseline="0" dirty="0" smtClean="0">
                          <a:ln>
                            <a:noFill/>
                          </a:ln>
                          <a:solidFill>
                            <a:srgbClr val="669900"/>
                          </a:solidFill>
                          <a:effectLst/>
                          <a:latin typeface="Arial" pitchFamily="34" charset="0"/>
                          <a:ea typeface="MS PGothic" pitchFamily="34" charset="-128"/>
                        </a:rPr>
                        <a:t>Security </a:t>
                      </a:r>
                      <a:r>
                        <a:rPr kumimoji="0" lang="hu-HU" sz="1200" b="1" i="0" u="none" strike="noStrike" cap="none" normalizeH="0" baseline="0" dirty="0" smtClean="0">
                          <a:ln>
                            <a:noFill/>
                          </a:ln>
                          <a:solidFill>
                            <a:srgbClr val="669900"/>
                          </a:solidFill>
                          <a:effectLst/>
                          <a:latin typeface="Arial" pitchFamily="34" charset="0"/>
                          <a:ea typeface="MS PGothic" pitchFamily="34" charset="-128"/>
                        </a:rPr>
                        <a:t>i</a:t>
                      </a:r>
                      <a:r>
                        <a:rPr kumimoji="0" lang="en-US" sz="1200" b="1" i="0" u="none" strike="noStrike" cap="none" normalizeH="0" baseline="0" dirty="0" err="1" smtClean="0">
                          <a:ln>
                            <a:noFill/>
                          </a:ln>
                          <a:solidFill>
                            <a:srgbClr val="669900"/>
                          </a:solidFill>
                          <a:effectLst/>
                          <a:latin typeface="Arial" pitchFamily="34" charset="0"/>
                          <a:ea typeface="MS PGothic" pitchFamily="34" charset="-128"/>
                        </a:rPr>
                        <a:t>ntelligenc</a:t>
                      </a:r>
                      <a:r>
                        <a:rPr kumimoji="0" lang="hu-HU" sz="1200" b="1" i="0" u="none" strike="noStrike" cap="none" normalizeH="0" baseline="0" dirty="0" err="1" smtClean="0">
                          <a:ln>
                            <a:noFill/>
                          </a:ln>
                          <a:solidFill>
                            <a:srgbClr val="669900"/>
                          </a:solidFill>
                          <a:effectLst/>
                          <a:latin typeface="Arial" pitchFamily="34" charset="0"/>
                          <a:ea typeface="MS PGothic" pitchFamily="34" charset="-128"/>
                        </a:rPr>
                        <a:t>ia</a:t>
                      </a:r>
                      <a:r>
                        <a:rPr kumimoji="0" lang="hu-HU" sz="1200" b="1" i="0" u="none" strike="noStrike" cap="none" normalizeH="0" baseline="0" dirty="0" smtClean="0">
                          <a:ln>
                            <a:noFill/>
                          </a:ln>
                          <a:solidFill>
                            <a:srgbClr val="669900"/>
                          </a:solidFill>
                          <a:effectLst/>
                          <a:latin typeface="Arial" pitchFamily="34" charset="0"/>
                          <a:ea typeface="MS PGothic" pitchFamily="34" charset="-128"/>
                        </a:rPr>
                        <a:t>: </a:t>
                      </a:r>
                      <a:endParaRPr kumimoji="0" lang="en-US" sz="1200" b="1" i="0" u="none" strike="noStrike" cap="none" normalizeH="0" baseline="0" dirty="0" smtClean="0">
                        <a:ln>
                          <a:noFill/>
                        </a:ln>
                        <a:solidFill>
                          <a:srgbClr val="669900"/>
                        </a:solidFill>
                        <a:effectLst/>
                        <a:latin typeface="Arial" pitchFamily="34" charset="0"/>
                        <a:ea typeface="MS PGothic" pitchFamily="34" charset="-128"/>
                      </a:endParaRPr>
                    </a:p>
                    <a:p>
                      <a:pPr marL="342900" marR="0" lvl="0" indent="-342900" algn="ctr" defTabSz="457200" rtl="0" eaLnBrk="1" fontAlgn="base" latinLnBrk="0" hangingPunct="1">
                        <a:lnSpc>
                          <a:spcPct val="100000"/>
                        </a:lnSpc>
                        <a:spcBef>
                          <a:spcPct val="0"/>
                        </a:spcBef>
                        <a:spcAft>
                          <a:spcPct val="0"/>
                        </a:spcAft>
                        <a:buClr>
                          <a:schemeClr val="tx1"/>
                        </a:buClr>
                        <a:buSzTx/>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0" u="none" strike="noStrike" cap="none" normalizeH="0" baseline="0" dirty="0" smtClean="0">
                          <a:ln>
                            <a:noFill/>
                          </a:ln>
                          <a:solidFill>
                            <a:srgbClr val="669900"/>
                          </a:solidFill>
                          <a:effectLst/>
                          <a:latin typeface="Arial" pitchFamily="34" charset="0"/>
                          <a:ea typeface="MS PGothic" pitchFamily="34" charset="-128"/>
                        </a:rPr>
                        <a:t>Inform</a:t>
                      </a:r>
                      <a:r>
                        <a:rPr kumimoji="0" lang="hu-HU" sz="1200" b="1" i="0" u="none" strike="noStrike" cap="none" normalizeH="0" baseline="0" dirty="0" err="1" smtClean="0">
                          <a:ln>
                            <a:noFill/>
                          </a:ln>
                          <a:solidFill>
                            <a:srgbClr val="669900"/>
                          </a:solidFill>
                          <a:effectLst/>
                          <a:latin typeface="Arial" pitchFamily="34" charset="0"/>
                          <a:ea typeface="MS PGothic" pitchFamily="34" charset="-128"/>
                        </a:rPr>
                        <a:t>áció</a:t>
                      </a:r>
                      <a:r>
                        <a:rPr kumimoji="0" lang="hu-HU" sz="1200" b="1" i="0" u="none" strike="noStrike" cap="none" normalizeH="0" baseline="0" dirty="0" smtClean="0">
                          <a:ln>
                            <a:noFill/>
                          </a:ln>
                          <a:solidFill>
                            <a:srgbClr val="669900"/>
                          </a:solidFill>
                          <a:effectLst/>
                          <a:latin typeface="Arial" pitchFamily="34" charset="0"/>
                          <a:ea typeface="MS PGothic" pitchFamily="34" charset="-128"/>
                        </a:rPr>
                        <a:t> és esemény menedzsment</a:t>
                      </a:r>
                      <a:endParaRPr kumimoji="0" lang="en-US" sz="1200" b="1" i="0" u="none" strike="noStrike" cap="none" normalizeH="0" baseline="0" dirty="0" smtClean="0">
                        <a:ln>
                          <a:noFill/>
                        </a:ln>
                        <a:solidFill>
                          <a:srgbClr val="669900"/>
                        </a:solidFill>
                        <a:effectLst/>
                        <a:latin typeface="Arial" pitchFamily="34" charset="0"/>
                        <a:ea typeface="MS PGothic" pitchFamily="34" charset="-128"/>
                      </a:endParaRPr>
                    </a:p>
                    <a:p>
                      <a:pPr marL="342900" marR="0" lvl="0" indent="-342900" algn="ctr" defTabSz="457200" rtl="0" eaLnBrk="1" fontAlgn="base" latinLnBrk="0" hangingPunct="1">
                        <a:lnSpc>
                          <a:spcPct val="100000"/>
                        </a:lnSpc>
                        <a:spcBef>
                          <a:spcPct val="0"/>
                        </a:spcBef>
                        <a:spcAft>
                          <a:spcPct val="0"/>
                        </a:spcAft>
                        <a:buClr>
                          <a:schemeClr val="tx1"/>
                        </a:buClr>
                        <a:buSzTx/>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1" i="0" u="none" strike="noStrike" cap="none" normalizeH="0" baseline="0" dirty="0" smtClean="0">
                          <a:ln>
                            <a:noFill/>
                          </a:ln>
                          <a:solidFill>
                            <a:srgbClr val="669900"/>
                          </a:solidFill>
                          <a:effectLst/>
                          <a:latin typeface="Arial" pitchFamily="34" charset="0"/>
                          <a:ea typeface="MS PGothic" pitchFamily="34" charset="-128"/>
                        </a:rPr>
                        <a:t>Magas szintű korrelációs és analitikai technikák</a:t>
                      </a:r>
                      <a:endParaRPr kumimoji="0" lang="en-US" sz="1200" b="1" i="0" u="none" strike="noStrike" cap="none" normalizeH="0" baseline="0" dirty="0" smtClean="0">
                        <a:ln>
                          <a:noFill/>
                        </a:ln>
                        <a:solidFill>
                          <a:srgbClr val="669900"/>
                        </a:solidFill>
                        <a:effectLst/>
                        <a:latin typeface="Arial" pitchFamily="34" charset="0"/>
                        <a:ea typeface="MS PGothic" pitchFamily="34" charset="-128"/>
                      </a:endParaRPr>
                    </a:p>
                    <a:p>
                      <a:pPr marL="342900" marR="0" lvl="0" indent="-342900" algn="ctr" defTabSz="457200" rtl="0" eaLnBrk="1" fontAlgn="base" latinLnBrk="0" hangingPunct="1">
                        <a:lnSpc>
                          <a:spcPct val="100000"/>
                        </a:lnSpc>
                        <a:spcBef>
                          <a:spcPct val="0"/>
                        </a:spcBef>
                        <a:spcAft>
                          <a:spcPct val="0"/>
                        </a:spcAft>
                        <a:buClr>
                          <a:schemeClr val="tx1"/>
                        </a:buClr>
                        <a:buSzTx/>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1" i="0" u="none" strike="noStrike" cap="none" normalizeH="0" baseline="0" dirty="0" smtClean="0">
                          <a:ln>
                            <a:noFill/>
                          </a:ln>
                          <a:solidFill>
                            <a:srgbClr val="669900"/>
                          </a:solidFill>
                          <a:effectLst/>
                          <a:latin typeface="Arial" pitchFamily="34" charset="0"/>
                          <a:ea typeface="MS PGothic" pitchFamily="34" charset="-128"/>
                        </a:rPr>
                        <a:t>Külső fenyegetettségek kutatása</a:t>
                      </a:r>
                      <a:endParaRPr kumimoji="0" lang="en-US" sz="1200" b="1" i="0" u="none" strike="noStrike" cap="none" normalizeH="0" baseline="0" dirty="0" smtClean="0">
                        <a:ln>
                          <a:noFill/>
                        </a:ln>
                        <a:solidFill>
                          <a:srgbClr val="669900"/>
                        </a:solidFill>
                        <a:effectLst/>
                        <a:latin typeface="Arial" pitchFamily="34" charset="0"/>
                        <a:ea typeface="MS PGothic" pitchFamily="34" charset="-128"/>
                      </a:endParaRPr>
                    </a:p>
                  </a:txBody>
                  <a:tcPr marL="90000" marR="90000" marT="45732" marB="4573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FB7"/>
                    </a:solidFill>
                  </a:tcPr>
                </a:tc>
                <a:tc hMerge="1">
                  <a:txBody>
                    <a:bodyPr/>
                    <a:lstStyle/>
                    <a:p>
                      <a:endParaRPr lang="hu-HU"/>
                    </a:p>
                  </a:txBody>
                  <a:tcPr/>
                </a:tc>
                <a:tc hMerge="1">
                  <a:txBody>
                    <a:bodyPr/>
                    <a:lstStyle/>
                    <a:p>
                      <a:endParaRPr lang="hu-HU"/>
                    </a:p>
                  </a:txBody>
                  <a:tcPr/>
                </a:tc>
                <a:tc hMerge="1">
                  <a:txBody>
                    <a:bodyPr/>
                    <a:lstStyle/>
                    <a:p>
                      <a:endParaRPr lang="hu-HU"/>
                    </a:p>
                  </a:txBody>
                  <a:tcPr/>
                </a:tc>
              </a:tr>
              <a:tr h="1335088">
                <a:tc vMerge="1">
                  <a:txBody>
                    <a:bodyPr/>
                    <a:lstStyle/>
                    <a:p>
                      <a:endParaRPr lang="hu-HU"/>
                    </a:p>
                  </a:txBody>
                  <a:tcPr/>
                </a:tc>
                <a:tc>
                  <a:txBody>
                    <a:bodyPr/>
                    <a:lstStyle/>
                    <a:p>
                      <a:pPr marL="0" marR="0" lvl="0" indent="0" algn="ctr" defTabSz="457200" rtl="0" eaLnBrk="1" fontAlgn="base" latinLnBrk="0" hangingPunct="1">
                        <a:lnSpc>
                          <a:spcPct val="100000"/>
                        </a:lnSpc>
                        <a:spcBef>
                          <a:spcPct val="40000"/>
                        </a:spcBef>
                        <a:spcAft>
                          <a:spcPct val="0"/>
                        </a:spcAft>
                        <a:buClr>
                          <a:schemeClr val="tx1"/>
                        </a:buClr>
                        <a:buSzTx/>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0" i="0" u="none" strike="noStrike" cap="none" normalizeH="0" baseline="0" smtClean="0">
                          <a:ln>
                            <a:noFill/>
                          </a:ln>
                          <a:solidFill>
                            <a:schemeClr val="tx1"/>
                          </a:solidFill>
                          <a:effectLst/>
                          <a:latin typeface="Arial" pitchFamily="34" charset="0"/>
                          <a:ea typeface="MS PGothic" pitchFamily="34" charset="-128"/>
                        </a:rPr>
                        <a:t>Szerep alapú analitika</a:t>
                      </a:r>
                      <a:endParaRPr kumimoji="0" lang="en-US" sz="1200" b="0" i="0" u="none" strike="noStrike" cap="none" normalizeH="0" baseline="0" smtClean="0">
                        <a:ln>
                          <a:noFill/>
                        </a:ln>
                        <a:solidFill>
                          <a:schemeClr val="tx1"/>
                        </a:solidFill>
                        <a:effectLst/>
                        <a:latin typeface="Arial" pitchFamily="34" charset="0"/>
                        <a:ea typeface="MS PGothic" pitchFamily="34" charset="-128"/>
                      </a:endParaRPr>
                    </a:p>
                    <a:p>
                      <a:pPr marL="0" marR="0" lvl="0" indent="0" algn="ctr" defTabSz="457200" rtl="0" eaLnBrk="1" fontAlgn="base" latinLnBrk="0" hangingPunct="1">
                        <a:lnSpc>
                          <a:spcPct val="100000"/>
                        </a:lnSpc>
                        <a:spcBef>
                          <a:spcPct val="40000"/>
                        </a:spcBef>
                        <a:spcAft>
                          <a:spcPct val="0"/>
                        </a:spcAft>
                        <a:buClr>
                          <a:schemeClr val="tx1"/>
                        </a:buClr>
                        <a:buSzTx/>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smtClean="0">
                          <a:ln>
                            <a:noFill/>
                          </a:ln>
                          <a:solidFill>
                            <a:schemeClr val="tx1"/>
                          </a:solidFill>
                          <a:effectLst/>
                          <a:latin typeface="Arial" pitchFamily="34" charset="0"/>
                          <a:ea typeface="MS PGothic" pitchFamily="34" charset="-128"/>
                        </a:rPr>
                        <a:t>Identi</a:t>
                      </a:r>
                      <a:r>
                        <a:rPr kumimoji="0" lang="hu-HU" sz="1200" b="0" i="0" u="none" strike="noStrike" cap="none" normalizeH="0" baseline="0" smtClean="0">
                          <a:ln>
                            <a:noFill/>
                          </a:ln>
                          <a:solidFill>
                            <a:schemeClr val="tx1"/>
                          </a:solidFill>
                          <a:effectLst/>
                          <a:latin typeface="Arial" pitchFamily="34" charset="0"/>
                          <a:ea typeface="MS PGothic" pitchFamily="34" charset="-128"/>
                        </a:rPr>
                        <a:t>tás </a:t>
                      </a:r>
                      <a:r>
                        <a:rPr kumimoji="0" lang="en-US" sz="1200" b="0" i="0" u="none" strike="noStrike" cap="none" normalizeH="0" baseline="0" smtClean="0">
                          <a:ln>
                            <a:noFill/>
                          </a:ln>
                          <a:solidFill>
                            <a:schemeClr val="tx1"/>
                          </a:solidFill>
                          <a:effectLst/>
                          <a:latin typeface="Arial" pitchFamily="34" charset="0"/>
                          <a:ea typeface="MS PGothic" pitchFamily="34" charset="-128"/>
                        </a:rPr>
                        <a:t> </a:t>
                      </a:r>
                      <a:r>
                        <a:rPr kumimoji="0" lang="hu-HU" sz="1200" b="0" i="0" u="none" strike="noStrike" cap="none" normalizeH="0" baseline="0" smtClean="0">
                          <a:ln>
                            <a:noFill/>
                          </a:ln>
                          <a:solidFill>
                            <a:schemeClr val="tx1"/>
                          </a:solidFill>
                          <a:effectLst/>
                          <a:latin typeface="Arial" pitchFamily="34" charset="0"/>
                          <a:ea typeface="MS PGothic" pitchFamily="34" charset="-128"/>
                        </a:rPr>
                        <a:t>szabályozás</a:t>
                      </a:r>
                      <a:endParaRPr kumimoji="0" lang="en-US" sz="1200" b="0" i="0" u="none" strike="noStrike" cap="none" normalizeH="0" baseline="0" smtClean="0">
                        <a:ln>
                          <a:noFill/>
                        </a:ln>
                        <a:solidFill>
                          <a:schemeClr val="tx1"/>
                        </a:solidFill>
                        <a:effectLst/>
                        <a:latin typeface="Arial" pitchFamily="34" charset="0"/>
                        <a:ea typeface="MS PGothic" pitchFamily="34" charset="-128"/>
                      </a:endParaRPr>
                    </a:p>
                    <a:p>
                      <a:pPr marL="0" marR="0" lvl="0" indent="0" algn="ctr" defTabSz="457200" rtl="0" eaLnBrk="1" fontAlgn="base" latinLnBrk="0" hangingPunct="1">
                        <a:lnSpc>
                          <a:spcPct val="100000"/>
                        </a:lnSpc>
                        <a:spcBef>
                          <a:spcPct val="40000"/>
                        </a:spcBef>
                        <a:spcAft>
                          <a:spcPct val="0"/>
                        </a:spcAft>
                        <a:buClr>
                          <a:schemeClr val="tx1"/>
                        </a:buClr>
                        <a:buSzTx/>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0" i="0" u="none" strike="noStrike" cap="none" normalizeH="0" baseline="0" smtClean="0">
                          <a:ln>
                            <a:noFill/>
                          </a:ln>
                          <a:solidFill>
                            <a:schemeClr val="tx1"/>
                          </a:solidFill>
                          <a:effectLst/>
                          <a:latin typeface="Arial" pitchFamily="34" charset="0"/>
                          <a:ea typeface="MS PGothic" pitchFamily="34" charset="-128"/>
                        </a:rPr>
                        <a:t>Kiemelt felhasználók tevékenység kontrollja</a:t>
                      </a:r>
                      <a:endParaRPr kumimoji="0" lang="en-US" sz="1200" b="0" i="0" u="none" strike="noStrike" cap="none" normalizeH="0" baseline="0" smtClean="0">
                        <a:ln>
                          <a:noFill/>
                        </a:ln>
                        <a:solidFill>
                          <a:schemeClr val="tx1"/>
                        </a:solidFill>
                        <a:effectLst/>
                        <a:latin typeface="Arial" pitchFamily="34" charset="0"/>
                        <a:ea typeface="MS PGothic" pitchFamily="34" charset="-128"/>
                      </a:endParaRPr>
                    </a:p>
                  </a:txBody>
                  <a:tcPr marT="137195" marB="137195"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457200" rtl="0" eaLnBrk="1" fontAlgn="base" latinLnBrk="0" hangingPunct="1">
                        <a:lnSpc>
                          <a:spcPct val="100000"/>
                        </a:lnSpc>
                        <a:spcBef>
                          <a:spcPct val="40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0" i="0" u="none" strike="noStrike" cap="none" normalizeH="0" baseline="0" dirty="0" smtClean="0">
                          <a:ln>
                            <a:noFill/>
                          </a:ln>
                          <a:solidFill>
                            <a:schemeClr val="tx1"/>
                          </a:solidFill>
                          <a:effectLst/>
                          <a:latin typeface="Arial" pitchFamily="34" charset="0"/>
                          <a:ea typeface="MS PGothic" pitchFamily="34" charset="-128"/>
                        </a:rPr>
                        <a:t>Adat áramlás kontroll</a:t>
                      </a:r>
                      <a:endParaRPr kumimoji="0" lang="en-US" sz="1200" b="0" i="0" u="none" strike="noStrike" cap="none" normalizeH="0" baseline="0" dirty="0" smtClean="0">
                        <a:ln>
                          <a:noFill/>
                        </a:ln>
                        <a:solidFill>
                          <a:schemeClr val="tx1"/>
                        </a:solidFill>
                        <a:effectLst/>
                        <a:latin typeface="Arial" pitchFamily="34" charset="0"/>
                        <a:ea typeface="MS PGothic" pitchFamily="34" charset="-128"/>
                      </a:endParaRPr>
                    </a:p>
                    <a:p>
                      <a:pPr marL="0" marR="0" lvl="0" indent="0" algn="ctr" defTabSz="457200" rtl="0" eaLnBrk="1" fontAlgn="base" latinLnBrk="0" hangingPunct="1">
                        <a:lnSpc>
                          <a:spcPct val="100000"/>
                        </a:lnSpc>
                        <a:spcBef>
                          <a:spcPct val="40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0" i="0" u="none" strike="noStrike" cap="none" normalizeH="0" baseline="0" dirty="0" smtClean="0">
                          <a:ln>
                            <a:noFill/>
                          </a:ln>
                          <a:solidFill>
                            <a:schemeClr val="tx1"/>
                          </a:solidFill>
                          <a:effectLst/>
                          <a:latin typeface="Arial" pitchFamily="34" charset="0"/>
                          <a:ea typeface="MS PGothic" pitchFamily="34" charset="-128"/>
                        </a:rPr>
                        <a:t>Adat szabályozás</a:t>
                      </a:r>
                      <a:endParaRPr kumimoji="0" lang="en-US" sz="1200" b="0" i="0" u="none" strike="noStrike" cap="none" normalizeH="0" baseline="0" dirty="0" smtClean="0">
                        <a:ln>
                          <a:noFill/>
                        </a:ln>
                        <a:solidFill>
                          <a:schemeClr val="tx1"/>
                        </a:solidFill>
                        <a:effectLst/>
                        <a:latin typeface="Arial" pitchFamily="34" charset="0"/>
                        <a:ea typeface="MS PGothic" pitchFamily="34" charset="-128"/>
                      </a:endParaRPr>
                    </a:p>
                  </a:txBody>
                  <a:tcPr marT="137195" marB="137195"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457200" rtl="0" eaLnBrk="1" fontAlgn="base" latinLnBrk="0" hangingPunct="1">
                        <a:lnSpc>
                          <a:spcPct val="100000"/>
                        </a:lnSpc>
                        <a:spcBef>
                          <a:spcPct val="40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0" i="0" u="none" strike="noStrike" cap="none" normalizeH="0" baseline="0" smtClean="0">
                          <a:ln>
                            <a:noFill/>
                          </a:ln>
                          <a:solidFill>
                            <a:schemeClr val="tx1"/>
                          </a:solidFill>
                          <a:effectLst/>
                          <a:latin typeface="Arial" pitchFamily="34" charset="0"/>
                          <a:ea typeface="MS PGothic" pitchFamily="34" charset="-128"/>
                        </a:rPr>
                        <a:t>BIztonságos alkalmazás fejlesztési módszertanok</a:t>
                      </a:r>
                      <a:endParaRPr kumimoji="0" lang="en-US" sz="1200" b="0" i="0" u="none" strike="noStrike" cap="none" normalizeH="0" baseline="0" smtClean="0">
                        <a:ln>
                          <a:noFill/>
                        </a:ln>
                        <a:solidFill>
                          <a:schemeClr val="tx1"/>
                        </a:solidFill>
                        <a:effectLst/>
                        <a:latin typeface="Arial" pitchFamily="34" charset="0"/>
                        <a:ea typeface="MS PGothic" pitchFamily="34" charset="-128"/>
                      </a:endParaRPr>
                    </a:p>
                    <a:p>
                      <a:pPr marL="0" marR="0" lvl="0" indent="0" algn="ctr" defTabSz="457200" rtl="0" eaLnBrk="1" fontAlgn="base" latinLnBrk="0" hangingPunct="1">
                        <a:lnSpc>
                          <a:spcPct val="100000"/>
                        </a:lnSpc>
                        <a:spcBef>
                          <a:spcPct val="40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0" i="0" u="none" strike="noStrike" cap="none" normalizeH="0" baseline="0" smtClean="0">
                          <a:ln>
                            <a:noFill/>
                          </a:ln>
                          <a:solidFill>
                            <a:schemeClr val="tx1"/>
                          </a:solidFill>
                          <a:effectLst/>
                          <a:latin typeface="Arial" pitchFamily="34" charset="0"/>
                          <a:ea typeface="MS PGothic" pitchFamily="34" charset="-128"/>
                        </a:rPr>
                        <a:t>Csalás érzékelés</a:t>
                      </a:r>
                      <a:endParaRPr kumimoji="0" lang="en-US" sz="1200" b="0" i="0" u="none" strike="noStrike" cap="none" normalizeH="0" baseline="0" smtClean="0">
                        <a:ln>
                          <a:noFill/>
                        </a:ln>
                        <a:solidFill>
                          <a:schemeClr val="tx1"/>
                        </a:solidFill>
                        <a:effectLst/>
                        <a:latin typeface="Arial" pitchFamily="34" charset="0"/>
                        <a:ea typeface="MS PGothic" pitchFamily="34" charset="-128"/>
                      </a:endParaRPr>
                    </a:p>
                  </a:txBody>
                  <a:tcPr marT="137195" marB="137195"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457200" rtl="0" eaLnBrk="1" fontAlgn="base" latinLnBrk="0" hangingPunct="1">
                        <a:lnSpc>
                          <a:spcPct val="100000"/>
                        </a:lnSpc>
                        <a:spcBef>
                          <a:spcPct val="40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0" i="0" u="none" strike="noStrike" cap="none" normalizeH="0" baseline="0" smtClean="0">
                          <a:ln>
                            <a:noFill/>
                          </a:ln>
                          <a:solidFill>
                            <a:schemeClr val="tx1"/>
                          </a:solidFill>
                          <a:effectLst/>
                          <a:latin typeface="Arial" pitchFamily="34" charset="0"/>
                          <a:ea typeface="MS PGothic" pitchFamily="34" charset="-128"/>
                        </a:rPr>
                        <a:t>Inteligens Hálózat  monitorozás</a:t>
                      </a:r>
                      <a:endParaRPr kumimoji="0" lang="en-US" sz="1200" b="0" i="0" u="none" strike="noStrike" cap="none" normalizeH="0" baseline="0" smtClean="0">
                        <a:ln>
                          <a:noFill/>
                        </a:ln>
                        <a:solidFill>
                          <a:schemeClr val="tx1"/>
                        </a:solidFill>
                        <a:effectLst/>
                        <a:latin typeface="Arial" pitchFamily="34" charset="0"/>
                        <a:ea typeface="MS PGothic" pitchFamily="34" charset="-128"/>
                      </a:endParaRPr>
                    </a:p>
                    <a:p>
                      <a:pPr marL="0" marR="0" lvl="0" indent="0" algn="ctr" defTabSz="457200" rtl="0" eaLnBrk="1" fontAlgn="base" latinLnBrk="0" hangingPunct="1">
                        <a:lnSpc>
                          <a:spcPct val="100000"/>
                        </a:lnSpc>
                        <a:spcBef>
                          <a:spcPct val="40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smtClean="0">
                          <a:ln>
                            <a:noFill/>
                          </a:ln>
                          <a:solidFill>
                            <a:schemeClr val="tx1"/>
                          </a:solidFill>
                          <a:effectLst/>
                          <a:latin typeface="Arial" pitchFamily="34" charset="0"/>
                          <a:ea typeface="MS PGothic" pitchFamily="34" charset="-128"/>
                        </a:rPr>
                        <a:t>Forensics / </a:t>
                      </a:r>
                      <a:r>
                        <a:rPr kumimoji="0" lang="hu-HU" sz="1200" b="0" i="0" u="none" strike="noStrike" cap="none" normalizeH="0" baseline="0" smtClean="0">
                          <a:ln>
                            <a:noFill/>
                          </a:ln>
                          <a:solidFill>
                            <a:schemeClr val="tx1"/>
                          </a:solidFill>
                          <a:effectLst/>
                          <a:latin typeface="Arial" pitchFamily="34" charset="0"/>
                          <a:ea typeface="MS PGothic" pitchFamily="34" charset="-128"/>
                        </a:rPr>
                        <a:t>adatbányászat</a:t>
                      </a:r>
                      <a:endParaRPr kumimoji="0" lang="en-US" sz="1200" b="0" i="0" u="none" strike="noStrike" cap="none" normalizeH="0" baseline="0" smtClean="0">
                        <a:ln>
                          <a:noFill/>
                        </a:ln>
                        <a:solidFill>
                          <a:schemeClr val="tx1"/>
                        </a:solidFill>
                        <a:effectLst/>
                        <a:latin typeface="Arial" pitchFamily="34" charset="0"/>
                        <a:ea typeface="MS PGothic" pitchFamily="34" charset="-128"/>
                      </a:endParaRPr>
                    </a:p>
                    <a:p>
                      <a:pPr marL="0" marR="0" lvl="0" indent="0" algn="ctr" defTabSz="457200" rtl="0" eaLnBrk="1" fontAlgn="base" latinLnBrk="0" hangingPunct="1">
                        <a:lnSpc>
                          <a:spcPct val="100000"/>
                        </a:lnSpc>
                        <a:spcBef>
                          <a:spcPct val="40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0" i="0" u="none" strike="noStrike" cap="none" normalizeH="0" baseline="0" smtClean="0">
                          <a:ln>
                            <a:noFill/>
                          </a:ln>
                          <a:solidFill>
                            <a:schemeClr val="tx1"/>
                          </a:solidFill>
                          <a:effectLst/>
                          <a:latin typeface="Arial" pitchFamily="34" charset="0"/>
                          <a:ea typeface="MS PGothic" pitchFamily="34" charset="-128"/>
                        </a:rPr>
                        <a:t>Biztonságos rendszerek</a:t>
                      </a:r>
                      <a:endParaRPr kumimoji="0" lang="en-US" sz="1200" b="0" i="0" u="none" strike="noStrike" cap="none" normalizeH="0" baseline="0" smtClean="0">
                        <a:ln>
                          <a:noFill/>
                        </a:ln>
                        <a:solidFill>
                          <a:schemeClr val="tx1"/>
                        </a:solidFill>
                        <a:effectLst/>
                        <a:latin typeface="Arial" pitchFamily="34" charset="0"/>
                        <a:ea typeface="MS PGothic" pitchFamily="34" charset="-128"/>
                      </a:endParaRPr>
                    </a:p>
                  </a:txBody>
                  <a:tcPr marT="137195" marB="137195"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FBFBF"/>
                    </a:solidFill>
                  </a:tcPr>
                </a:tc>
              </a:tr>
              <a:tr h="1428750">
                <a:tc>
                  <a:txBody>
                    <a:bodyPr/>
                    <a:lstStyle/>
                    <a:p>
                      <a:pPr marL="0" marR="0" lvl="0" indent="0" algn="ctr" defTabSz="457200" rtl="0" eaLnBrk="1" fontAlgn="base" latinLnBrk="0" hangingPunct="1">
                        <a:lnSpc>
                          <a:spcPct val="87000"/>
                        </a:lnSpc>
                        <a:spcBef>
                          <a:spcPts val="35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0" i="0" u="none" strike="noStrike" cap="none" normalizeH="0" baseline="0" smtClean="0">
                          <a:ln>
                            <a:noFill/>
                          </a:ln>
                          <a:solidFill>
                            <a:schemeClr val="bg1"/>
                          </a:solidFill>
                          <a:effectLst/>
                          <a:latin typeface="Arial" pitchFamily="34" charset="0"/>
                          <a:ea typeface="MS PGothic" pitchFamily="34" charset="-128"/>
                        </a:rPr>
                        <a:t>Gyakorlott</a:t>
                      </a:r>
                      <a:endParaRPr kumimoji="0" lang="en-US" sz="1200" b="0" i="0" u="none" strike="noStrike" cap="none" normalizeH="0" baseline="0" smtClean="0">
                        <a:ln>
                          <a:noFill/>
                        </a:ln>
                        <a:solidFill>
                          <a:schemeClr val="bg1"/>
                        </a:solidFill>
                        <a:effectLst/>
                        <a:latin typeface="Arial" pitchFamily="34" charset="0"/>
                        <a:ea typeface="MS PGothic" pitchFamily="34" charset="-128"/>
                      </a:endParaRPr>
                    </a:p>
                  </a:txBody>
                  <a:tcPr marL="90000" marR="90000" marT="80920" marB="45736"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457200" rtl="0" eaLnBrk="1" fontAlgn="base" latinLnBrk="0" hangingPunct="1">
                        <a:lnSpc>
                          <a:spcPct val="100000"/>
                        </a:lnSpc>
                        <a:spcBef>
                          <a:spcPct val="40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0" i="0" u="none" strike="noStrike" cap="none" normalizeH="0" baseline="0" smtClean="0">
                          <a:ln>
                            <a:noFill/>
                          </a:ln>
                          <a:solidFill>
                            <a:schemeClr val="tx1"/>
                          </a:solidFill>
                          <a:effectLst/>
                          <a:latin typeface="Arial" pitchFamily="34" charset="0"/>
                          <a:ea typeface="MS PGothic" pitchFamily="34" charset="-128"/>
                        </a:rPr>
                        <a:t>Jogosultság ellátás</a:t>
                      </a:r>
                      <a:endParaRPr kumimoji="0" lang="en-US" sz="1200" b="0" i="0" u="none" strike="noStrike" cap="none" normalizeH="0" baseline="0" smtClean="0">
                        <a:ln>
                          <a:noFill/>
                        </a:ln>
                        <a:solidFill>
                          <a:schemeClr val="tx1"/>
                        </a:solidFill>
                        <a:effectLst/>
                        <a:latin typeface="Arial" pitchFamily="34" charset="0"/>
                        <a:ea typeface="MS PGothic" pitchFamily="34" charset="-128"/>
                      </a:endParaRPr>
                    </a:p>
                    <a:p>
                      <a:pPr marL="0" marR="0" lvl="0" indent="0" algn="ctr" defTabSz="457200" rtl="0" eaLnBrk="1" fontAlgn="base" latinLnBrk="0" hangingPunct="1">
                        <a:lnSpc>
                          <a:spcPct val="100000"/>
                        </a:lnSpc>
                        <a:spcBef>
                          <a:spcPct val="40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0" i="0" u="none" strike="noStrike" cap="none" normalizeH="0" baseline="0" smtClean="0">
                          <a:ln>
                            <a:noFill/>
                          </a:ln>
                          <a:solidFill>
                            <a:schemeClr val="tx1"/>
                          </a:solidFill>
                          <a:effectLst/>
                          <a:latin typeface="Arial" pitchFamily="34" charset="0"/>
                          <a:ea typeface="MS PGothic" pitchFamily="34" charset="-128"/>
                        </a:rPr>
                        <a:t>Hozzáférés mgmt</a:t>
                      </a:r>
                      <a:endParaRPr kumimoji="0" lang="en-US" sz="1200" b="0" i="0" u="none" strike="noStrike" cap="none" normalizeH="0" baseline="0" smtClean="0">
                        <a:ln>
                          <a:noFill/>
                        </a:ln>
                        <a:solidFill>
                          <a:schemeClr val="tx1"/>
                        </a:solidFill>
                        <a:effectLst/>
                        <a:latin typeface="Arial" pitchFamily="34" charset="0"/>
                        <a:ea typeface="MS PGothic" pitchFamily="34" charset="-128"/>
                      </a:endParaRPr>
                    </a:p>
                    <a:p>
                      <a:pPr marL="0" marR="0" lvl="0" indent="0" algn="ctr" defTabSz="457200" rtl="0" eaLnBrk="1" fontAlgn="base" latinLnBrk="0" hangingPunct="1">
                        <a:lnSpc>
                          <a:spcPct val="100000"/>
                        </a:lnSpc>
                        <a:spcBef>
                          <a:spcPct val="40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0" i="0" u="none" strike="noStrike" cap="none" normalizeH="0" baseline="0" smtClean="0">
                          <a:ln>
                            <a:noFill/>
                          </a:ln>
                          <a:solidFill>
                            <a:schemeClr val="tx1"/>
                          </a:solidFill>
                          <a:effectLst/>
                          <a:latin typeface="Arial" pitchFamily="34" charset="0"/>
                          <a:ea typeface="MS PGothic" pitchFamily="34" charset="-128"/>
                        </a:rPr>
                        <a:t>Erős authentikáció</a:t>
                      </a:r>
                      <a:endParaRPr kumimoji="0" lang="en-US" sz="1200" b="0" i="0" u="none" strike="noStrike" cap="none" normalizeH="0" baseline="0" smtClean="0">
                        <a:ln>
                          <a:noFill/>
                        </a:ln>
                        <a:solidFill>
                          <a:schemeClr val="tx1"/>
                        </a:solidFill>
                        <a:effectLst/>
                        <a:latin typeface="Arial" pitchFamily="34" charset="0"/>
                        <a:ea typeface="MS PGothic" pitchFamily="34" charset="-128"/>
                      </a:endParaRPr>
                    </a:p>
                  </a:txBody>
                  <a:tcPr marT="137195" marB="137195"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40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0" i="0" u="none" strike="noStrike" cap="none" normalizeH="0" baseline="0" smtClean="0">
                          <a:ln>
                            <a:noFill/>
                          </a:ln>
                          <a:solidFill>
                            <a:schemeClr val="tx1"/>
                          </a:solidFill>
                          <a:effectLst/>
                          <a:latin typeface="Arial" pitchFamily="34" charset="0"/>
                          <a:ea typeface="MS PGothic" pitchFamily="34" charset="-128"/>
                        </a:rPr>
                        <a:t>Hozzáférés monitorozás</a:t>
                      </a:r>
                      <a:endParaRPr kumimoji="0" lang="en-US" sz="1200" b="0" i="0" u="none" strike="noStrike" cap="none" normalizeH="0" baseline="0" smtClean="0">
                        <a:ln>
                          <a:noFill/>
                        </a:ln>
                        <a:solidFill>
                          <a:schemeClr val="tx1"/>
                        </a:solidFill>
                        <a:effectLst/>
                        <a:latin typeface="Arial" pitchFamily="34" charset="0"/>
                        <a:ea typeface="MS PGothic" pitchFamily="34" charset="-128"/>
                      </a:endParaRPr>
                    </a:p>
                    <a:p>
                      <a:pPr marL="0" marR="0" lvl="0" indent="0" algn="ctr" defTabSz="457200" rtl="0" eaLnBrk="1" fontAlgn="base" latinLnBrk="0" hangingPunct="1">
                        <a:lnSpc>
                          <a:spcPct val="100000"/>
                        </a:lnSpc>
                        <a:spcBef>
                          <a:spcPct val="40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0" i="0" u="none" strike="noStrike" cap="none" normalizeH="0" baseline="0" smtClean="0">
                          <a:ln>
                            <a:noFill/>
                          </a:ln>
                          <a:solidFill>
                            <a:schemeClr val="tx1"/>
                          </a:solidFill>
                          <a:effectLst/>
                          <a:latin typeface="Arial" pitchFamily="34" charset="0"/>
                          <a:ea typeface="MS PGothic" pitchFamily="34" charset="-128"/>
                        </a:rPr>
                        <a:t>Adatvesztés megelőzés</a:t>
                      </a:r>
                      <a:endParaRPr kumimoji="0" lang="en-US" sz="1200" b="0" i="0" u="none" strike="noStrike" cap="none" normalizeH="0" baseline="0" smtClean="0">
                        <a:ln>
                          <a:noFill/>
                        </a:ln>
                        <a:solidFill>
                          <a:schemeClr val="tx1"/>
                        </a:solidFill>
                        <a:effectLst/>
                        <a:latin typeface="Arial" pitchFamily="34" charset="0"/>
                        <a:ea typeface="MS PGothic" pitchFamily="34" charset="-128"/>
                      </a:endParaRPr>
                    </a:p>
                  </a:txBody>
                  <a:tcPr marT="137195" marB="137195"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40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smtClean="0">
                          <a:ln>
                            <a:noFill/>
                          </a:ln>
                          <a:solidFill>
                            <a:schemeClr val="tx1"/>
                          </a:solidFill>
                          <a:effectLst/>
                          <a:latin typeface="Arial" pitchFamily="34" charset="0"/>
                          <a:ea typeface="MS PGothic" pitchFamily="34" charset="-128"/>
                        </a:rPr>
                        <a:t>A</a:t>
                      </a:r>
                      <a:r>
                        <a:rPr kumimoji="0" lang="hu-HU" sz="1200" b="0" i="0" u="none" strike="noStrike" cap="none" normalizeH="0" baseline="0" smtClean="0">
                          <a:ln>
                            <a:noFill/>
                          </a:ln>
                          <a:solidFill>
                            <a:schemeClr val="tx1"/>
                          </a:solidFill>
                          <a:effectLst/>
                          <a:latin typeface="Arial" pitchFamily="34" charset="0"/>
                          <a:ea typeface="MS PGothic" pitchFamily="34" charset="-128"/>
                        </a:rPr>
                        <a:t>lkalmazás tűzfal</a:t>
                      </a:r>
                      <a:endParaRPr kumimoji="0" lang="en-US" sz="1200" b="0" i="0" u="none" strike="noStrike" cap="none" normalizeH="0" baseline="0" smtClean="0">
                        <a:ln>
                          <a:noFill/>
                        </a:ln>
                        <a:solidFill>
                          <a:schemeClr val="tx1"/>
                        </a:solidFill>
                        <a:effectLst/>
                        <a:latin typeface="Arial" pitchFamily="34" charset="0"/>
                        <a:ea typeface="MS PGothic" pitchFamily="34" charset="-128"/>
                      </a:endParaRPr>
                    </a:p>
                    <a:p>
                      <a:pPr marL="0" marR="0" lvl="0" indent="0" algn="ctr" defTabSz="457200" rtl="0" eaLnBrk="1" fontAlgn="base" latinLnBrk="0" hangingPunct="1">
                        <a:lnSpc>
                          <a:spcPct val="100000"/>
                        </a:lnSpc>
                        <a:spcBef>
                          <a:spcPct val="40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0" i="0" u="none" strike="noStrike" cap="none" normalizeH="0" baseline="0" smtClean="0">
                          <a:ln>
                            <a:noFill/>
                          </a:ln>
                          <a:solidFill>
                            <a:schemeClr val="tx1"/>
                          </a:solidFill>
                          <a:effectLst/>
                          <a:latin typeface="Arial" pitchFamily="34" charset="0"/>
                          <a:ea typeface="MS PGothic" pitchFamily="34" charset="-128"/>
                        </a:rPr>
                        <a:t>Forrás kódok szkennelése</a:t>
                      </a:r>
                      <a:endParaRPr kumimoji="0" lang="en-US" sz="1200" b="0" i="0" u="none" strike="noStrike" cap="none" normalizeH="0" baseline="0" smtClean="0">
                        <a:ln>
                          <a:noFill/>
                        </a:ln>
                        <a:solidFill>
                          <a:schemeClr val="tx1"/>
                        </a:solidFill>
                        <a:effectLst/>
                        <a:latin typeface="Arial" pitchFamily="34" charset="0"/>
                        <a:ea typeface="MS PGothic" pitchFamily="34" charset="-128"/>
                      </a:endParaRPr>
                    </a:p>
                  </a:txBody>
                  <a:tcPr marT="137195" marB="137195"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40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smtClean="0">
                          <a:ln>
                            <a:noFill/>
                          </a:ln>
                          <a:solidFill>
                            <a:schemeClr val="tx1"/>
                          </a:solidFill>
                          <a:effectLst/>
                          <a:latin typeface="Arial" pitchFamily="34" charset="0"/>
                          <a:ea typeface="MS PGothic" pitchFamily="34" charset="-128"/>
                        </a:rPr>
                        <a:t>Virtualiz</a:t>
                      </a:r>
                      <a:r>
                        <a:rPr kumimoji="0" lang="hu-HU" sz="1200" b="0" i="0" u="none" strike="noStrike" cap="none" normalizeH="0" baseline="0" smtClean="0">
                          <a:ln>
                            <a:noFill/>
                          </a:ln>
                          <a:solidFill>
                            <a:schemeClr val="tx1"/>
                          </a:solidFill>
                          <a:effectLst/>
                          <a:latin typeface="Arial" pitchFamily="34" charset="0"/>
                          <a:ea typeface="MS PGothic" pitchFamily="34" charset="-128"/>
                        </a:rPr>
                        <a:t>áció security</a:t>
                      </a:r>
                      <a:endParaRPr kumimoji="0" lang="en-US" sz="1200" b="0" i="0" u="none" strike="noStrike" cap="none" normalizeH="0" baseline="0" smtClean="0">
                        <a:ln>
                          <a:noFill/>
                        </a:ln>
                        <a:solidFill>
                          <a:schemeClr val="tx1"/>
                        </a:solidFill>
                        <a:effectLst/>
                        <a:latin typeface="Arial" pitchFamily="34" charset="0"/>
                        <a:ea typeface="MS PGothic" pitchFamily="34" charset="-128"/>
                      </a:endParaRPr>
                    </a:p>
                    <a:p>
                      <a:pPr marL="0" marR="0" lvl="0" indent="0" algn="ctr" defTabSz="457200" rtl="0" eaLnBrk="1" fontAlgn="base" latinLnBrk="0" hangingPunct="1">
                        <a:lnSpc>
                          <a:spcPct val="100000"/>
                        </a:lnSpc>
                        <a:spcBef>
                          <a:spcPct val="40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0" i="0" u="none" strike="noStrike" cap="none" normalizeH="0" baseline="0" smtClean="0">
                          <a:ln>
                            <a:noFill/>
                          </a:ln>
                          <a:solidFill>
                            <a:schemeClr val="tx1"/>
                          </a:solidFill>
                          <a:effectLst/>
                          <a:latin typeface="Arial" pitchFamily="34" charset="0"/>
                          <a:ea typeface="MS PGothic" pitchFamily="34" charset="-128"/>
                        </a:rPr>
                        <a:t>Eszköz </a:t>
                      </a:r>
                      <a:r>
                        <a:rPr kumimoji="0" lang="en-US" sz="1200" b="0" i="0" u="none" strike="noStrike" cap="none" normalizeH="0" baseline="0" smtClean="0">
                          <a:ln>
                            <a:noFill/>
                          </a:ln>
                          <a:solidFill>
                            <a:schemeClr val="tx1"/>
                          </a:solidFill>
                          <a:effectLst/>
                          <a:latin typeface="Arial" pitchFamily="34" charset="0"/>
                          <a:ea typeface="MS PGothic" pitchFamily="34" charset="-128"/>
                        </a:rPr>
                        <a:t>mgmt</a:t>
                      </a:r>
                    </a:p>
                    <a:p>
                      <a:pPr marL="0" marR="0" lvl="0" indent="0" algn="ctr" defTabSz="457200" rtl="0" eaLnBrk="1" fontAlgn="base" latinLnBrk="0" hangingPunct="1">
                        <a:lnSpc>
                          <a:spcPct val="100000"/>
                        </a:lnSpc>
                        <a:spcBef>
                          <a:spcPct val="40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0" i="0" u="none" strike="noStrike" cap="none" normalizeH="0" baseline="0" smtClean="0">
                          <a:ln>
                            <a:noFill/>
                          </a:ln>
                          <a:solidFill>
                            <a:schemeClr val="tx1"/>
                          </a:solidFill>
                          <a:effectLst/>
                          <a:latin typeface="Arial" pitchFamily="34" charset="0"/>
                          <a:ea typeface="MS PGothic" pitchFamily="34" charset="-128"/>
                        </a:rPr>
                        <a:t>Végpont / hálózat  biztonság menedzsment</a:t>
                      </a:r>
                      <a:endParaRPr kumimoji="0" lang="en-US" sz="1200" b="0" i="0" u="none" strike="noStrike" cap="none" normalizeH="0" baseline="0" smtClean="0">
                        <a:ln>
                          <a:noFill/>
                        </a:ln>
                        <a:solidFill>
                          <a:schemeClr val="tx1"/>
                        </a:solidFill>
                        <a:effectLst/>
                        <a:latin typeface="Arial" pitchFamily="34" charset="0"/>
                        <a:ea typeface="MS PGothic" pitchFamily="34" charset="-128"/>
                      </a:endParaRPr>
                    </a:p>
                  </a:txBody>
                  <a:tcPr marT="137195" marB="137195"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D9"/>
                    </a:solidFill>
                  </a:tcPr>
                </a:tc>
              </a:tr>
              <a:tr h="850900">
                <a:tc>
                  <a:txBody>
                    <a:bodyPr/>
                    <a:lstStyle/>
                    <a:p>
                      <a:pPr marL="0" marR="0" lvl="0" indent="0" algn="ctr" defTabSz="457200" rtl="0" eaLnBrk="1" fontAlgn="base" latinLnBrk="0" hangingPunct="1">
                        <a:lnSpc>
                          <a:spcPct val="87000"/>
                        </a:lnSpc>
                        <a:spcBef>
                          <a:spcPts val="35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0" i="0" u="none" strike="noStrike" cap="none" normalizeH="0" baseline="0" smtClean="0">
                          <a:ln>
                            <a:noFill/>
                          </a:ln>
                          <a:solidFill>
                            <a:schemeClr val="bg1"/>
                          </a:solidFill>
                          <a:effectLst/>
                          <a:latin typeface="Arial" pitchFamily="34" charset="0"/>
                          <a:ea typeface="MS PGothic" pitchFamily="34" charset="-128"/>
                        </a:rPr>
                        <a:t>Alap</a:t>
                      </a:r>
                      <a:endParaRPr kumimoji="0" lang="en-US" sz="1200" b="0" i="0" u="none" strike="noStrike" cap="none" normalizeH="0" baseline="0" smtClean="0">
                        <a:ln>
                          <a:noFill/>
                        </a:ln>
                        <a:solidFill>
                          <a:schemeClr val="bg1"/>
                        </a:solidFill>
                        <a:effectLst/>
                        <a:latin typeface="Arial" pitchFamily="34" charset="0"/>
                        <a:ea typeface="MS PGothic" pitchFamily="34" charset="-128"/>
                      </a:endParaRPr>
                    </a:p>
                  </a:txBody>
                  <a:tcPr marL="90000" marR="90000" marT="80920" marB="45736"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457200" rtl="0" eaLnBrk="1" fontAlgn="base" latinLnBrk="0" hangingPunct="1">
                        <a:lnSpc>
                          <a:spcPct val="100000"/>
                        </a:lnSpc>
                        <a:spcBef>
                          <a:spcPct val="40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0" i="0" u="none" strike="noStrike" cap="none" normalizeH="0" baseline="0" smtClean="0">
                          <a:ln>
                            <a:noFill/>
                          </a:ln>
                          <a:solidFill>
                            <a:schemeClr val="tx1"/>
                          </a:solidFill>
                          <a:effectLst/>
                          <a:latin typeface="Arial" pitchFamily="34" charset="0"/>
                          <a:ea typeface="MS PGothic" pitchFamily="34" charset="-128"/>
                        </a:rPr>
                        <a:t>Központi</a:t>
                      </a:r>
                      <a:r>
                        <a:rPr kumimoji="0" lang="en-US" sz="1200" b="0" i="0" u="none" strike="noStrike" cap="none" normalizeH="0" baseline="0" smtClean="0">
                          <a:ln>
                            <a:noFill/>
                          </a:ln>
                          <a:solidFill>
                            <a:schemeClr val="tx1"/>
                          </a:solidFill>
                          <a:effectLst/>
                          <a:latin typeface="Arial" pitchFamily="34" charset="0"/>
                          <a:ea typeface="MS PGothic" pitchFamily="34" charset="-128"/>
                        </a:rPr>
                        <a:t> </a:t>
                      </a:r>
                      <a:r>
                        <a:rPr kumimoji="0" lang="hu-HU" sz="1200" b="0" i="0" u="none" strike="noStrike" cap="none" normalizeH="0" baseline="0" smtClean="0">
                          <a:ln>
                            <a:noFill/>
                          </a:ln>
                          <a:solidFill>
                            <a:schemeClr val="tx1"/>
                          </a:solidFill>
                          <a:effectLst/>
                          <a:latin typeface="Arial" pitchFamily="34" charset="0"/>
                          <a:ea typeface="MS PGothic" pitchFamily="34" charset="-128"/>
                        </a:rPr>
                        <a:t>címtár</a:t>
                      </a:r>
                      <a:endParaRPr kumimoji="0" lang="en-US" sz="1200" b="0" i="0" u="none" strike="noStrike" cap="none" normalizeH="0" baseline="0" smtClean="0">
                        <a:ln>
                          <a:noFill/>
                        </a:ln>
                        <a:solidFill>
                          <a:schemeClr val="tx1"/>
                        </a:solidFill>
                        <a:effectLst/>
                        <a:latin typeface="Arial" pitchFamily="34" charset="0"/>
                        <a:ea typeface="MS PGothic" pitchFamily="34" charset="-128"/>
                      </a:endParaRPr>
                    </a:p>
                  </a:txBody>
                  <a:tcPr marT="137195" marB="137195"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40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0" i="0" u="none" strike="noStrike" cap="none" normalizeH="0" baseline="0" smtClean="0">
                          <a:ln>
                            <a:noFill/>
                          </a:ln>
                          <a:solidFill>
                            <a:schemeClr val="tx1"/>
                          </a:solidFill>
                          <a:effectLst/>
                          <a:latin typeface="Arial" pitchFamily="34" charset="0"/>
                          <a:ea typeface="MS PGothic" pitchFamily="34" charset="-128"/>
                        </a:rPr>
                        <a:t>Titkosítás</a:t>
                      </a:r>
                    </a:p>
                    <a:p>
                      <a:pPr marL="0" marR="0" lvl="0" indent="0" algn="ctr" defTabSz="457200" rtl="0" eaLnBrk="1" fontAlgn="base" latinLnBrk="0" hangingPunct="1">
                        <a:lnSpc>
                          <a:spcPct val="100000"/>
                        </a:lnSpc>
                        <a:spcBef>
                          <a:spcPct val="40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0" i="0" u="none" strike="noStrike" cap="none" normalizeH="0" baseline="0" smtClean="0">
                          <a:ln>
                            <a:noFill/>
                          </a:ln>
                          <a:solidFill>
                            <a:schemeClr val="tx1"/>
                          </a:solidFill>
                          <a:effectLst/>
                          <a:latin typeface="Arial" pitchFamily="34" charset="0"/>
                          <a:ea typeface="MS PGothic" pitchFamily="34" charset="-128"/>
                        </a:rPr>
                        <a:t>Hozzáférés kontroll</a:t>
                      </a:r>
                      <a:endParaRPr kumimoji="0" lang="en-US" sz="1200" b="0" i="0" u="none" strike="noStrike" cap="none" normalizeH="0" baseline="0" smtClean="0">
                        <a:ln>
                          <a:noFill/>
                        </a:ln>
                        <a:solidFill>
                          <a:schemeClr val="tx1"/>
                        </a:solidFill>
                        <a:effectLst/>
                        <a:latin typeface="Arial" pitchFamily="34" charset="0"/>
                        <a:ea typeface="MS PGothic" pitchFamily="34" charset="-128"/>
                      </a:endParaRPr>
                    </a:p>
                  </a:txBody>
                  <a:tcPr marT="137195" marB="137195"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40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smtClean="0">
                          <a:ln>
                            <a:noFill/>
                          </a:ln>
                          <a:solidFill>
                            <a:schemeClr val="tx1"/>
                          </a:solidFill>
                          <a:effectLst/>
                          <a:latin typeface="Arial" pitchFamily="34" charset="0"/>
                          <a:ea typeface="MS PGothic" pitchFamily="34" charset="-128"/>
                        </a:rPr>
                        <a:t>A</a:t>
                      </a:r>
                      <a:r>
                        <a:rPr kumimoji="0" lang="hu-HU" sz="1200" b="0" i="0" u="none" strike="noStrike" cap="none" normalizeH="0" baseline="0" smtClean="0">
                          <a:ln>
                            <a:noFill/>
                          </a:ln>
                          <a:solidFill>
                            <a:schemeClr val="tx1"/>
                          </a:solidFill>
                          <a:effectLst/>
                          <a:latin typeface="Arial" pitchFamily="34" charset="0"/>
                          <a:ea typeface="MS PGothic" pitchFamily="34" charset="-128"/>
                        </a:rPr>
                        <a:t>lkalmazások szkennelése</a:t>
                      </a:r>
                      <a:endParaRPr kumimoji="0" lang="en-US" sz="1200" b="0" i="0" u="none" strike="noStrike" cap="none" normalizeH="0" baseline="0" smtClean="0">
                        <a:ln>
                          <a:noFill/>
                        </a:ln>
                        <a:solidFill>
                          <a:schemeClr val="tx1"/>
                        </a:solidFill>
                        <a:effectLst/>
                        <a:latin typeface="Arial" pitchFamily="34" charset="0"/>
                        <a:ea typeface="MS PGothic" pitchFamily="34" charset="-128"/>
                      </a:endParaRPr>
                    </a:p>
                  </a:txBody>
                  <a:tcPr marT="137195" marB="137195"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40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smtClean="0">
                          <a:ln>
                            <a:noFill/>
                          </a:ln>
                          <a:solidFill>
                            <a:schemeClr val="tx1"/>
                          </a:solidFill>
                          <a:effectLst/>
                          <a:latin typeface="Arial" pitchFamily="34" charset="0"/>
                          <a:ea typeface="MS PGothic" pitchFamily="34" charset="-128"/>
                        </a:rPr>
                        <a:t>Perimeter </a:t>
                      </a:r>
                      <a:r>
                        <a:rPr kumimoji="0" lang="hu-HU" sz="1200" b="0" i="0" u="none" strike="noStrike" cap="none" normalizeH="0" baseline="0" smtClean="0">
                          <a:ln>
                            <a:noFill/>
                          </a:ln>
                          <a:solidFill>
                            <a:schemeClr val="tx1"/>
                          </a:solidFill>
                          <a:effectLst/>
                          <a:latin typeface="Arial" pitchFamily="34" charset="0"/>
                          <a:ea typeface="MS PGothic" pitchFamily="34" charset="-128"/>
                        </a:rPr>
                        <a:t>biztonság</a:t>
                      </a:r>
                      <a:endParaRPr kumimoji="0" lang="en-US" sz="1200" b="0" i="0" u="none" strike="noStrike" cap="none" normalizeH="0" baseline="0" smtClean="0">
                        <a:ln>
                          <a:noFill/>
                        </a:ln>
                        <a:solidFill>
                          <a:schemeClr val="tx1"/>
                        </a:solidFill>
                        <a:effectLst/>
                        <a:latin typeface="Arial" pitchFamily="34" charset="0"/>
                        <a:ea typeface="MS PGothic" pitchFamily="34" charset="-128"/>
                      </a:endParaRPr>
                    </a:p>
                    <a:p>
                      <a:pPr marL="0" marR="0" lvl="0" indent="0" algn="ctr" defTabSz="457200" rtl="0" eaLnBrk="1" fontAlgn="base" latinLnBrk="0" hangingPunct="1">
                        <a:lnSpc>
                          <a:spcPct val="100000"/>
                        </a:lnSpc>
                        <a:spcBef>
                          <a:spcPct val="40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smtClean="0">
                          <a:ln>
                            <a:noFill/>
                          </a:ln>
                          <a:solidFill>
                            <a:schemeClr val="tx1"/>
                          </a:solidFill>
                          <a:effectLst/>
                          <a:latin typeface="Arial" pitchFamily="34" charset="0"/>
                          <a:ea typeface="MS PGothic" pitchFamily="34" charset="-128"/>
                        </a:rPr>
                        <a:t>Anti-virus</a:t>
                      </a:r>
                    </a:p>
                  </a:txBody>
                  <a:tcPr marT="137195" marB="137195"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F2F2"/>
                    </a:solidFill>
                  </a:tcPr>
                </a:tc>
              </a:tr>
              <a:tr h="542925">
                <a:tc>
                  <a:txBody>
                    <a:bodyPr/>
                    <a:lstStyle/>
                    <a:p>
                      <a:pPr marL="0" marR="0" lvl="0" indent="0" algn="ctr" defTabSz="457200" rtl="0" eaLnBrk="1" fontAlgn="base" latinLnBrk="0" hangingPunct="1">
                        <a:lnSpc>
                          <a:spcPct val="87000"/>
                        </a:lnSpc>
                        <a:spcBef>
                          <a:spcPts val="350"/>
                        </a:spcBef>
                        <a:spcAft>
                          <a:spcPct val="0"/>
                        </a:spcAft>
                        <a:buClrTx/>
                        <a:buSzTx/>
                        <a:buFontTx/>
                        <a:buNone/>
                        <a:tabLst>
                          <a:tab pos="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hu-HU" sz="1200" b="0" i="0" u="none" strike="noStrike" cap="none" normalizeH="0" baseline="0" smtClean="0">
                        <a:ln>
                          <a:noFill/>
                        </a:ln>
                        <a:solidFill>
                          <a:schemeClr val="bg1"/>
                        </a:solidFill>
                        <a:effectLst/>
                        <a:latin typeface="Arial" pitchFamily="34" charset="0"/>
                        <a:ea typeface="MS PGothic" pitchFamily="34" charset="-128"/>
                      </a:endParaRPr>
                    </a:p>
                  </a:txBody>
                  <a:tcPr marL="90000" marR="90000" marT="80920" marB="45736"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7000"/>
                        </a:lnSpc>
                        <a:spcBef>
                          <a:spcPts val="1313"/>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0" i="0" u="none" strike="noStrike" cap="none" normalizeH="0" baseline="0" smtClean="0">
                          <a:ln>
                            <a:noFill/>
                          </a:ln>
                          <a:solidFill>
                            <a:srgbClr val="FFFFFF"/>
                          </a:solidFill>
                          <a:effectLst/>
                          <a:latin typeface="Arial" pitchFamily="34" charset="0"/>
                          <a:ea typeface="MS PGothic" pitchFamily="34" charset="-128"/>
                        </a:rPr>
                        <a:t>Emberek</a:t>
                      </a:r>
                      <a:endParaRPr kumimoji="0" lang="en-US" sz="1200" b="0" i="0" u="none" strike="noStrike" cap="none" normalizeH="0" baseline="0" smtClean="0">
                        <a:ln>
                          <a:noFill/>
                        </a:ln>
                        <a:solidFill>
                          <a:srgbClr val="FFFFFF"/>
                        </a:solidFill>
                        <a:effectLst/>
                        <a:latin typeface="Arial" pitchFamily="34" charset="0"/>
                        <a:ea typeface="MS PGothic" pitchFamily="34" charset="-128"/>
                      </a:endParaRPr>
                    </a:p>
                  </a:txBody>
                  <a:tcPr marL="90000" marR="90000" marT="91464" marB="9146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6699"/>
                    </a:solidFill>
                  </a:tcPr>
                </a:tc>
                <a:tc>
                  <a:txBody>
                    <a:bodyPr/>
                    <a:lstStyle/>
                    <a:p>
                      <a:pPr marL="0" marR="0" lvl="0" indent="0" algn="ctr" defTabSz="457200" rtl="0" eaLnBrk="1" fontAlgn="base" latinLnBrk="0" hangingPunct="1">
                        <a:lnSpc>
                          <a:spcPct val="87000"/>
                        </a:lnSpc>
                        <a:spcBef>
                          <a:spcPts val="875"/>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hu-HU" sz="1200" b="0" i="0" u="none" strike="noStrike" cap="none" normalizeH="0" baseline="0" smtClean="0">
                          <a:ln>
                            <a:noFill/>
                          </a:ln>
                          <a:solidFill>
                            <a:srgbClr val="FFFFFF"/>
                          </a:solidFill>
                          <a:effectLst/>
                          <a:latin typeface="Arial" pitchFamily="34" charset="0"/>
                          <a:ea typeface="MS PGothic" pitchFamily="34" charset="-128"/>
                        </a:rPr>
                        <a:t>Adatok</a:t>
                      </a:r>
                      <a:endParaRPr kumimoji="0" lang="en-US" sz="1200" b="0" i="0" u="none" strike="noStrike" cap="none" normalizeH="0" baseline="0" smtClean="0">
                        <a:ln>
                          <a:noFill/>
                        </a:ln>
                        <a:solidFill>
                          <a:srgbClr val="FFFFFF"/>
                        </a:solidFill>
                        <a:effectLst/>
                        <a:latin typeface="Arial" pitchFamily="34" charset="0"/>
                        <a:ea typeface="MS PGothic" pitchFamily="34" charset="-128"/>
                      </a:endParaRPr>
                    </a:p>
                  </a:txBody>
                  <a:tcPr marL="90000" marR="90000" marT="91464" marB="9146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99CC"/>
                    </a:solidFill>
                  </a:tcPr>
                </a:tc>
                <a:tc>
                  <a:txBody>
                    <a:bodyPr/>
                    <a:lstStyle/>
                    <a:p>
                      <a:pPr marL="0" marR="0" lvl="0" indent="0" algn="ctr" defTabSz="457200" rtl="0" eaLnBrk="1" fontAlgn="base" latinLnBrk="0" hangingPunct="1">
                        <a:lnSpc>
                          <a:spcPct val="87000"/>
                        </a:lnSpc>
                        <a:spcBef>
                          <a:spcPts val="1313"/>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smtClean="0">
                          <a:ln>
                            <a:noFill/>
                          </a:ln>
                          <a:solidFill>
                            <a:schemeClr val="tx1"/>
                          </a:solidFill>
                          <a:effectLst/>
                          <a:latin typeface="Arial" pitchFamily="34" charset="0"/>
                          <a:ea typeface="MS PGothic" pitchFamily="34" charset="-128"/>
                        </a:rPr>
                        <a:t>A</a:t>
                      </a:r>
                      <a:r>
                        <a:rPr kumimoji="0" lang="hu-HU" sz="1200" b="0" i="0" u="none" strike="noStrike" cap="none" normalizeH="0" baseline="0" smtClean="0">
                          <a:ln>
                            <a:noFill/>
                          </a:ln>
                          <a:solidFill>
                            <a:schemeClr val="tx1"/>
                          </a:solidFill>
                          <a:effectLst/>
                          <a:latin typeface="Arial" pitchFamily="34" charset="0"/>
                          <a:ea typeface="MS PGothic" pitchFamily="34" charset="-128"/>
                        </a:rPr>
                        <a:t>lkalmazások</a:t>
                      </a:r>
                      <a:endParaRPr kumimoji="0" lang="en-US" sz="1200" b="0" i="0" u="none" strike="noStrike" cap="none" normalizeH="0" baseline="0" smtClean="0">
                        <a:ln>
                          <a:noFill/>
                        </a:ln>
                        <a:solidFill>
                          <a:schemeClr val="tx1"/>
                        </a:solidFill>
                        <a:effectLst/>
                        <a:latin typeface="Arial" pitchFamily="34" charset="0"/>
                        <a:ea typeface="MS PGothic" pitchFamily="34" charset="-128"/>
                      </a:endParaRPr>
                    </a:p>
                  </a:txBody>
                  <a:tcPr marL="90000" marR="90000" marT="91464" marB="9146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457200" rtl="0" eaLnBrk="1" fontAlgn="base" latinLnBrk="0" hangingPunct="1">
                        <a:lnSpc>
                          <a:spcPct val="87000"/>
                        </a:lnSpc>
                        <a:spcBef>
                          <a:spcPts val="1313"/>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err="1" smtClean="0">
                          <a:ln>
                            <a:noFill/>
                          </a:ln>
                          <a:solidFill>
                            <a:schemeClr val="tx1"/>
                          </a:solidFill>
                          <a:effectLst/>
                          <a:latin typeface="Arial" pitchFamily="34" charset="0"/>
                          <a:ea typeface="MS PGothic" pitchFamily="34" charset="-128"/>
                        </a:rPr>
                        <a:t>Infrastru</a:t>
                      </a:r>
                      <a:r>
                        <a:rPr kumimoji="0" lang="hu-HU" sz="1200" b="0" i="0" u="none" strike="noStrike" cap="none" normalizeH="0" baseline="0" dirty="0" err="1" smtClean="0">
                          <a:ln>
                            <a:noFill/>
                          </a:ln>
                          <a:solidFill>
                            <a:schemeClr val="tx1"/>
                          </a:solidFill>
                          <a:effectLst/>
                          <a:latin typeface="Arial" pitchFamily="34" charset="0"/>
                          <a:ea typeface="MS PGothic" pitchFamily="34" charset="-128"/>
                        </a:rPr>
                        <a:t>ktúra</a:t>
                      </a:r>
                      <a:endParaRPr kumimoji="0" lang="en-US" sz="1200" b="0" i="0" u="none" strike="noStrike" cap="none" normalizeH="0" baseline="0" dirty="0" smtClean="0">
                        <a:ln>
                          <a:noFill/>
                        </a:ln>
                        <a:solidFill>
                          <a:schemeClr val="tx1"/>
                        </a:solidFill>
                        <a:effectLst/>
                        <a:latin typeface="Arial" pitchFamily="34" charset="0"/>
                        <a:ea typeface="MS PGothic" pitchFamily="34" charset="-128"/>
                      </a:endParaRPr>
                    </a:p>
                  </a:txBody>
                  <a:tcPr marL="36000" marR="36000" marT="91464" marB="9146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6CCFF">
                        <a:alpha val="74901"/>
                      </a:srgbClr>
                    </a:solidFill>
                  </a:tcPr>
                </a:tc>
              </a:tr>
            </a:tbl>
          </a:graphicData>
        </a:graphic>
      </p:graphicFrame>
      <p:sp>
        <p:nvSpPr>
          <p:cNvPr id="2" name="Up Arrow 1"/>
          <p:cNvSpPr/>
          <p:nvPr/>
        </p:nvSpPr>
        <p:spPr bwMode="auto">
          <a:xfrm>
            <a:off x="36743" y="1107520"/>
            <a:ext cx="1304695" cy="4904493"/>
          </a:xfrm>
          <a:custGeom>
            <a:avLst/>
            <a:gdLst>
              <a:gd name="connsiteX0" fmla="*/ 0 w 1066800"/>
              <a:gd name="connsiteY0" fmla="*/ 867351 h 4308498"/>
              <a:gd name="connsiteX1" fmla="*/ 533400 w 1066800"/>
              <a:gd name="connsiteY1" fmla="*/ 0 h 4308498"/>
              <a:gd name="connsiteX2" fmla="*/ 1066800 w 1066800"/>
              <a:gd name="connsiteY2" fmla="*/ 867351 h 4308498"/>
              <a:gd name="connsiteX3" fmla="*/ 855760 w 1066800"/>
              <a:gd name="connsiteY3" fmla="*/ 867351 h 4308498"/>
              <a:gd name="connsiteX4" fmla="*/ 855760 w 1066800"/>
              <a:gd name="connsiteY4" fmla="*/ 4308498 h 4308498"/>
              <a:gd name="connsiteX5" fmla="*/ 211040 w 1066800"/>
              <a:gd name="connsiteY5" fmla="*/ 4308498 h 4308498"/>
              <a:gd name="connsiteX6" fmla="*/ 211040 w 1066800"/>
              <a:gd name="connsiteY6" fmla="*/ 867351 h 4308498"/>
              <a:gd name="connsiteX7" fmla="*/ 0 w 1066800"/>
              <a:gd name="connsiteY7" fmla="*/ 867351 h 4308498"/>
              <a:gd name="connsiteX0" fmla="*/ 0 w 1066800"/>
              <a:gd name="connsiteY0" fmla="*/ 867351 h 4316449"/>
              <a:gd name="connsiteX1" fmla="*/ 533400 w 1066800"/>
              <a:gd name="connsiteY1" fmla="*/ 0 h 4316449"/>
              <a:gd name="connsiteX2" fmla="*/ 1066800 w 1066800"/>
              <a:gd name="connsiteY2" fmla="*/ 867351 h 4316449"/>
              <a:gd name="connsiteX3" fmla="*/ 855760 w 1066800"/>
              <a:gd name="connsiteY3" fmla="*/ 867351 h 4316449"/>
              <a:gd name="connsiteX4" fmla="*/ 855760 w 1066800"/>
              <a:gd name="connsiteY4" fmla="*/ 4308498 h 4316449"/>
              <a:gd name="connsiteX5" fmla="*/ 505238 w 1066800"/>
              <a:gd name="connsiteY5" fmla="*/ 4316449 h 4316449"/>
              <a:gd name="connsiteX6" fmla="*/ 211040 w 1066800"/>
              <a:gd name="connsiteY6" fmla="*/ 867351 h 4316449"/>
              <a:gd name="connsiteX7" fmla="*/ 0 w 1066800"/>
              <a:gd name="connsiteY7" fmla="*/ 867351 h 4316449"/>
              <a:gd name="connsiteX0" fmla="*/ 0 w 1066800"/>
              <a:gd name="connsiteY0" fmla="*/ 867351 h 4316450"/>
              <a:gd name="connsiteX1" fmla="*/ 533400 w 1066800"/>
              <a:gd name="connsiteY1" fmla="*/ 0 h 4316450"/>
              <a:gd name="connsiteX2" fmla="*/ 1066800 w 1066800"/>
              <a:gd name="connsiteY2" fmla="*/ 867351 h 4316450"/>
              <a:gd name="connsiteX3" fmla="*/ 855760 w 1066800"/>
              <a:gd name="connsiteY3" fmla="*/ 867351 h 4316450"/>
              <a:gd name="connsiteX4" fmla="*/ 521806 w 1066800"/>
              <a:gd name="connsiteY4" fmla="*/ 4316450 h 4316450"/>
              <a:gd name="connsiteX5" fmla="*/ 505238 w 1066800"/>
              <a:gd name="connsiteY5" fmla="*/ 4316449 h 4316450"/>
              <a:gd name="connsiteX6" fmla="*/ 211040 w 1066800"/>
              <a:gd name="connsiteY6" fmla="*/ 867351 h 4316450"/>
              <a:gd name="connsiteX7" fmla="*/ 0 w 1066800"/>
              <a:gd name="connsiteY7" fmla="*/ 867351 h 431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6800" h="4316450">
                <a:moveTo>
                  <a:pt x="0" y="867351"/>
                </a:moveTo>
                <a:lnTo>
                  <a:pt x="533400" y="0"/>
                </a:lnTo>
                <a:lnTo>
                  <a:pt x="1066800" y="867351"/>
                </a:lnTo>
                <a:lnTo>
                  <a:pt x="855760" y="867351"/>
                </a:lnTo>
                <a:lnTo>
                  <a:pt x="521806" y="4316450"/>
                </a:lnTo>
                <a:lnTo>
                  <a:pt x="505238" y="4316449"/>
                </a:lnTo>
                <a:lnTo>
                  <a:pt x="211040" y="867351"/>
                </a:lnTo>
                <a:lnTo>
                  <a:pt x="0" y="867351"/>
                </a:lnTo>
                <a:close/>
              </a:path>
            </a:pathLst>
          </a:custGeom>
          <a:gradFill flip="none" rotWithShape="1">
            <a:gsLst>
              <a:gs pos="100000">
                <a:srgbClr val="FF9933"/>
              </a:gs>
              <a:gs pos="0">
                <a:srgbClr val="FF9933">
                  <a:alpha val="20000"/>
                  <a:lumMod val="100000"/>
                </a:srgbClr>
              </a:gs>
            </a:gsLst>
            <a:lin ang="16200000" scaled="1"/>
            <a:tileRect/>
          </a:gradFill>
          <a:ln w="6350" cap="flat" cmpd="sng">
            <a:noFill/>
            <a:prstDash val="solid"/>
            <a:round/>
            <a:headEnd/>
            <a:tailEnd/>
          </a:ln>
          <a:effectLst>
            <a:outerShdw blurRad="50800" dist="38100" dir="2700000" algn="tl" rotWithShape="0">
              <a:prstClr val="black">
                <a:alpha val="40000"/>
              </a:prstClr>
            </a:outerShdw>
          </a:effectLst>
          <a:scene3d>
            <a:camera prst="orthographicFront"/>
            <a:lightRig rig="threePt" dir="t"/>
          </a:scene3d>
          <a:sp3d>
            <a:bevelT/>
          </a:sp3d>
          <a:extLst/>
        </p:spPr>
        <p:txBody>
          <a:bodyPr/>
          <a:lstStyle/>
          <a:p>
            <a:pPr fontAlgn="auto">
              <a:spcBef>
                <a:spcPts val="0"/>
              </a:spcBef>
              <a:spcAft>
                <a:spcPts val="0"/>
              </a:spcAft>
              <a:defRPr/>
            </a:pPr>
            <a:endParaRPr lang="en-US" sz="1500">
              <a:solidFill>
                <a:srgbClr val="000000"/>
              </a:solidFill>
              <a:latin typeface="+mn-lt"/>
              <a:ea typeface="MS PGothic" charset="0"/>
              <a:cs typeface="MS PGothic" charset="0"/>
            </a:endParaRPr>
          </a:p>
        </p:txBody>
      </p:sp>
      <p:sp>
        <p:nvSpPr>
          <p:cNvPr id="99369" name="TextBox 2"/>
          <p:cNvSpPr txBox="1">
            <a:spLocks noChangeArrowheads="1"/>
          </p:cNvSpPr>
          <p:nvPr/>
        </p:nvSpPr>
        <p:spPr bwMode="auto">
          <a:xfrm>
            <a:off x="228600" y="1600200"/>
            <a:ext cx="1016000" cy="457200"/>
          </a:xfrm>
          <a:prstGeom prst="rect">
            <a:avLst/>
          </a:prstGeom>
          <a:noFill/>
          <a:ln w="9525">
            <a:noFill/>
            <a:miter lim="800000"/>
            <a:headEnd/>
            <a:tailEnd/>
          </a:ln>
        </p:spPr>
        <p:txBody>
          <a:bodyPr lIns="0" rIns="0">
            <a:spAutoFit/>
          </a:bodyPr>
          <a:lstStyle/>
          <a:p>
            <a:pPr algn="ctr"/>
            <a:r>
              <a:rPr lang="en-US" sz="1200" b="1">
                <a:solidFill>
                  <a:srgbClr val="FFFFFF"/>
                </a:solidFill>
              </a:rPr>
              <a:t>Security</a:t>
            </a:r>
          </a:p>
          <a:p>
            <a:pPr algn="ctr"/>
            <a:r>
              <a:rPr lang="en-US" sz="1200" b="1">
                <a:solidFill>
                  <a:srgbClr val="FFFFFF"/>
                </a:solidFill>
              </a:rPr>
              <a:t>Intelligenc</a:t>
            </a:r>
            <a:r>
              <a:rPr lang="hu-HU" sz="1200" b="1">
                <a:solidFill>
                  <a:srgbClr val="FFFFFF"/>
                </a:solidFill>
              </a:rPr>
              <a:t>ia</a:t>
            </a:r>
            <a:endParaRPr lang="en-US" sz="1200" b="1">
              <a:solidFill>
                <a:srgbClr val="FFFFFF"/>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srcRect/>
          <a:stretch>
            <a:fillRect/>
          </a:stretch>
        </p:blipFill>
        <p:spPr bwMode="auto">
          <a:xfrm>
            <a:off x="444500" y="1900238"/>
            <a:ext cx="8032750" cy="4495800"/>
          </a:xfrm>
          <a:prstGeom prst="rect">
            <a:avLst/>
          </a:prstGeom>
          <a:noFill/>
          <a:ln w="21600">
            <a:noFill/>
            <a:round/>
            <a:headEnd/>
            <a:tailEnd/>
          </a:ln>
          <a:effectLst/>
        </p:spPr>
      </p:pic>
      <p:sp>
        <p:nvSpPr>
          <p:cNvPr id="97283" name="Rectangle 3"/>
          <p:cNvSpPr>
            <a:spLocks noGrp="1" noChangeArrowheads="1"/>
          </p:cNvSpPr>
          <p:nvPr>
            <p:ph type="title"/>
          </p:nvPr>
        </p:nvSpPr>
        <p:spPr>
          <a:xfrm>
            <a:off x="228600" y="685800"/>
            <a:ext cx="8682038" cy="739775"/>
          </a:xfrm>
          <a:noFill/>
        </p:spPr>
        <p:txBody>
          <a:bodyPr lIns="133347" tIns="95023" rIns="133347" bIns="66673"/>
          <a:lstStyle/>
          <a:p>
            <a:pPr defTabSz="457200"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hu-HU" sz="2000" smtClean="0"/>
              <a:t>Az </a:t>
            </a:r>
            <a:r>
              <a:rPr lang="en-US" sz="2000" smtClean="0"/>
              <a:t>IBM Security Systems</a:t>
            </a:r>
            <a:r>
              <a:rPr lang="hu-HU" sz="2000" smtClean="0"/>
              <a:t> megoldás portfóliója</a:t>
            </a:r>
            <a:endParaRPr lang="en-US" sz="2000" smtClean="0"/>
          </a:p>
        </p:txBody>
      </p:sp>
      <p:pic>
        <p:nvPicPr>
          <p:cNvPr id="97284" name="Picture 4"/>
          <p:cNvPicPr>
            <a:picLocks noChangeAspect="1" noChangeArrowheads="1"/>
          </p:cNvPicPr>
          <p:nvPr/>
        </p:nvPicPr>
        <p:blipFill>
          <a:blip r:embed="rId4" cstate="print"/>
          <a:srcRect/>
          <a:stretch>
            <a:fillRect/>
          </a:stretch>
        </p:blipFill>
        <p:spPr bwMode="auto">
          <a:xfrm>
            <a:off x="741363" y="2236788"/>
            <a:ext cx="228600" cy="220662"/>
          </a:xfrm>
          <a:prstGeom prst="rect">
            <a:avLst/>
          </a:prstGeom>
          <a:noFill/>
          <a:ln w="21600">
            <a:noFill/>
            <a:round/>
            <a:headEnd/>
            <a:tailEnd/>
          </a:ln>
          <a:effectLst/>
        </p:spPr>
      </p:pic>
      <p:pic>
        <p:nvPicPr>
          <p:cNvPr id="97285" name="Picture 5"/>
          <p:cNvPicPr>
            <a:picLocks noChangeAspect="1" noChangeArrowheads="1"/>
          </p:cNvPicPr>
          <p:nvPr/>
        </p:nvPicPr>
        <p:blipFill>
          <a:blip r:embed="rId5" cstate="print"/>
          <a:srcRect/>
          <a:stretch>
            <a:fillRect/>
          </a:stretch>
        </p:blipFill>
        <p:spPr bwMode="auto">
          <a:xfrm>
            <a:off x="746125" y="3333750"/>
            <a:ext cx="274638" cy="265113"/>
          </a:xfrm>
          <a:prstGeom prst="rect">
            <a:avLst/>
          </a:prstGeom>
          <a:noFill/>
          <a:ln w="21600">
            <a:noFill/>
            <a:round/>
            <a:headEnd/>
            <a:tailEnd/>
          </a:ln>
          <a:effectLst/>
        </p:spPr>
      </p:pic>
      <p:pic>
        <p:nvPicPr>
          <p:cNvPr id="97286" name="Picture 6"/>
          <p:cNvPicPr>
            <a:picLocks noChangeAspect="1" noChangeArrowheads="1"/>
          </p:cNvPicPr>
          <p:nvPr/>
        </p:nvPicPr>
        <p:blipFill>
          <a:blip r:embed="rId6" cstate="print"/>
          <a:srcRect/>
          <a:stretch>
            <a:fillRect/>
          </a:stretch>
        </p:blipFill>
        <p:spPr bwMode="auto">
          <a:xfrm>
            <a:off x="2093913" y="3332163"/>
            <a:ext cx="273050" cy="263525"/>
          </a:xfrm>
          <a:prstGeom prst="rect">
            <a:avLst/>
          </a:prstGeom>
          <a:noFill/>
          <a:ln w="21600">
            <a:noFill/>
            <a:round/>
            <a:headEnd/>
            <a:tailEnd/>
          </a:ln>
          <a:effectLst/>
        </p:spPr>
      </p:pic>
      <p:pic>
        <p:nvPicPr>
          <p:cNvPr id="97287" name="Picture 7"/>
          <p:cNvPicPr>
            <a:picLocks noChangeAspect="1" noChangeArrowheads="1"/>
          </p:cNvPicPr>
          <p:nvPr/>
        </p:nvPicPr>
        <p:blipFill>
          <a:blip r:embed="rId7" cstate="print"/>
          <a:srcRect/>
          <a:stretch>
            <a:fillRect/>
          </a:stretch>
        </p:blipFill>
        <p:spPr bwMode="auto">
          <a:xfrm>
            <a:off x="3438525" y="3332163"/>
            <a:ext cx="274638" cy="263525"/>
          </a:xfrm>
          <a:prstGeom prst="rect">
            <a:avLst/>
          </a:prstGeom>
          <a:noFill/>
          <a:ln w="21600">
            <a:noFill/>
            <a:round/>
            <a:headEnd/>
            <a:tailEnd/>
          </a:ln>
          <a:effectLst/>
        </p:spPr>
      </p:pic>
      <p:pic>
        <p:nvPicPr>
          <p:cNvPr id="97288" name="Picture 8"/>
          <p:cNvPicPr>
            <a:picLocks noChangeAspect="1" noChangeArrowheads="1"/>
          </p:cNvPicPr>
          <p:nvPr/>
        </p:nvPicPr>
        <p:blipFill>
          <a:blip r:embed="rId8" cstate="print"/>
          <a:srcRect/>
          <a:stretch>
            <a:fillRect/>
          </a:stretch>
        </p:blipFill>
        <p:spPr bwMode="auto">
          <a:xfrm>
            <a:off x="4784725" y="3332163"/>
            <a:ext cx="274638" cy="263525"/>
          </a:xfrm>
          <a:prstGeom prst="rect">
            <a:avLst/>
          </a:prstGeom>
          <a:noFill/>
          <a:ln w="21600">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z="2000" smtClean="0">
                <a:ea typeface="Gulim" pitchFamily="34" charset="-127"/>
                <a:cs typeface="Arial" pitchFamily="34" charset="0"/>
              </a:rPr>
              <a:t/>
            </a:r>
            <a:br>
              <a:rPr lang="en-US" sz="2000" smtClean="0">
                <a:ea typeface="Gulim" pitchFamily="34" charset="-127"/>
                <a:cs typeface="Arial" pitchFamily="34" charset="0"/>
              </a:rPr>
            </a:br>
            <a:r>
              <a:rPr lang="hu-HU" sz="2000" smtClean="0">
                <a:ea typeface="Gulim" pitchFamily="34" charset="-127"/>
                <a:cs typeface="Arial" pitchFamily="34" charset="0"/>
              </a:rPr>
              <a:t>Az IBM integrálja a különböző forrásokból származó eseményeket, adatokat</a:t>
            </a:r>
            <a:endParaRPr lang="en-US" sz="2000" smtClean="0">
              <a:ea typeface="Gulim" pitchFamily="34" charset="-127"/>
              <a:cs typeface="Arial" pitchFamily="34" charset="0"/>
            </a:endParaRPr>
          </a:p>
        </p:txBody>
      </p:sp>
      <p:sp>
        <p:nvSpPr>
          <p:cNvPr id="3" name="Rounded Rectangle 2"/>
          <p:cNvSpPr/>
          <p:nvPr/>
        </p:nvSpPr>
        <p:spPr>
          <a:xfrm>
            <a:off x="241300" y="1762125"/>
            <a:ext cx="2495550" cy="3292475"/>
          </a:xfrm>
          <a:prstGeom prst="roundRect">
            <a:avLst>
              <a:gd name="adj" fmla="val 4809"/>
            </a:avLst>
          </a:prstGeom>
          <a:solidFill>
            <a:srgbClr val="8CC5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00">
              <a:solidFill>
                <a:srgbClr val="FFFFFF"/>
              </a:solidFill>
            </a:endParaRPr>
          </a:p>
        </p:txBody>
      </p:sp>
      <p:pic>
        <p:nvPicPr>
          <p:cNvPr id="4" name="Picture 3"/>
          <p:cNvPicPr>
            <a:picLocks noChangeAspect="1"/>
          </p:cNvPicPr>
          <p:nvPr/>
        </p:nvPicPr>
        <p:blipFill>
          <a:blip r:embed="rId2" cstate="print"/>
          <a:srcRect/>
          <a:stretch>
            <a:fillRect/>
          </a:stretch>
        </p:blipFill>
        <p:spPr bwMode="auto">
          <a:xfrm>
            <a:off x="7602538" y="2725738"/>
            <a:ext cx="1355725" cy="1319212"/>
          </a:xfrm>
          <a:prstGeom prst="rect">
            <a:avLst/>
          </a:prstGeom>
          <a:noFill/>
          <a:ln w="9525">
            <a:noFill/>
            <a:miter lim="800000"/>
            <a:headEnd/>
            <a:tailEnd/>
          </a:ln>
        </p:spPr>
      </p:pic>
      <p:pic>
        <p:nvPicPr>
          <p:cNvPr id="5" name="Picture 4"/>
          <p:cNvPicPr>
            <a:picLocks noChangeAspect="1"/>
          </p:cNvPicPr>
          <p:nvPr/>
        </p:nvPicPr>
        <p:blipFill>
          <a:blip r:embed="rId3" cstate="print"/>
          <a:srcRect/>
          <a:stretch>
            <a:fillRect/>
          </a:stretch>
        </p:blipFill>
        <p:spPr bwMode="auto">
          <a:xfrm>
            <a:off x="2482850" y="1871663"/>
            <a:ext cx="5881688" cy="3119437"/>
          </a:xfrm>
          <a:prstGeom prst="rect">
            <a:avLst/>
          </a:prstGeom>
          <a:noFill/>
          <a:ln w="9525">
            <a:noFill/>
            <a:miter lim="800000"/>
            <a:headEnd/>
            <a:tailEnd/>
          </a:ln>
        </p:spPr>
      </p:pic>
      <p:pic>
        <p:nvPicPr>
          <p:cNvPr id="6" name="Picture 5" descr="amoeba1.png"/>
          <p:cNvPicPr>
            <a:picLocks noChangeAspect="1"/>
          </p:cNvPicPr>
          <p:nvPr/>
        </p:nvPicPr>
        <p:blipFill>
          <a:blip r:embed="rId4" cstate="print"/>
          <a:srcRect/>
          <a:stretch>
            <a:fillRect/>
          </a:stretch>
        </p:blipFill>
        <p:spPr bwMode="auto">
          <a:xfrm>
            <a:off x="2341563" y="1905000"/>
            <a:ext cx="287337" cy="349250"/>
          </a:xfrm>
          <a:prstGeom prst="rect">
            <a:avLst/>
          </a:prstGeom>
          <a:noFill/>
          <a:ln w="9525">
            <a:noFill/>
            <a:miter lim="800000"/>
            <a:headEnd/>
            <a:tailEnd/>
          </a:ln>
        </p:spPr>
      </p:pic>
      <p:pic>
        <p:nvPicPr>
          <p:cNvPr id="7" name="Picture 6" descr="amoeba4.png"/>
          <p:cNvPicPr>
            <a:picLocks noChangeAspect="1"/>
          </p:cNvPicPr>
          <p:nvPr/>
        </p:nvPicPr>
        <p:blipFill>
          <a:blip r:embed="rId5" cstate="print"/>
          <a:srcRect/>
          <a:stretch>
            <a:fillRect/>
          </a:stretch>
        </p:blipFill>
        <p:spPr bwMode="auto">
          <a:xfrm rot="8406338">
            <a:off x="2339975" y="2341563"/>
            <a:ext cx="411163" cy="334962"/>
          </a:xfrm>
          <a:prstGeom prst="rect">
            <a:avLst/>
          </a:prstGeom>
          <a:noFill/>
          <a:ln w="9525">
            <a:noFill/>
            <a:miter lim="800000"/>
            <a:headEnd/>
            <a:tailEnd/>
          </a:ln>
        </p:spPr>
      </p:pic>
      <p:pic>
        <p:nvPicPr>
          <p:cNvPr id="8" name="Picture 7" descr="amoeba3.png"/>
          <p:cNvPicPr>
            <a:picLocks noChangeAspect="1"/>
          </p:cNvPicPr>
          <p:nvPr/>
        </p:nvPicPr>
        <p:blipFill>
          <a:blip r:embed="rId6" cstate="print"/>
          <a:srcRect/>
          <a:stretch>
            <a:fillRect/>
          </a:stretch>
        </p:blipFill>
        <p:spPr bwMode="auto">
          <a:xfrm rot="5214397">
            <a:off x="2420938" y="2894013"/>
            <a:ext cx="196850" cy="190500"/>
          </a:xfrm>
          <a:prstGeom prst="rect">
            <a:avLst/>
          </a:prstGeom>
          <a:noFill/>
          <a:ln w="9525">
            <a:noFill/>
            <a:miter lim="800000"/>
            <a:headEnd/>
            <a:tailEnd/>
          </a:ln>
        </p:spPr>
      </p:pic>
      <p:pic>
        <p:nvPicPr>
          <p:cNvPr id="9" name="Picture 8" descr="amoeba2.png"/>
          <p:cNvPicPr>
            <a:picLocks noChangeAspect="1"/>
          </p:cNvPicPr>
          <p:nvPr/>
        </p:nvPicPr>
        <p:blipFill>
          <a:blip r:embed="rId7" cstate="print"/>
          <a:srcRect/>
          <a:stretch>
            <a:fillRect/>
          </a:stretch>
        </p:blipFill>
        <p:spPr bwMode="auto">
          <a:xfrm>
            <a:off x="2355850" y="3295650"/>
            <a:ext cx="311150" cy="260350"/>
          </a:xfrm>
          <a:prstGeom prst="rect">
            <a:avLst/>
          </a:prstGeom>
          <a:noFill/>
          <a:ln w="9525">
            <a:noFill/>
            <a:miter lim="800000"/>
            <a:headEnd/>
            <a:tailEnd/>
          </a:ln>
        </p:spPr>
      </p:pic>
      <p:pic>
        <p:nvPicPr>
          <p:cNvPr id="10" name="Picture 9" descr="amoeba4.png"/>
          <p:cNvPicPr>
            <a:picLocks noChangeAspect="1"/>
          </p:cNvPicPr>
          <p:nvPr/>
        </p:nvPicPr>
        <p:blipFill>
          <a:blip r:embed="rId8" cstate="print"/>
          <a:srcRect/>
          <a:stretch>
            <a:fillRect/>
          </a:stretch>
        </p:blipFill>
        <p:spPr bwMode="auto">
          <a:xfrm>
            <a:off x="2276475" y="3700463"/>
            <a:ext cx="469900" cy="384175"/>
          </a:xfrm>
          <a:prstGeom prst="rect">
            <a:avLst/>
          </a:prstGeom>
          <a:noFill/>
          <a:ln w="9525">
            <a:noFill/>
            <a:miter lim="800000"/>
            <a:headEnd/>
            <a:tailEnd/>
          </a:ln>
        </p:spPr>
      </p:pic>
      <p:pic>
        <p:nvPicPr>
          <p:cNvPr id="11" name="Picture 10" descr="amoeba3.png"/>
          <p:cNvPicPr>
            <a:picLocks noChangeAspect="1"/>
          </p:cNvPicPr>
          <p:nvPr/>
        </p:nvPicPr>
        <p:blipFill>
          <a:blip r:embed="rId9" cstate="print"/>
          <a:srcRect/>
          <a:stretch>
            <a:fillRect/>
          </a:stretch>
        </p:blipFill>
        <p:spPr bwMode="auto">
          <a:xfrm rot="-9501852">
            <a:off x="2322513" y="4189413"/>
            <a:ext cx="331787" cy="322262"/>
          </a:xfrm>
          <a:prstGeom prst="rect">
            <a:avLst/>
          </a:prstGeom>
          <a:noFill/>
          <a:ln w="9525">
            <a:noFill/>
            <a:miter lim="800000"/>
            <a:headEnd/>
            <a:tailEnd/>
          </a:ln>
        </p:spPr>
      </p:pic>
      <p:pic>
        <p:nvPicPr>
          <p:cNvPr id="12" name="Picture 11" descr="amoeba1.png"/>
          <p:cNvPicPr>
            <a:picLocks noChangeAspect="1"/>
          </p:cNvPicPr>
          <p:nvPr/>
        </p:nvPicPr>
        <p:blipFill>
          <a:blip r:embed="rId10" cstate="print"/>
          <a:srcRect/>
          <a:stretch>
            <a:fillRect/>
          </a:stretch>
        </p:blipFill>
        <p:spPr bwMode="auto">
          <a:xfrm rot="-7732369">
            <a:off x="2386013" y="4625975"/>
            <a:ext cx="277812" cy="338138"/>
          </a:xfrm>
          <a:prstGeom prst="rect">
            <a:avLst/>
          </a:prstGeom>
          <a:noFill/>
          <a:ln w="9525">
            <a:noFill/>
            <a:miter lim="800000"/>
            <a:headEnd/>
            <a:tailEnd/>
          </a:ln>
        </p:spPr>
      </p:pic>
      <p:pic>
        <p:nvPicPr>
          <p:cNvPr id="15373" name="Picture 5" descr="item2.png"/>
          <p:cNvPicPr>
            <a:picLocks noChangeAspect="1"/>
          </p:cNvPicPr>
          <p:nvPr/>
        </p:nvPicPr>
        <p:blipFill>
          <a:blip r:embed="rId11" cstate="print"/>
          <a:srcRect/>
          <a:stretch>
            <a:fillRect/>
          </a:stretch>
        </p:blipFill>
        <p:spPr bwMode="auto">
          <a:xfrm>
            <a:off x="344488" y="1833563"/>
            <a:ext cx="2392362" cy="3175000"/>
          </a:xfrm>
          <a:prstGeom prst="rect">
            <a:avLst/>
          </a:prstGeom>
          <a:noFill/>
          <a:ln w="9525">
            <a:noFill/>
            <a:miter lim="800000"/>
            <a:headEnd/>
            <a:tailEnd/>
          </a:ln>
        </p:spPr>
      </p:pic>
      <p:pic>
        <p:nvPicPr>
          <p:cNvPr id="14" name="Picture 13" descr="item5.png"/>
          <p:cNvPicPr>
            <a:picLocks noChangeAspect="1"/>
          </p:cNvPicPr>
          <p:nvPr/>
        </p:nvPicPr>
        <p:blipFill>
          <a:blip r:embed="rId12" cstate="print"/>
          <a:srcRect/>
          <a:stretch>
            <a:fillRect/>
          </a:stretch>
        </p:blipFill>
        <p:spPr bwMode="auto">
          <a:xfrm>
            <a:off x="7350125" y="3848100"/>
            <a:ext cx="1147763" cy="893763"/>
          </a:xfrm>
          <a:prstGeom prst="rect">
            <a:avLst/>
          </a:prstGeom>
          <a:noFill/>
          <a:ln w="9525">
            <a:noFill/>
            <a:miter lim="800000"/>
            <a:headEnd/>
            <a:tailEnd/>
          </a:ln>
        </p:spPr>
      </p:pic>
      <p:pic>
        <p:nvPicPr>
          <p:cNvPr id="15" name="Picture 14" descr="enemy.png"/>
          <p:cNvPicPr>
            <a:picLocks noChangeAspect="1"/>
          </p:cNvPicPr>
          <p:nvPr/>
        </p:nvPicPr>
        <p:blipFill>
          <a:blip r:embed="rId13" cstate="print"/>
          <a:srcRect/>
          <a:stretch>
            <a:fillRect/>
          </a:stretch>
        </p:blipFill>
        <p:spPr bwMode="auto">
          <a:xfrm>
            <a:off x="7974013" y="3057525"/>
            <a:ext cx="579437" cy="579438"/>
          </a:xfrm>
          <a:prstGeom prst="rect">
            <a:avLst/>
          </a:prstGeom>
          <a:noFill/>
          <a:ln w="9525">
            <a:noFill/>
            <a:miter lim="800000"/>
            <a:headEnd/>
            <a:tailEnd/>
          </a:ln>
        </p:spPr>
      </p:pic>
      <p:pic>
        <p:nvPicPr>
          <p:cNvPr id="16" name="Picture 15" descr="amoeba1.png"/>
          <p:cNvPicPr>
            <a:picLocks noChangeAspect="1"/>
          </p:cNvPicPr>
          <p:nvPr/>
        </p:nvPicPr>
        <p:blipFill>
          <a:blip r:embed="rId14" cstate="print"/>
          <a:srcRect/>
          <a:stretch>
            <a:fillRect/>
          </a:stretch>
        </p:blipFill>
        <p:spPr bwMode="auto">
          <a:xfrm rot="4089545">
            <a:off x="8002588" y="3740150"/>
            <a:ext cx="238125" cy="288925"/>
          </a:xfrm>
          <a:prstGeom prst="rect">
            <a:avLst/>
          </a:prstGeom>
          <a:noFill/>
          <a:ln w="9525">
            <a:noFill/>
            <a:miter lim="800000"/>
            <a:headEnd/>
            <a:tailEnd/>
          </a:ln>
        </p:spPr>
      </p:pic>
      <p:pic>
        <p:nvPicPr>
          <p:cNvPr id="17" name="Picture 16" descr="amoeba2.png"/>
          <p:cNvPicPr>
            <a:picLocks noChangeAspect="1"/>
          </p:cNvPicPr>
          <p:nvPr/>
        </p:nvPicPr>
        <p:blipFill>
          <a:blip r:embed="rId15" cstate="print"/>
          <a:srcRect/>
          <a:stretch>
            <a:fillRect/>
          </a:stretch>
        </p:blipFill>
        <p:spPr bwMode="auto">
          <a:xfrm>
            <a:off x="8340725" y="2732088"/>
            <a:ext cx="161925" cy="136525"/>
          </a:xfrm>
          <a:prstGeom prst="rect">
            <a:avLst/>
          </a:prstGeom>
          <a:noFill/>
          <a:ln w="9525">
            <a:noFill/>
            <a:miter lim="800000"/>
            <a:headEnd/>
            <a:tailEnd/>
          </a:ln>
        </p:spPr>
      </p:pic>
      <p:pic>
        <p:nvPicPr>
          <p:cNvPr id="18" name="Picture 17" descr="amoeba2.png"/>
          <p:cNvPicPr>
            <a:picLocks noChangeAspect="1"/>
          </p:cNvPicPr>
          <p:nvPr/>
        </p:nvPicPr>
        <p:blipFill>
          <a:blip r:embed="rId16" cstate="print"/>
          <a:srcRect/>
          <a:stretch>
            <a:fillRect/>
          </a:stretch>
        </p:blipFill>
        <p:spPr bwMode="auto">
          <a:xfrm rot="-5648831">
            <a:off x="8533607" y="3405981"/>
            <a:ext cx="171450" cy="144463"/>
          </a:xfrm>
          <a:prstGeom prst="rect">
            <a:avLst/>
          </a:prstGeom>
          <a:noFill/>
          <a:ln w="9525">
            <a:noFill/>
            <a:miter lim="800000"/>
            <a:headEnd/>
            <a:tailEnd/>
          </a:ln>
        </p:spPr>
      </p:pic>
      <p:pic>
        <p:nvPicPr>
          <p:cNvPr id="19" name="Picture 18" descr="amoeba3.png"/>
          <p:cNvPicPr>
            <a:picLocks noChangeAspect="1"/>
          </p:cNvPicPr>
          <p:nvPr/>
        </p:nvPicPr>
        <p:blipFill>
          <a:blip r:embed="rId17" cstate="print"/>
          <a:srcRect/>
          <a:stretch>
            <a:fillRect/>
          </a:stretch>
        </p:blipFill>
        <p:spPr bwMode="auto">
          <a:xfrm rot="-1335646">
            <a:off x="7866063" y="2701925"/>
            <a:ext cx="228600" cy="223838"/>
          </a:xfrm>
          <a:prstGeom prst="rect">
            <a:avLst/>
          </a:prstGeom>
          <a:noFill/>
          <a:ln w="9525">
            <a:noFill/>
            <a:miter lim="800000"/>
            <a:headEnd/>
            <a:tailEnd/>
          </a:ln>
        </p:spPr>
      </p:pic>
      <p:pic>
        <p:nvPicPr>
          <p:cNvPr id="20" name="Picture 19" descr="amoeba3.png"/>
          <p:cNvPicPr>
            <a:picLocks noChangeAspect="1"/>
          </p:cNvPicPr>
          <p:nvPr/>
        </p:nvPicPr>
        <p:blipFill>
          <a:blip r:embed="rId18" cstate="print"/>
          <a:srcRect/>
          <a:stretch>
            <a:fillRect/>
          </a:stretch>
        </p:blipFill>
        <p:spPr bwMode="auto">
          <a:xfrm>
            <a:off x="8736013" y="2967038"/>
            <a:ext cx="200025" cy="206375"/>
          </a:xfrm>
          <a:prstGeom prst="rect">
            <a:avLst/>
          </a:prstGeom>
          <a:noFill/>
          <a:ln w="9525">
            <a:noFill/>
            <a:miter lim="800000"/>
            <a:headEnd/>
            <a:tailEnd/>
          </a:ln>
        </p:spPr>
      </p:pic>
      <p:pic>
        <p:nvPicPr>
          <p:cNvPr id="21" name="Picture 20"/>
          <p:cNvPicPr>
            <a:picLocks noChangeAspect="1"/>
          </p:cNvPicPr>
          <p:nvPr/>
        </p:nvPicPr>
        <p:blipFill>
          <a:blip r:embed="rId19" cstate="print"/>
          <a:srcRect/>
          <a:stretch>
            <a:fillRect/>
          </a:stretch>
        </p:blipFill>
        <p:spPr bwMode="auto">
          <a:xfrm>
            <a:off x="6824663" y="3186113"/>
            <a:ext cx="1147762" cy="366712"/>
          </a:xfrm>
          <a:prstGeom prst="rect">
            <a:avLst/>
          </a:prstGeom>
          <a:noFill/>
          <a:ln w="9525">
            <a:noFill/>
            <a:miter lim="800000"/>
            <a:headEnd/>
            <a:tailEnd/>
          </a:ln>
        </p:spPr>
      </p:pic>
      <p:sp>
        <p:nvSpPr>
          <p:cNvPr id="22" name="Rounded Rectangle 21"/>
          <p:cNvSpPr/>
          <p:nvPr/>
        </p:nvSpPr>
        <p:spPr>
          <a:xfrm>
            <a:off x="1255713" y="5402263"/>
            <a:ext cx="2368550" cy="541337"/>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400">
                <a:solidFill>
                  <a:srgbClr val="FFFFFF"/>
                </a:solidFill>
              </a:rPr>
              <a:t>Átfogó források</a:t>
            </a:r>
            <a:endParaRPr lang="en-US" sz="1400">
              <a:solidFill>
                <a:srgbClr val="FFFFFF"/>
              </a:solidFill>
            </a:endParaRPr>
          </a:p>
        </p:txBody>
      </p:sp>
      <p:sp>
        <p:nvSpPr>
          <p:cNvPr id="23" name="Rounded Rectangle 22"/>
          <p:cNvSpPr/>
          <p:nvPr/>
        </p:nvSpPr>
        <p:spPr>
          <a:xfrm>
            <a:off x="3692525" y="5402263"/>
            <a:ext cx="2368550" cy="541337"/>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a:solidFill>
                  <a:srgbClr val="FFFFFF"/>
                </a:solidFill>
              </a:rPr>
              <a:t>In</a:t>
            </a:r>
            <a:r>
              <a:rPr lang="hu-HU" sz="1400">
                <a:solidFill>
                  <a:srgbClr val="FFFFFF"/>
                </a:solidFill>
              </a:rPr>
              <a:t>telligencia</a:t>
            </a:r>
            <a:endParaRPr lang="en-US" sz="1400">
              <a:solidFill>
                <a:srgbClr val="FFFFFF"/>
              </a:solidFill>
            </a:endParaRPr>
          </a:p>
        </p:txBody>
      </p:sp>
      <p:sp>
        <p:nvSpPr>
          <p:cNvPr id="24" name="Rounded Rectangle 23"/>
          <p:cNvSpPr/>
          <p:nvPr/>
        </p:nvSpPr>
        <p:spPr>
          <a:xfrm>
            <a:off x="6134100" y="5402263"/>
            <a:ext cx="2368550" cy="541337"/>
          </a:xfrm>
          <a:prstGeom prst="roundRect">
            <a:avLst/>
          </a:prstGeom>
          <a:solidFill>
            <a:srgbClr val="8CC5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400">
                <a:solidFill>
                  <a:srgbClr val="FFFFFF"/>
                </a:solidFill>
              </a:rPr>
              <a:t>Pontos és végrehajható</a:t>
            </a:r>
            <a:r>
              <a:rPr lang="en-US" sz="1400">
                <a:solidFill>
                  <a:srgbClr val="FFFFFF"/>
                </a:solidFill>
              </a:rPr>
              <a:t> </a:t>
            </a:r>
            <a:r>
              <a:rPr lang="hu-HU" sz="1400">
                <a:solidFill>
                  <a:srgbClr val="FFFFFF"/>
                </a:solidFill>
              </a:rPr>
              <a:t> eredmények.</a:t>
            </a:r>
            <a:endParaRPr lang="en-US" sz="1400">
              <a:solidFill>
                <a:srgbClr val="FFFFFF"/>
              </a:solidFill>
            </a:endParaRPr>
          </a:p>
        </p:txBody>
      </p:sp>
      <p:sp>
        <p:nvSpPr>
          <p:cNvPr id="25" name="Oval 24"/>
          <p:cNvSpPr>
            <a:spLocks noChangeArrowheads="1"/>
          </p:cNvSpPr>
          <p:nvPr/>
        </p:nvSpPr>
        <p:spPr bwMode="auto">
          <a:xfrm>
            <a:off x="3513138" y="5524500"/>
            <a:ext cx="296862" cy="296863"/>
          </a:xfrm>
          <a:prstGeom prst="ellipse">
            <a:avLst/>
          </a:prstGeom>
          <a:solidFill>
            <a:schemeClr val="bg1"/>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lIns="0" rIns="0" anchor="ctr"/>
          <a:lstStyle/>
          <a:p>
            <a:pPr algn="ctr">
              <a:defRPr/>
            </a:pPr>
            <a:r>
              <a:rPr lang="en-US" sz="1900" dirty="0">
                <a:solidFill>
                  <a:srgbClr val="336699"/>
                </a:solidFill>
                <a:latin typeface="+mn-lt"/>
                <a:ea typeface="+mn-ea"/>
                <a:cs typeface="+mn-cs"/>
              </a:rPr>
              <a:t>+</a:t>
            </a:r>
          </a:p>
        </p:txBody>
      </p:sp>
      <p:sp>
        <p:nvSpPr>
          <p:cNvPr id="26" name="Oval 25"/>
          <p:cNvSpPr>
            <a:spLocks noChangeArrowheads="1"/>
          </p:cNvSpPr>
          <p:nvPr/>
        </p:nvSpPr>
        <p:spPr bwMode="auto">
          <a:xfrm>
            <a:off x="5953125" y="5524500"/>
            <a:ext cx="296863" cy="296863"/>
          </a:xfrm>
          <a:prstGeom prst="ellipse">
            <a:avLst/>
          </a:prstGeom>
          <a:solidFill>
            <a:schemeClr val="bg1"/>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lIns="0" rIns="0" anchor="ctr"/>
          <a:lstStyle/>
          <a:p>
            <a:pPr algn="ctr">
              <a:defRPr/>
            </a:pPr>
            <a:r>
              <a:rPr lang="en-US" sz="1900" dirty="0">
                <a:solidFill>
                  <a:srgbClr val="8CC63F">
                    <a:lumMod val="75000"/>
                  </a:srgbClr>
                </a:solidFill>
                <a:latin typeface="+mn-lt"/>
                <a:ea typeface="+mn-ea"/>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600"/>
                                        <p:tgtEl>
                                          <p:spTgt spid="5"/>
                                        </p:tgtEl>
                                      </p:cBhvr>
                                    </p:animEffect>
                                  </p:childTnLst>
                                </p:cTn>
                              </p:par>
                            </p:childTnLst>
                          </p:cTn>
                        </p:par>
                        <p:par>
                          <p:cTn id="8" fill="hold" nodeType="afterGroup">
                            <p:stCondLst>
                              <p:cond delay="6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100"/>
                            </p:stCondLst>
                            <p:childTnLst>
                              <p:par>
                                <p:cTn id="13" presetID="0" presetClass="path" presetSubtype="0" accel="50000" decel="50000" fill="hold" nodeType="afterEffect">
                                  <p:stCondLst>
                                    <p:cond delay="0"/>
                                  </p:stCondLst>
                                  <p:childTnLst>
                                    <p:animMotion origin="layout" path="M -2.77778E-6 -3.33333E-6 L 0.64636 -0.01527 " pathEditMode="relative" rAng="0" ptsTypes="AA">
                                      <p:cBhvr>
                                        <p:cTn id="14" dur="400" fill="hold"/>
                                        <p:tgtEl>
                                          <p:spTgt spid="10"/>
                                        </p:tgtEl>
                                        <p:attrNameLst>
                                          <p:attrName>ppt_x</p:attrName>
                                          <p:attrName>ppt_y</p:attrName>
                                        </p:attrNameLst>
                                      </p:cBhvr>
                                      <p:rCtr x="323" y="-8"/>
                                    </p:animMotion>
                                  </p:childTnLst>
                                </p:cTn>
                              </p:par>
                            </p:childTnLst>
                          </p:cTn>
                        </p:par>
                        <p:par>
                          <p:cTn id="15" fill="hold" nodeType="afterGroup">
                            <p:stCondLst>
                              <p:cond delay="1500"/>
                            </p:stCondLst>
                            <p:childTnLst>
                              <p:par>
                                <p:cTn id="16" presetID="10" presetClass="entr" presetSubtype="0" fill="hold" nodeType="afterEffect">
                                  <p:stCondLst>
                                    <p:cond delay="2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400"/>
                                        <p:tgtEl>
                                          <p:spTgt spid="14"/>
                                        </p:tgtEl>
                                      </p:cBhvr>
                                    </p:animEffect>
                                  </p:childTnLst>
                                </p:cTn>
                              </p:par>
                            </p:childTnLst>
                          </p:cTn>
                        </p:par>
                        <p:par>
                          <p:cTn id="19" fill="hold" nodeType="afterGroup">
                            <p:stCondLst>
                              <p:cond delay="1920"/>
                            </p:stCondLst>
                            <p:childTnLst>
                              <p:par>
                                <p:cTn id="20" presetID="0" presetClass="path" presetSubtype="0" accel="50000" decel="50000" fill="hold" nodeType="afterEffect">
                                  <p:stCondLst>
                                    <p:cond delay="0"/>
                                  </p:stCondLst>
                                  <p:childTnLst>
                                    <p:animMotion origin="layout" path="M 9.61472E-7 2.24821E-6 L 0.59198 0.13406 " pathEditMode="relative" rAng="0" ptsTypes="AA">
                                      <p:cBhvr>
                                        <p:cTn id="21" dur="300" fill="hold"/>
                                        <p:tgtEl>
                                          <p:spTgt spid="6"/>
                                        </p:tgtEl>
                                        <p:attrNameLst>
                                          <p:attrName>ppt_x</p:attrName>
                                          <p:attrName>ppt_y</p:attrName>
                                        </p:attrNameLst>
                                      </p:cBhvr>
                                      <p:rCtr x="296" y="67"/>
                                    </p:animMotion>
                                  </p:childTnLst>
                                </p:cTn>
                              </p:par>
                            </p:childTnLst>
                          </p:cTn>
                        </p:par>
                        <p:par>
                          <p:cTn id="22" fill="hold" nodeType="afterGroup">
                            <p:stCondLst>
                              <p:cond delay="2220"/>
                            </p:stCondLst>
                            <p:childTnLst>
                              <p:par>
                                <p:cTn id="23" presetID="0" presetClass="path" presetSubtype="0" accel="50000" decel="50000" fill="hold" nodeType="afterEffect">
                                  <p:stCondLst>
                                    <p:cond delay="0"/>
                                  </p:stCondLst>
                                  <p:childTnLst>
                                    <p:animMotion origin="layout" path="M 0.00035 -0.00093 L 0.59372 0.17133 " pathEditMode="relative" rAng="0" ptsTypes="AA">
                                      <p:cBhvr>
                                        <p:cTn id="24" dur="500" fill="hold"/>
                                        <p:tgtEl>
                                          <p:spTgt spid="7"/>
                                        </p:tgtEl>
                                        <p:attrNameLst>
                                          <p:attrName>ppt_x</p:attrName>
                                          <p:attrName>ppt_y</p:attrName>
                                        </p:attrNameLst>
                                      </p:cBhvr>
                                      <p:rCtr x="297" y="86"/>
                                    </p:animMotion>
                                  </p:childTnLst>
                                </p:cTn>
                              </p:par>
                            </p:childTnLst>
                          </p:cTn>
                        </p:par>
                        <p:par>
                          <p:cTn id="25" fill="hold" nodeType="afterGroup">
                            <p:stCondLst>
                              <p:cond delay="2720"/>
                            </p:stCondLst>
                            <p:childTnLst>
                              <p:par>
                                <p:cTn id="26" presetID="0" presetClass="path" presetSubtype="0" accel="50000" decel="50000" fill="hold" nodeType="afterEffect">
                                  <p:stCondLst>
                                    <p:cond delay="0"/>
                                  </p:stCondLst>
                                  <p:childTnLst>
                                    <p:animMotion origin="layout" path="M -1.64873E-6 -4.65386E-7 L 0.67841 0.1035 " pathEditMode="relative" rAng="0" ptsTypes="AA">
                                      <p:cBhvr>
                                        <p:cTn id="27" dur="400" fill="hold"/>
                                        <p:tgtEl>
                                          <p:spTgt spid="8"/>
                                        </p:tgtEl>
                                        <p:attrNameLst>
                                          <p:attrName>ppt_x</p:attrName>
                                          <p:attrName>ppt_y</p:attrName>
                                        </p:attrNameLst>
                                      </p:cBhvr>
                                      <p:rCtr x="339" y="52"/>
                                    </p:animMotion>
                                  </p:childTnLst>
                                </p:cTn>
                              </p:par>
                            </p:childTnLst>
                          </p:cTn>
                        </p:par>
                        <p:par>
                          <p:cTn id="28" fill="hold" nodeType="afterGroup">
                            <p:stCondLst>
                              <p:cond delay="3120"/>
                            </p:stCondLst>
                            <p:childTnLst>
                              <p:par>
                                <p:cTn id="29" presetID="0" presetClass="path" presetSubtype="0" accel="50000" decel="50000" fill="hold" nodeType="afterEffect">
                                  <p:stCondLst>
                                    <p:cond delay="0"/>
                                  </p:stCondLst>
                                  <p:childTnLst>
                                    <p:animMotion origin="layout" path="M -2.77778E-6 2.22222E-6 L 0.67014 -0.06366 " pathEditMode="relative" rAng="0" ptsTypes="AA">
                                      <p:cBhvr>
                                        <p:cTn id="30" dur="500" fill="hold"/>
                                        <p:tgtEl>
                                          <p:spTgt spid="9"/>
                                        </p:tgtEl>
                                        <p:attrNameLst>
                                          <p:attrName>ppt_x</p:attrName>
                                          <p:attrName>ppt_y</p:attrName>
                                        </p:attrNameLst>
                                      </p:cBhvr>
                                      <p:rCtr x="335" y="-32"/>
                                    </p:animMotion>
                                  </p:childTnLst>
                                </p:cTn>
                              </p:par>
                            </p:childTnLst>
                          </p:cTn>
                        </p:par>
                        <p:par>
                          <p:cTn id="31" fill="hold" nodeType="afterGroup">
                            <p:stCondLst>
                              <p:cond delay="3620"/>
                            </p:stCondLst>
                            <p:childTnLst>
                              <p:par>
                                <p:cTn id="32" presetID="0" presetClass="path" presetSubtype="0" accel="50000" decel="50000" fill="hold" nodeType="afterEffect">
                                  <p:stCondLst>
                                    <p:cond delay="0"/>
                                  </p:stCondLst>
                                  <p:childTnLst>
                                    <p:animMotion origin="layout" path="M -4.18258E-6 3.97314E-6 L 0.68952 -0.15999 " pathEditMode="relative" rAng="0" ptsTypes="AA">
                                      <p:cBhvr>
                                        <p:cTn id="33" dur="500" fill="hold"/>
                                        <p:tgtEl>
                                          <p:spTgt spid="11"/>
                                        </p:tgtEl>
                                        <p:attrNameLst>
                                          <p:attrName>ppt_x</p:attrName>
                                          <p:attrName>ppt_y</p:attrName>
                                        </p:attrNameLst>
                                      </p:cBhvr>
                                      <p:rCtr x="345" y="-80"/>
                                    </p:animMotion>
                                  </p:childTnLst>
                                </p:cTn>
                              </p:par>
                            </p:childTnLst>
                          </p:cTn>
                        </p:par>
                        <p:par>
                          <p:cTn id="34" fill="hold" nodeType="afterGroup">
                            <p:stCondLst>
                              <p:cond delay="4120"/>
                            </p:stCondLst>
                            <p:childTnLst>
                              <p:par>
                                <p:cTn id="35" presetID="0" presetClass="path" presetSubtype="0" accel="50000" decel="50000" fill="hold" nodeType="afterEffect">
                                  <p:stCondLst>
                                    <p:cond delay="0"/>
                                  </p:stCondLst>
                                  <p:childTnLst>
                                    <p:animMotion origin="layout" path="M 4.14787E-6 4.15142E-6 L 0.63276 -0.26974 " pathEditMode="relative" rAng="0" ptsTypes="AA">
                                      <p:cBhvr>
                                        <p:cTn id="36" dur="500" fill="hold"/>
                                        <p:tgtEl>
                                          <p:spTgt spid="12"/>
                                        </p:tgtEl>
                                        <p:attrNameLst>
                                          <p:attrName>ppt_x</p:attrName>
                                          <p:attrName>ppt_y</p:attrName>
                                        </p:attrNameLst>
                                      </p:cBhvr>
                                      <p:rCtr x="316" y="-135"/>
                                    </p:animMotion>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nodeType="afterGroup">
                            <p:stCondLst>
                              <p:cond delay="4620"/>
                            </p:stCondLst>
                            <p:childTnLst>
                              <p:par>
                                <p:cTn id="41" presetID="10"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4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300"/>
                                        <p:tgtEl>
                                          <p:spTgt spid="16"/>
                                        </p:tgtEl>
                                      </p:cBhvr>
                                    </p:animEffect>
                                  </p:childTnLst>
                                </p:cTn>
                              </p:par>
                              <p:par>
                                <p:cTn id="47" presetID="10" presetClass="entr" presetSubtype="0" fill="hold" nodeType="withEffect">
                                  <p:stCondLst>
                                    <p:cond delay="50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nodeType="withEffect">
                                  <p:stCondLst>
                                    <p:cond delay="2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par>
                          <p:cTn id="53" fill="hold" nodeType="afterGroup">
                            <p:stCondLst>
                              <p:cond delay="5620"/>
                            </p:stCondLst>
                            <p:childTnLst>
                              <p:par>
                                <p:cTn id="54" presetID="10"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400"/>
                                        <p:tgtEl>
                                          <p:spTgt spid="15"/>
                                        </p:tgtEl>
                                      </p:cBhvr>
                                    </p:animEffect>
                                  </p:childTnLst>
                                </p:cTn>
                              </p:par>
                            </p:childTnLst>
                          </p:cTn>
                        </p:par>
                        <p:par>
                          <p:cTn id="57" fill="hold" nodeType="afterGroup">
                            <p:stCondLst>
                              <p:cond delay="6020"/>
                            </p:stCondLst>
                            <p:childTnLst>
                              <p:par>
                                <p:cTn id="58" presetID="10" presetClass="entr" presetSubtype="0" fill="hold" nodeType="afterEffect">
                                  <p:stCondLst>
                                    <p:cond delay="2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74850"/>
            <a:ext cx="9144000" cy="568325"/>
          </a:xfrm>
          <a:prstGeom prst="rect">
            <a:avLst/>
          </a:prstGeom>
          <a:solidFill>
            <a:srgbClr val="2D60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00">
              <a:solidFill>
                <a:srgbClr val="FFFFFF"/>
              </a:solidFill>
            </a:endParaRPr>
          </a:p>
        </p:txBody>
      </p:sp>
      <p:pic>
        <p:nvPicPr>
          <p:cNvPr id="17411" name="Picture 3"/>
          <p:cNvPicPr>
            <a:picLocks noChangeAspect="1"/>
          </p:cNvPicPr>
          <p:nvPr/>
        </p:nvPicPr>
        <p:blipFill>
          <a:blip r:embed="rId10" cstate="print">
            <a:grayscl/>
          </a:blip>
          <a:srcRect/>
          <a:stretch>
            <a:fillRect/>
          </a:stretch>
        </p:blipFill>
        <p:spPr bwMode="auto">
          <a:xfrm>
            <a:off x="2333625" y="1828800"/>
            <a:ext cx="3443288" cy="4452938"/>
          </a:xfrm>
          <a:prstGeom prst="rect">
            <a:avLst/>
          </a:prstGeom>
          <a:noFill/>
          <a:ln w="9525">
            <a:noFill/>
            <a:miter lim="800000"/>
            <a:headEnd/>
            <a:tailEnd/>
          </a:ln>
        </p:spPr>
      </p:pic>
      <p:sp>
        <p:nvSpPr>
          <p:cNvPr id="20" name="TextBox 19"/>
          <p:cNvSpPr txBox="1"/>
          <p:nvPr/>
        </p:nvSpPr>
        <p:spPr>
          <a:xfrm>
            <a:off x="361950" y="2709863"/>
            <a:ext cx="1543050" cy="363537"/>
          </a:xfrm>
          <a:prstGeom prst="roundRect">
            <a:avLst/>
          </a:prstGeom>
          <a:solidFill>
            <a:schemeClr val="tx1">
              <a:lumMod val="65000"/>
              <a:lumOff val="35000"/>
            </a:schemeClr>
          </a:solidFill>
        </p:spPr>
        <p:txBody>
          <a:bodyPr wrap="none" lIns="182880" rIns="182880">
            <a:spAutoFit/>
          </a:bodyPr>
          <a:lstStyle/>
          <a:p>
            <a:r>
              <a:rPr lang="hu-HU" sz="1600">
                <a:solidFill>
                  <a:srgbClr val="FFFFFF"/>
                </a:solidFill>
              </a:rPr>
              <a:t>Eszköz leltár</a:t>
            </a:r>
            <a:endParaRPr lang="en-US" sz="1600">
              <a:solidFill>
                <a:srgbClr val="FFFFFF"/>
              </a:solidFill>
            </a:endParaRPr>
          </a:p>
        </p:txBody>
      </p:sp>
      <p:sp>
        <p:nvSpPr>
          <p:cNvPr id="24" name="Oval 61"/>
          <p:cNvSpPr>
            <a:spLocks noChangeArrowheads="1"/>
          </p:cNvSpPr>
          <p:nvPr>
            <p:custDataLst>
              <p:tags r:id="rId1"/>
            </p:custDataLst>
          </p:nvPr>
        </p:nvSpPr>
        <p:spPr bwMode="auto">
          <a:xfrm>
            <a:off x="2897188" y="2882900"/>
            <a:ext cx="274637" cy="274638"/>
          </a:xfrm>
          <a:prstGeom prst="ellipse">
            <a:avLst/>
          </a:prstGeom>
          <a:solidFill>
            <a:schemeClr val="tx1">
              <a:lumMod val="65000"/>
              <a:lumOff val="35000"/>
            </a:schemeClr>
          </a:solidFill>
          <a:ln w="28575">
            <a:solidFill>
              <a:srgbClr val="FFFFFF">
                <a:lumMod val="85000"/>
              </a:srgbClr>
            </a:solidFill>
            <a:round/>
            <a:headEnd/>
            <a:tailEnd/>
          </a:ln>
        </p:spPr>
        <p:txBody>
          <a:bodyPr wrap="none" anchor="ctr"/>
          <a:lstStyle/>
          <a:p>
            <a:pPr algn="ctr" defTabSz="457200">
              <a:buClr>
                <a:srgbClr val="008ABF"/>
              </a:buClr>
              <a:buFont typeface="Wingdings" pitchFamily="2" charset="2"/>
              <a:buNone/>
              <a:defRPr/>
            </a:pPr>
            <a:endParaRPr lang="en-US" sz="1400" b="1" kern="0" dirty="0">
              <a:solidFill>
                <a:srgbClr val="FFFFFF"/>
              </a:solidFill>
              <a:latin typeface="Arial" charset="0"/>
              <a:ea typeface="ＭＳ Ｐゴシック" pitchFamily="34" charset="-128"/>
              <a:cs typeface="+mn-cs"/>
            </a:endParaRPr>
          </a:p>
        </p:txBody>
      </p:sp>
      <p:cxnSp>
        <p:nvCxnSpPr>
          <p:cNvPr id="25" name="Straight Connector 9"/>
          <p:cNvCxnSpPr>
            <a:cxnSpLocks noChangeShapeType="1"/>
            <a:stCxn id="24" idx="2"/>
            <a:endCxn id="20" idx="3"/>
          </p:cNvCxnSpPr>
          <p:nvPr/>
        </p:nvCxnSpPr>
        <p:spPr bwMode="auto">
          <a:xfrm flipH="1" flipV="1">
            <a:off x="1905000" y="2892425"/>
            <a:ext cx="977900" cy="128588"/>
          </a:xfrm>
          <a:prstGeom prst="straightConnector1">
            <a:avLst/>
          </a:prstGeom>
          <a:noFill/>
          <a:ln w="38100" algn="ctr">
            <a:solidFill>
              <a:srgbClr val="595959"/>
            </a:solidFill>
            <a:round/>
            <a:headEnd/>
            <a:tailEnd/>
          </a:ln>
        </p:spPr>
      </p:cxnSp>
      <p:sp>
        <p:nvSpPr>
          <p:cNvPr id="28" name="TextBox 27"/>
          <p:cNvSpPr txBox="1"/>
          <p:nvPr/>
        </p:nvSpPr>
        <p:spPr>
          <a:xfrm>
            <a:off x="349250" y="3563938"/>
            <a:ext cx="2187575" cy="633412"/>
          </a:xfrm>
          <a:prstGeom prst="roundRect">
            <a:avLst/>
          </a:prstGeom>
          <a:solidFill>
            <a:schemeClr val="tx1">
              <a:lumMod val="65000"/>
              <a:lumOff val="35000"/>
            </a:schemeClr>
          </a:solidFill>
        </p:spPr>
        <p:txBody>
          <a:bodyPr wrap="none" lIns="182880" rIns="182880">
            <a:spAutoFit/>
          </a:bodyPr>
          <a:lstStyle/>
          <a:p>
            <a:r>
              <a:rPr lang="hu-HU" sz="1600">
                <a:solidFill>
                  <a:srgbClr val="FFFFFF"/>
                </a:solidFill>
              </a:rPr>
              <a:t>Biztonsági házirend</a:t>
            </a:r>
          </a:p>
          <a:p>
            <a:r>
              <a:rPr lang="hu-HU" sz="1600">
                <a:solidFill>
                  <a:srgbClr val="FFFFFF"/>
                </a:solidFill>
              </a:rPr>
              <a:t>menedzsment</a:t>
            </a:r>
            <a:endParaRPr lang="en-US" sz="1600">
              <a:solidFill>
                <a:srgbClr val="FFFFFF"/>
              </a:solidFill>
            </a:endParaRPr>
          </a:p>
        </p:txBody>
      </p:sp>
      <p:sp>
        <p:nvSpPr>
          <p:cNvPr id="29" name="Oval 61"/>
          <p:cNvSpPr>
            <a:spLocks noChangeArrowheads="1"/>
          </p:cNvSpPr>
          <p:nvPr>
            <p:custDataLst>
              <p:tags r:id="rId2"/>
            </p:custDataLst>
          </p:nvPr>
        </p:nvSpPr>
        <p:spPr bwMode="auto">
          <a:xfrm>
            <a:off x="3565525" y="3751263"/>
            <a:ext cx="274638" cy="273050"/>
          </a:xfrm>
          <a:prstGeom prst="ellipse">
            <a:avLst/>
          </a:prstGeom>
          <a:solidFill>
            <a:schemeClr val="tx1">
              <a:lumMod val="65000"/>
              <a:lumOff val="35000"/>
            </a:schemeClr>
          </a:solidFill>
          <a:ln w="28575">
            <a:solidFill>
              <a:srgbClr val="FFFFFF">
                <a:lumMod val="85000"/>
              </a:srgbClr>
            </a:solidFill>
            <a:round/>
            <a:headEnd/>
            <a:tailEnd/>
          </a:ln>
        </p:spPr>
        <p:txBody>
          <a:bodyPr wrap="none" anchor="ctr"/>
          <a:lstStyle/>
          <a:p>
            <a:pPr algn="ctr" defTabSz="457200">
              <a:buClr>
                <a:srgbClr val="008ABF"/>
              </a:buClr>
              <a:buFont typeface="Wingdings" pitchFamily="2" charset="2"/>
              <a:buNone/>
              <a:defRPr/>
            </a:pPr>
            <a:endParaRPr lang="en-US" sz="1400" b="1" kern="0" dirty="0">
              <a:solidFill>
                <a:srgbClr val="FFFFFF"/>
              </a:solidFill>
              <a:latin typeface="Arial" charset="0"/>
              <a:ea typeface="ＭＳ Ｐゴシック" pitchFamily="34" charset="-128"/>
              <a:cs typeface="+mn-cs"/>
            </a:endParaRPr>
          </a:p>
        </p:txBody>
      </p:sp>
      <p:cxnSp>
        <p:nvCxnSpPr>
          <p:cNvPr id="30" name="Straight Connector 9"/>
          <p:cNvCxnSpPr>
            <a:cxnSpLocks noChangeShapeType="1"/>
            <a:stCxn id="29" idx="2"/>
            <a:endCxn id="28" idx="3"/>
          </p:cNvCxnSpPr>
          <p:nvPr/>
        </p:nvCxnSpPr>
        <p:spPr bwMode="auto">
          <a:xfrm flipH="1" flipV="1">
            <a:off x="2536825" y="3881438"/>
            <a:ext cx="1014413" cy="6350"/>
          </a:xfrm>
          <a:prstGeom prst="straightConnector1">
            <a:avLst/>
          </a:prstGeom>
          <a:noFill/>
          <a:ln w="38100" algn="ctr">
            <a:solidFill>
              <a:srgbClr val="595959"/>
            </a:solidFill>
            <a:round/>
            <a:headEnd/>
            <a:tailEnd/>
          </a:ln>
        </p:spPr>
      </p:cxnSp>
      <p:sp>
        <p:nvSpPr>
          <p:cNvPr id="31" name="TextBox 30"/>
          <p:cNvSpPr txBox="1"/>
          <p:nvPr/>
        </p:nvSpPr>
        <p:spPr>
          <a:xfrm>
            <a:off x="349250" y="4432300"/>
            <a:ext cx="1852613" cy="633413"/>
          </a:xfrm>
          <a:prstGeom prst="roundRect">
            <a:avLst/>
          </a:prstGeom>
          <a:solidFill>
            <a:schemeClr val="tx1">
              <a:lumMod val="65000"/>
              <a:lumOff val="35000"/>
            </a:schemeClr>
          </a:solidFill>
        </p:spPr>
        <p:txBody>
          <a:bodyPr wrap="none" lIns="182880" rIns="182880">
            <a:spAutoFit/>
          </a:bodyPr>
          <a:lstStyle/>
          <a:p>
            <a:r>
              <a:rPr lang="hu-HU" sz="1600">
                <a:solidFill>
                  <a:srgbClr val="FFFFFF"/>
                </a:solidFill>
              </a:rPr>
              <a:t>Eszköz és adat </a:t>
            </a:r>
          </a:p>
          <a:p>
            <a:r>
              <a:rPr lang="hu-HU" sz="1600">
                <a:solidFill>
                  <a:srgbClr val="FFFFFF"/>
                </a:solidFill>
              </a:rPr>
              <a:t>törlés</a:t>
            </a:r>
            <a:endParaRPr lang="en-US" sz="1600">
              <a:solidFill>
                <a:srgbClr val="FFFFFF"/>
              </a:solidFill>
            </a:endParaRPr>
          </a:p>
        </p:txBody>
      </p:sp>
      <p:sp>
        <p:nvSpPr>
          <p:cNvPr id="32" name="Oval 61"/>
          <p:cNvSpPr>
            <a:spLocks noChangeArrowheads="1"/>
          </p:cNvSpPr>
          <p:nvPr>
            <p:custDataLst>
              <p:tags r:id="rId3"/>
            </p:custDataLst>
          </p:nvPr>
        </p:nvSpPr>
        <p:spPr bwMode="auto">
          <a:xfrm>
            <a:off x="3201988" y="4618038"/>
            <a:ext cx="274637" cy="274637"/>
          </a:xfrm>
          <a:prstGeom prst="ellipse">
            <a:avLst/>
          </a:prstGeom>
          <a:solidFill>
            <a:schemeClr val="tx1">
              <a:lumMod val="65000"/>
              <a:lumOff val="35000"/>
            </a:schemeClr>
          </a:solidFill>
          <a:ln w="28575">
            <a:solidFill>
              <a:srgbClr val="FFFFFF">
                <a:lumMod val="85000"/>
              </a:srgbClr>
            </a:solidFill>
            <a:round/>
            <a:headEnd/>
            <a:tailEnd/>
          </a:ln>
        </p:spPr>
        <p:txBody>
          <a:bodyPr wrap="none" anchor="ctr"/>
          <a:lstStyle/>
          <a:p>
            <a:pPr algn="ctr" defTabSz="457200">
              <a:buClr>
                <a:srgbClr val="008ABF"/>
              </a:buClr>
              <a:buFont typeface="Wingdings" pitchFamily="2" charset="2"/>
              <a:buNone/>
              <a:defRPr/>
            </a:pPr>
            <a:endParaRPr lang="en-US" sz="1400" b="1" kern="0" dirty="0">
              <a:solidFill>
                <a:srgbClr val="FFFFFF"/>
              </a:solidFill>
              <a:latin typeface="Arial" charset="0"/>
              <a:ea typeface="ＭＳ Ｐゴシック" pitchFamily="34" charset="-128"/>
              <a:cs typeface="+mn-cs"/>
            </a:endParaRPr>
          </a:p>
        </p:txBody>
      </p:sp>
      <p:cxnSp>
        <p:nvCxnSpPr>
          <p:cNvPr id="33" name="Straight Connector 9"/>
          <p:cNvCxnSpPr>
            <a:cxnSpLocks noChangeShapeType="1"/>
            <a:stCxn id="32" idx="2"/>
            <a:endCxn id="31" idx="3"/>
          </p:cNvCxnSpPr>
          <p:nvPr/>
        </p:nvCxnSpPr>
        <p:spPr bwMode="auto">
          <a:xfrm flipH="1" flipV="1">
            <a:off x="2201863" y="4749800"/>
            <a:ext cx="985837" cy="6350"/>
          </a:xfrm>
          <a:prstGeom prst="straightConnector1">
            <a:avLst/>
          </a:prstGeom>
          <a:noFill/>
          <a:ln w="38100" algn="ctr">
            <a:solidFill>
              <a:srgbClr val="595959"/>
            </a:solidFill>
            <a:round/>
            <a:headEnd/>
            <a:tailEnd/>
          </a:ln>
        </p:spPr>
      </p:cxnSp>
      <p:sp>
        <p:nvSpPr>
          <p:cNvPr id="35" name="Oval 61"/>
          <p:cNvSpPr>
            <a:spLocks noChangeArrowheads="1"/>
          </p:cNvSpPr>
          <p:nvPr>
            <p:custDataLst>
              <p:tags r:id="rId4"/>
            </p:custDataLst>
          </p:nvPr>
        </p:nvSpPr>
        <p:spPr bwMode="auto">
          <a:xfrm>
            <a:off x="3668713" y="5484813"/>
            <a:ext cx="274637" cy="274637"/>
          </a:xfrm>
          <a:prstGeom prst="ellipse">
            <a:avLst/>
          </a:prstGeom>
          <a:solidFill>
            <a:schemeClr val="tx1">
              <a:lumMod val="65000"/>
              <a:lumOff val="35000"/>
            </a:schemeClr>
          </a:solidFill>
          <a:ln w="28575">
            <a:solidFill>
              <a:srgbClr val="FFFFFF">
                <a:lumMod val="85000"/>
              </a:srgbClr>
            </a:solidFill>
            <a:round/>
            <a:headEnd/>
            <a:tailEnd/>
          </a:ln>
        </p:spPr>
        <p:txBody>
          <a:bodyPr wrap="none" anchor="ctr"/>
          <a:lstStyle/>
          <a:p>
            <a:pPr algn="ctr" defTabSz="457200">
              <a:buClr>
                <a:srgbClr val="008ABF"/>
              </a:buClr>
              <a:buFont typeface="Wingdings" pitchFamily="2" charset="2"/>
              <a:buNone/>
              <a:defRPr/>
            </a:pPr>
            <a:endParaRPr lang="en-US" sz="1400" b="1" kern="0" dirty="0">
              <a:solidFill>
                <a:srgbClr val="FFFFFF"/>
              </a:solidFill>
              <a:latin typeface="Arial" charset="0"/>
              <a:ea typeface="ＭＳ Ｐゴシック" pitchFamily="34" charset="-128"/>
              <a:cs typeface="+mn-cs"/>
            </a:endParaRPr>
          </a:p>
        </p:txBody>
      </p:sp>
      <p:cxnSp>
        <p:nvCxnSpPr>
          <p:cNvPr id="36" name="Straight Connector 9"/>
          <p:cNvCxnSpPr>
            <a:cxnSpLocks noChangeShapeType="1"/>
            <a:stCxn id="35" idx="2"/>
            <a:endCxn id="37" idx="3"/>
          </p:cNvCxnSpPr>
          <p:nvPr/>
        </p:nvCxnSpPr>
        <p:spPr bwMode="auto">
          <a:xfrm flipH="1" flipV="1">
            <a:off x="1995488" y="5616575"/>
            <a:ext cx="1658937" cy="6350"/>
          </a:xfrm>
          <a:prstGeom prst="straightConnector1">
            <a:avLst/>
          </a:prstGeom>
          <a:noFill/>
          <a:ln w="38100" algn="ctr">
            <a:solidFill>
              <a:srgbClr val="595959"/>
            </a:solidFill>
            <a:round/>
            <a:headEnd/>
            <a:tailEnd/>
          </a:ln>
        </p:spPr>
      </p:cxnSp>
      <p:sp>
        <p:nvSpPr>
          <p:cNvPr id="37" name="TextBox 36"/>
          <p:cNvSpPr txBox="1"/>
          <p:nvPr/>
        </p:nvSpPr>
        <p:spPr>
          <a:xfrm>
            <a:off x="349250" y="5299075"/>
            <a:ext cx="1646238" cy="633413"/>
          </a:xfrm>
          <a:prstGeom prst="roundRect">
            <a:avLst/>
          </a:prstGeom>
          <a:solidFill>
            <a:schemeClr val="tx1">
              <a:lumMod val="65000"/>
              <a:lumOff val="35000"/>
            </a:schemeClr>
          </a:solidFill>
        </p:spPr>
        <p:txBody>
          <a:bodyPr wrap="none" lIns="182880" rIns="182880">
            <a:spAutoFit/>
          </a:bodyPr>
          <a:lstStyle/>
          <a:p>
            <a:r>
              <a:rPr lang="en-US" sz="1600">
                <a:solidFill>
                  <a:srgbClr val="FFFFFF"/>
                </a:solidFill>
              </a:rPr>
              <a:t>Anti-Jailbreak</a:t>
            </a:r>
            <a:br>
              <a:rPr lang="en-US" sz="1600">
                <a:solidFill>
                  <a:srgbClr val="FFFFFF"/>
                </a:solidFill>
              </a:rPr>
            </a:br>
            <a:r>
              <a:rPr lang="en-US" sz="1600">
                <a:solidFill>
                  <a:srgbClr val="FFFFFF"/>
                </a:solidFill>
              </a:rPr>
              <a:t>Anti-Root</a:t>
            </a:r>
          </a:p>
        </p:txBody>
      </p:sp>
      <p:sp>
        <p:nvSpPr>
          <p:cNvPr id="41" name="Rounded Rectangle 40"/>
          <p:cNvSpPr/>
          <p:nvPr/>
        </p:nvSpPr>
        <p:spPr>
          <a:xfrm>
            <a:off x="131763" y="1841500"/>
            <a:ext cx="2344737" cy="833438"/>
          </a:xfrm>
          <a:prstGeom prst="roundRect">
            <a:avLst>
              <a:gd name="adj" fmla="val 9799"/>
            </a:avLst>
          </a:prstGeom>
          <a:noFill/>
        </p:spPr>
        <p:txBody>
          <a:bodyPr lIns="182880" tIns="182880" rIns="182880" bIns="182880"/>
          <a:lstStyle/>
          <a:p>
            <a:pPr marL="0" lvl="1" defTabSz="912813">
              <a:lnSpc>
                <a:spcPct val="90000"/>
              </a:lnSpc>
              <a:spcBef>
                <a:spcPts val="1200"/>
              </a:spcBef>
              <a:buClr>
                <a:srgbClr val="8CC63F"/>
              </a:buClr>
              <a:buSzPct val="75000"/>
            </a:pPr>
            <a:r>
              <a:rPr lang="en-US" sz="1600" b="1">
                <a:solidFill>
                  <a:srgbClr val="F2F2F2"/>
                </a:solidFill>
              </a:rPr>
              <a:t>IBM Mobil Security </a:t>
            </a:r>
            <a:r>
              <a:rPr lang="hu-HU" sz="1600" b="1">
                <a:solidFill>
                  <a:srgbClr val="F2F2F2"/>
                </a:solidFill>
              </a:rPr>
              <a:t>szoftverek</a:t>
            </a:r>
            <a:endParaRPr lang="en-US" sz="1600" b="1">
              <a:solidFill>
                <a:srgbClr val="F2F2F2"/>
              </a:solidFill>
            </a:endParaRPr>
          </a:p>
        </p:txBody>
      </p:sp>
      <p:sp>
        <p:nvSpPr>
          <p:cNvPr id="22" name="TextBox 21"/>
          <p:cNvSpPr txBox="1"/>
          <p:nvPr/>
        </p:nvSpPr>
        <p:spPr>
          <a:xfrm>
            <a:off x="6111875" y="2698750"/>
            <a:ext cx="2867025" cy="904875"/>
          </a:xfrm>
          <a:prstGeom prst="roundRect">
            <a:avLst/>
          </a:prstGeom>
          <a:solidFill>
            <a:schemeClr val="bg1">
              <a:lumMod val="50000"/>
            </a:schemeClr>
          </a:solidFill>
        </p:spPr>
        <p:txBody>
          <a:bodyPr lIns="182880" rIns="182880">
            <a:spAutoFit/>
          </a:bodyPr>
          <a:lstStyle/>
          <a:p>
            <a:r>
              <a:rPr lang="hu-HU" sz="1600" b="1">
                <a:solidFill>
                  <a:srgbClr val="FFFFFF"/>
                </a:solidFill>
              </a:rPr>
              <a:t>Életciklus menedzsment</a:t>
            </a:r>
            <a:r>
              <a:rPr lang="fr-FR" sz="1600" b="1">
                <a:solidFill>
                  <a:srgbClr val="FFFFFF"/>
                </a:solidFill>
              </a:rPr>
              <a:t> </a:t>
            </a:r>
            <a:r>
              <a:rPr lang="fr-FR" sz="1600">
                <a:solidFill>
                  <a:srgbClr val="FFFFFF"/>
                </a:solidFill>
              </a:rPr>
              <a:t/>
            </a:r>
            <a:br>
              <a:rPr lang="fr-FR" sz="1600">
                <a:solidFill>
                  <a:srgbClr val="FFFFFF"/>
                </a:solidFill>
              </a:rPr>
            </a:br>
            <a:r>
              <a:rPr lang="fr-FR" sz="1600">
                <a:solidFill>
                  <a:srgbClr val="FFFFFF"/>
                </a:solidFill>
              </a:rPr>
              <a:t>Mobile Enterprise Services (MES)</a:t>
            </a:r>
          </a:p>
        </p:txBody>
      </p:sp>
      <p:sp>
        <p:nvSpPr>
          <p:cNvPr id="23" name="Oval 61"/>
          <p:cNvSpPr>
            <a:spLocks noChangeArrowheads="1"/>
          </p:cNvSpPr>
          <p:nvPr>
            <p:custDataLst>
              <p:tags r:id="rId5"/>
            </p:custDataLst>
          </p:nvPr>
        </p:nvSpPr>
        <p:spPr bwMode="auto">
          <a:xfrm>
            <a:off x="4567238" y="3019425"/>
            <a:ext cx="273050" cy="274638"/>
          </a:xfrm>
          <a:prstGeom prst="ellipse">
            <a:avLst/>
          </a:prstGeom>
          <a:solidFill>
            <a:schemeClr val="bg1">
              <a:lumMod val="50000"/>
            </a:schemeClr>
          </a:solidFill>
          <a:ln w="28575">
            <a:solidFill>
              <a:srgbClr val="FFFFFF">
                <a:lumMod val="85000"/>
              </a:srgbClr>
            </a:solidFill>
            <a:round/>
            <a:headEnd/>
            <a:tailEnd/>
          </a:ln>
        </p:spPr>
        <p:txBody>
          <a:bodyPr wrap="none" anchor="ctr"/>
          <a:lstStyle/>
          <a:p>
            <a:pPr algn="ctr" defTabSz="457200">
              <a:buClr>
                <a:srgbClr val="008ABF"/>
              </a:buClr>
              <a:buFont typeface="Wingdings" pitchFamily="2" charset="2"/>
              <a:buNone/>
              <a:defRPr/>
            </a:pPr>
            <a:endParaRPr lang="en-US" sz="1400" b="1" kern="0" dirty="0">
              <a:solidFill>
                <a:srgbClr val="FFFFFF"/>
              </a:solidFill>
              <a:latin typeface="Arial" charset="0"/>
              <a:ea typeface="ＭＳ Ｐゴシック" pitchFamily="34" charset="-128"/>
              <a:cs typeface="+mn-cs"/>
            </a:endParaRPr>
          </a:p>
        </p:txBody>
      </p:sp>
      <p:cxnSp>
        <p:nvCxnSpPr>
          <p:cNvPr id="26" name="Straight Connector 9"/>
          <p:cNvCxnSpPr>
            <a:endCxn id="22" idx="1"/>
          </p:cNvCxnSpPr>
          <p:nvPr/>
        </p:nvCxnSpPr>
        <p:spPr>
          <a:xfrm flipV="1">
            <a:off x="4705350" y="3151188"/>
            <a:ext cx="1406525" cy="0"/>
          </a:xfrm>
          <a:prstGeom prst="straightConnector1">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111875" y="3835400"/>
            <a:ext cx="2682875" cy="904875"/>
          </a:xfrm>
          <a:prstGeom prst="roundRect">
            <a:avLst/>
          </a:prstGeom>
          <a:solidFill>
            <a:schemeClr val="bg1">
              <a:lumMod val="50000"/>
            </a:schemeClr>
          </a:solidFill>
        </p:spPr>
        <p:txBody>
          <a:bodyPr lIns="182880" rIns="182880">
            <a:spAutoFit/>
          </a:bodyPr>
          <a:lstStyle/>
          <a:p>
            <a:r>
              <a:rPr lang="hu-HU" sz="1600" b="1">
                <a:solidFill>
                  <a:srgbClr val="FFFFFF"/>
                </a:solidFill>
              </a:rPr>
              <a:t>Végpont</a:t>
            </a:r>
            <a:r>
              <a:rPr lang="fr-FR" sz="1600" b="1">
                <a:solidFill>
                  <a:srgbClr val="FFFFFF"/>
                </a:solidFill>
              </a:rPr>
              <a:t> </a:t>
            </a:r>
            <a:r>
              <a:rPr lang="hu-HU" sz="1600" b="1">
                <a:solidFill>
                  <a:srgbClr val="FFFFFF"/>
                </a:solidFill>
              </a:rPr>
              <a:t>menedzsment</a:t>
            </a:r>
            <a:r>
              <a:rPr lang="fr-FR" sz="1600" b="1">
                <a:solidFill>
                  <a:srgbClr val="FFFFFF"/>
                </a:solidFill>
              </a:rPr>
              <a:t> </a:t>
            </a:r>
            <a:br>
              <a:rPr lang="fr-FR" sz="1600" b="1">
                <a:solidFill>
                  <a:srgbClr val="FFFFFF"/>
                </a:solidFill>
              </a:rPr>
            </a:br>
            <a:r>
              <a:rPr lang="fr-FR" sz="1600">
                <a:solidFill>
                  <a:srgbClr val="FFFFFF"/>
                </a:solidFill>
              </a:rPr>
              <a:t>Hosted Mobile Device Security Management</a:t>
            </a:r>
          </a:p>
        </p:txBody>
      </p:sp>
      <p:sp>
        <p:nvSpPr>
          <p:cNvPr id="38" name="Oval 61"/>
          <p:cNvSpPr>
            <a:spLocks noChangeArrowheads="1"/>
          </p:cNvSpPr>
          <p:nvPr>
            <p:custDataLst>
              <p:tags r:id="rId6"/>
            </p:custDataLst>
          </p:nvPr>
        </p:nvSpPr>
        <p:spPr bwMode="auto">
          <a:xfrm>
            <a:off x="4491038" y="4156075"/>
            <a:ext cx="274637" cy="274638"/>
          </a:xfrm>
          <a:prstGeom prst="ellipse">
            <a:avLst/>
          </a:prstGeom>
          <a:solidFill>
            <a:schemeClr val="bg1">
              <a:lumMod val="50000"/>
            </a:schemeClr>
          </a:solidFill>
          <a:ln w="28575">
            <a:solidFill>
              <a:srgbClr val="FFFFFF">
                <a:lumMod val="85000"/>
              </a:srgbClr>
            </a:solidFill>
            <a:round/>
            <a:headEnd/>
            <a:tailEnd/>
          </a:ln>
        </p:spPr>
        <p:txBody>
          <a:bodyPr wrap="none" anchor="ctr"/>
          <a:lstStyle/>
          <a:p>
            <a:pPr algn="ctr" defTabSz="457200">
              <a:buClr>
                <a:srgbClr val="008ABF"/>
              </a:buClr>
              <a:buFont typeface="Wingdings" pitchFamily="2" charset="2"/>
              <a:buNone/>
              <a:defRPr/>
            </a:pPr>
            <a:endParaRPr lang="en-US" sz="1400" b="1" kern="0" dirty="0">
              <a:solidFill>
                <a:srgbClr val="FFFFFF"/>
              </a:solidFill>
              <a:latin typeface="Arial" charset="0"/>
              <a:ea typeface="ＭＳ Ｐゴシック" pitchFamily="34" charset="-128"/>
              <a:cs typeface="+mn-cs"/>
            </a:endParaRPr>
          </a:p>
        </p:txBody>
      </p:sp>
      <p:cxnSp>
        <p:nvCxnSpPr>
          <p:cNvPr id="39" name="Straight Connector 9"/>
          <p:cNvCxnSpPr>
            <a:cxnSpLocks noChangeShapeType="1"/>
            <a:stCxn id="38" idx="6"/>
            <a:endCxn id="34" idx="1"/>
          </p:cNvCxnSpPr>
          <p:nvPr/>
        </p:nvCxnSpPr>
        <p:spPr bwMode="auto">
          <a:xfrm flipV="1">
            <a:off x="4779963" y="4287838"/>
            <a:ext cx="1331912" cy="6350"/>
          </a:xfrm>
          <a:prstGeom prst="straightConnector1">
            <a:avLst/>
          </a:prstGeom>
          <a:noFill/>
          <a:ln w="38100" algn="ctr">
            <a:solidFill>
              <a:srgbClr val="7F7F7F"/>
            </a:solidFill>
            <a:round/>
            <a:headEnd/>
            <a:tailEnd/>
          </a:ln>
        </p:spPr>
      </p:cxnSp>
      <p:sp>
        <p:nvSpPr>
          <p:cNvPr id="40" name="TextBox 39"/>
          <p:cNvSpPr txBox="1"/>
          <p:nvPr/>
        </p:nvSpPr>
        <p:spPr>
          <a:xfrm>
            <a:off x="6097588" y="4956175"/>
            <a:ext cx="2709862" cy="1176338"/>
          </a:xfrm>
          <a:prstGeom prst="roundRect">
            <a:avLst/>
          </a:prstGeom>
          <a:solidFill>
            <a:schemeClr val="bg1">
              <a:lumMod val="50000"/>
            </a:schemeClr>
          </a:solidFill>
        </p:spPr>
        <p:txBody>
          <a:bodyPr lIns="182880" rIns="182880">
            <a:spAutoFit/>
          </a:bodyPr>
          <a:lstStyle/>
          <a:p>
            <a:r>
              <a:rPr lang="hu-HU" sz="1600" b="1">
                <a:solidFill>
                  <a:srgbClr val="FFFFFF"/>
                </a:solidFill>
              </a:rPr>
              <a:t>Biztonságos kapcsolódás</a:t>
            </a:r>
            <a:r>
              <a:rPr lang="en-US" sz="1600" b="1">
                <a:solidFill>
                  <a:srgbClr val="FFFFFF"/>
                </a:solidFill>
              </a:rPr>
              <a:t> </a:t>
            </a:r>
            <a:endParaRPr lang="hu-HU" sz="1600" b="1">
              <a:solidFill>
                <a:srgbClr val="FFFFFF"/>
              </a:solidFill>
            </a:endParaRPr>
          </a:p>
          <a:p>
            <a:r>
              <a:rPr lang="en-US" sz="1600">
                <a:solidFill>
                  <a:srgbClr val="FFFFFF"/>
                </a:solidFill>
              </a:rPr>
              <a:t>Secure Enterprise Smartphone and Tablets</a:t>
            </a:r>
          </a:p>
        </p:txBody>
      </p:sp>
      <p:sp>
        <p:nvSpPr>
          <p:cNvPr id="42" name="Oval 61"/>
          <p:cNvSpPr>
            <a:spLocks noChangeArrowheads="1"/>
          </p:cNvSpPr>
          <p:nvPr>
            <p:custDataLst>
              <p:tags r:id="rId7"/>
            </p:custDataLst>
          </p:nvPr>
        </p:nvSpPr>
        <p:spPr bwMode="auto">
          <a:xfrm>
            <a:off x="4927600" y="5292725"/>
            <a:ext cx="274638" cy="273050"/>
          </a:xfrm>
          <a:prstGeom prst="ellipse">
            <a:avLst/>
          </a:prstGeom>
          <a:solidFill>
            <a:schemeClr val="bg1">
              <a:lumMod val="50000"/>
            </a:schemeClr>
          </a:solidFill>
          <a:ln w="28575">
            <a:solidFill>
              <a:srgbClr val="FFFFFF">
                <a:lumMod val="85000"/>
              </a:srgbClr>
            </a:solidFill>
            <a:round/>
            <a:headEnd/>
            <a:tailEnd/>
          </a:ln>
        </p:spPr>
        <p:txBody>
          <a:bodyPr wrap="none" anchor="ctr"/>
          <a:lstStyle/>
          <a:p>
            <a:pPr algn="ctr" defTabSz="457200">
              <a:buClr>
                <a:srgbClr val="008ABF"/>
              </a:buClr>
              <a:buFont typeface="Wingdings" pitchFamily="2" charset="2"/>
              <a:buNone/>
              <a:defRPr/>
            </a:pPr>
            <a:endParaRPr lang="en-US" sz="1400" b="1" kern="0" dirty="0">
              <a:solidFill>
                <a:srgbClr val="FFFFFF"/>
              </a:solidFill>
              <a:latin typeface="Arial" charset="0"/>
              <a:ea typeface="ＭＳ Ｐゴシック" pitchFamily="34" charset="-128"/>
              <a:cs typeface="+mn-cs"/>
            </a:endParaRPr>
          </a:p>
        </p:txBody>
      </p:sp>
      <p:cxnSp>
        <p:nvCxnSpPr>
          <p:cNvPr id="43" name="Straight Connector 9"/>
          <p:cNvCxnSpPr>
            <a:stCxn id="42" idx="6"/>
            <a:endCxn id="40" idx="1"/>
          </p:cNvCxnSpPr>
          <p:nvPr/>
        </p:nvCxnSpPr>
        <p:spPr>
          <a:xfrm>
            <a:off x="5216525" y="5429250"/>
            <a:ext cx="881063" cy="115888"/>
          </a:xfrm>
          <a:prstGeom prst="straightConnector1">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911850" y="1841500"/>
            <a:ext cx="2774950" cy="835025"/>
          </a:xfrm>
          <a:prstGeom prst="roundRect">
            <a:avLst>
              <a:gd name="adj" fmla="val 9799"/>
            </a:avLst>
          </a:prstGeom>
          <a:noFill/>
        </p:spPr>
        <p:txBody>
          <a:bodyPr lIns="182880" tIns="182880" rIns="182880" bIns="182880"/>
          <a:lstStyle/>
          <a:p>
            <a:pPr marL="0" lvl="1" defTabSz="912813">
              <a:lnSpc>
                <a:spcPct val="90000"/>
              </a:lnSpc>
              <a:spcBef>
                <a:spcPts val="1200"/>
              </a:spcBef>
              <a:buClr>
                <a:srgbClr val="8CC63F"/>
              </a:buClr>
              <a:buSzPct val="75000"/>
            </a:pPr>
            <a:r>
              <a:rPr lang="en-US" sz="1600" b="1">
                <a:solidFill>
                  <a:srgbClr val="F2F2F2"/>
                </a:solidFill>
              </a:rPr>
              <a:t>IBM Mobil</a:t>
            </a:r>
            <a:r>
              <a:rPr lang="hu-HU" sz="1600" b="1">
                <a:solidFill>
                  <a:srgbClr val="F2F2F2"/>
                </a:solidFill>
              </a:rPr>
              <a:t> </a:t>
            </a:r>
            <a:r>
              <a:rPr lang="en-US" sz="1600" b="1">
                <a:solidFill>
                  <a:srgbClr val="F2F2F2"/>
                </a:solidFill>
              </a:rPr>
              <a:t>Security </a:t>
            </a:r>
            <a:r>
              <a:rPr lang="hu-HU" sz="1600" b="1">
                <a:solidFill>
                  <a:srgbClr val="F2F2F2"/>
                </a:solidFill>
              </a:rPr>
              <a:t>szolgáltatások</a:t>
            </a:r>
            <a:endParaRPr lang="en-US" sz="1600" b="1">
              <a:solidFill>
                <a:srgbClr val="F2F2F2"/>
              </a:solidFill>
            </a:endParaRPr>
          </a:p>
        </p:txBody>
      </p:sp>
      <p:sp>
        <p:nvSpPr>
          <p:cNvPr id="3" name="Title 2"/>
          <p:cNvSpPr>
            <a:spLocks noGrp="1"/>
          </p:cNvSpPr>
          <p:nvPr>
            <p:ph type="title"/>
          </p:nvPr>
        </p:nvSpPr>
        <p:spPr>
          <a:noFill/>
        </p:spPr>
        <p:txBody>
          <a:bodyPr lIns="133347" tIns="95023" rIns="133347" bIns="66673"/>
          <a:lstStyle/>
          <a:p>
            <a:pPr defTabSz="457200"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hu-HU" sz="2000" smtClean="0"/>
              <a:t>Az mobil eszközök elterjedésével az informatika fogyasztási cikké vált, széleskörűen elérhető és </a:t>
            </a:r>
            <a:r>
              <a:rPr lang="hu-HU" sz="2000" smtClean="0">
                <a:solidFill>
                  <a:srgbClr val="F19027"/>
                </a:solidFill>
              </a:rPr>
              <a:t>támadásra használható</a:t>
            </a:r>
            <a:r>
              <a:rPr lang="hu-HU" sz="2000" smtClean="0"/>
              <a:t>.</a:t>
            </a:r>
            <a:br>
              <a:rPr lang="hu-HU" sz="2000" smtClean="0"/>
            </a:br>
            <a:endParaRPr lang="en-US" sz="200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rapezoid 69"/>
          <p:cNvSpPr/>
          <p:nvPr/>
        </p:nvSpPr>
        <p:spPr>
          <a:xfrm flipV="1">
            <a:off x="708025" y="4381500"/>
            <a:ext cx="7785100" cy="1454150"/>
          </a:xfrm>
          <a:prstGeom prst="trapezoid">
            <a:avLst>
              <a:gd name="adj" fmla="val 338086"/>
            </a:avLst>
          </a:prstGeom>
          <a:gradFill>
            <a:gsLst>
              <a:gs pos="0">
                <a:schemeClr val="bg1"/>
              </a:gs>
              <a:gs pos="99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00" dirty="0">
              <a:solidFill>
                <a:srgbClr val="FFFFFF"/>
              </a:solidFill>
            </a:endParaRPr>
          </a:p>
        </p:txBody>
      </p:sp>
      <p:grpSp>
        <p:nvGrpSpPr>
          <p:cNvPr id="19459" name="Group 68"/>
          <p:cNvGrpSpPr>
            <a:grpSpLocks/>
          </p:cNvGrpSpPr>
          <p:nvPr/>
        </p:nvGrpSpPr>
        <p:grpSpPr bwMode="auto">
          <a:xfrm>
            <a:off x="708025" y="1414463"/>
            <a:ext cx="7785100" cy="2986087"/>
            <a:chOff x="707837" y="2243042"/>
            <a:chExt cx="7785045" cy="2985952"/>
          </a:xfrm>
        </p:grpSpPr>
        <p:grpSp>
          <p:nvGrpSpPr>
            <p:cNvPr id="19463" name="Group 30"/>
            <p:cNvGrpSpPr>
              <a:grpSpLocks/>
            </p:cNvGrpSpPr>
            <p:nvPr/>
          </p:nvGrpSpPr>
          <p:grpSpPr bwMode="auto">
            <a:xfrm>
              <a:off x="1211351" y="2243042"/>
              <a:ext cx="6499057" cy="2353407"/>
              <a:chOff x="131197" y="3201720"/>
              <a:chExt cx="6086778" cy="2199137"/>
            </a:xfrm>
          </p:grpSpPr>
          <p:sp>
            <p:nvSpPr>
              <p:cNvPr id="4" name="Oval 3"/>
              <p:cNvSpPr>
                <a:spLocks noChangeArrowheads="1"/>
              </p:cNvSpPr>
              <p:nvPr/>
            </p:nvSpPr>
            <p:spPr bwMode="auto">
              <a:xfrm>
                <a:off x="130935" y="4173327"/>
                <a:ext cx="1917951" cy="726851"/>
              </a:xfrm>
              <a:prstGeom prst="ellipse">
                <a:avLst/>
              </a:prstGeom>
              <a:solidFill>
                <a:schemeClr val="bg1"/>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xmlns="" w="25400">
                    <a:solidFill>
                      <a:srgbClr val="000000"/>
                    </a:solidFill>
                    <a:round/>
                    <a:headEnd/>
                    <a:tailEnd/>
                  </a14:hiddenLine>
                </a:ext>
              </a:extLst>
            </p:spPr>
            <p:txBody>
              <a:bodyPr anchor="ctr"/>
              <a:lstStyle/>
              <a:p>
                <a:pPr algn="ctr">
                  <a:defRPr/>
                </a:pPr>
                <a:endParaRPr lang="en-US" sz="1900">
                  <a:solidFill>
                    <a:srgbClr val="FFFFFF"/>
                  </a:solidFill>
                  <a:latin typeface="Arial" charset="0"/>
                  <a:ea typeface="ＭＳ Ｐゴシック" pitchFamily="34" charset="-128"/>
                  <a:cs typeface="+mn-cs"/>
                </a:endParaRPr>
              </a:p>
            </p:txBody>
          </p:sp>
          <p:pic>
            <p:nvPicPr>
              <p:cNvPr id="19479" name="Picture 7" descr="cotton-cloud.png"/>
              <p:cNvPicPr>
                <a:picLocks noChangeAspect="1"/>
              </p:cNvPicPr>
              <p:nvPr/>
            </p:nvPicPr>
            <p:blipFill>
              <a:blip r:embed="rId9" cstate="print"/>
              <a:srcRect/>
              <a:stretch>
                <a:fillRect/>
              </a:stretch>
            </p:blipFill>
            <p:spPr bwMode="auto">
              <a:xfrm>
                <a:off x="2152852" y="3201720"/>
                <a:ext cx="4065123" cy="2199137"/>
              </a:xfrm>
              <a:prstGeom prst="rect">
                <a:avLst/>
              </a:prstGeom>
              <a:noFill/>
              <a:ln w="9525">
                <a:noFill/>
                <a:miter lim="800000"/>
                <a:headEnd/>
                <a:tailEnd/>
              </a:ln>
            </p:spPr>
          </p:pic>
          <p:cxnSp>
            <p:nvCxnSpPr>
              <p:cNvPr id="8" name="Straight Arrow Connector 7"/>
              <p:cNvCxnSpPr/>
              <p:nvPr/>
            </p:nvCxnSpPr>
            <p:spPr>
              <a:xfrm>
                <a:off x="1363478" y="4333531"/>
                <a:ext cx="1443667" cy="19284"/>
              </a:xfrm>
              <a:prstGeom prst="straightConnector1">
                <a:avLst/>
              </a:prstGeom>
              <a:ln w="57150">
                <a:solidFill>
                  <a:schemeClr val="tx1">
                    <a:lumMod val="65000"/>
                    <a:lumOff val="3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481" name="Picture 4" descr="on-prem.png"/>
              <p:cNvPicPr>
                <a:picLocks noChangeAspect="1"/>
              </p:cNvPicPr>
              <p:nvPr/>
            </p:nvPicPr>
            <p:blipFill>
              <a:blip r:embed="rId10" cstate="print"/>
              <a:srcRect/>
              <a:stretch>
                <a:fillRect/>
              </a:stretch>
            </p:blipFill>
            <p:spPr bwMode="auto">
              <a:xfrm>
                <a:off x="426434" y="3849596"/>
                <a:ext cx="1302645" cy="974396"/>
              </a:xfrm>
              <a:prstGeom prst="rect">
                <a:avLst/>
              </a:prstGeom>
              <a:noFill/>
              <a:ln w="9525">
                <a:noFill/>
                <a:miter lim="800000"/>
                <a:headEnd/>
                <a:tailEnd/>
              </a:ln>
            </p:spPr>
          </p:pic>
          <p:pic>
            <p:nvPicPr>
              <p:cNvPr id="19482" name="Picture 10" descr="Non_Inv_Arch2"/>
              <p:cNvPicPr>
                <a:picLocks noChangeAspect="1" noChangeArrowheads="1"/>
              </p:cNvPicPr>
              <p:nvPr/>
            </p:nvPicPr>
            <p:blipFill>
              <a:blip r:embed="rId11" cstate="print"/>
              <a:srcRect/>
              <a:stretch>
                <a:fillRect/>
              </a:stretch>
            </p:blipFill>
            <p:spPr bwMode="auto">
              <a:xfrm>
                <a:off x="3182002" y="3694696"/>
                <a:ext cx="2976562" cy="1127125"/>
              </a:xfrm>
              <a:prstGeom prst="rect">
                <a:avLst/>
              </a:prstGeom>
              <a:noFill/>
              <a:ln w="9525">
                <a:noFill/>
                <a:miter lim="800000"/>
                <a:headEnd/>
                <a:tailEnd/>
              </a:ln>
            </p:spPr>
          </p:pic>
          <p:pic>
            <p:nvPicPr>
              <p:cNvPr id="27663" name="Picture 28"/>
              <p:cNvPicPr>
                <a:picLocks noChangeAspect="1" noChangeArrowheads="1"/>
              </p:cNvPicPr>
              <p:nvPr/>
            </p:nvPicPr>
            <p:blipFill>
              <a:blip r:embed="rId12" cstate="print"/>
              <a:srcRect/>
              <a:stretch>
                <a:fillRect/>
              </a:stretch>
            </p:blipFill>
            <p:spPr bwMode="auto">
              <a:xfrm>
                <a:off x="4857420" y="4170360"/>
                <a:ext cx="768668" cy="7683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4F7D93">
                          <a:alpha val="74998"/>
                        </a:srgbClr>
                      </a:outerShdw>
                    </a:effectLst>
                  </a14:hiddenEffects>
                </a:ext>
              </a:extLst>
            </p:spPr>
          </p:pic>
          <p:pic>
            <p:nvPicPr>
              <p:cNvPr id="30750" name="Picture 2"/>
              <p:cNvPicPr>
                <a:picLocks noChangeAspect="1" noChangeArrowheads="1"/>
              </p:cNvPicPr>
              <p:nvPr/>
            </p:nvPicPr>
            <p:blipFill>
              <a:blip r:embed="rId13" cstate="print"/>
              <a:srcRect/>
              <a:stretch>
                <a:fillRect/>
              </a:stretch>
            </p:blipFill>
            <p:spPr bwMode="auto">
              <a:xfrm>
                <a:off x="2865129" y="4068008"/>
                <a:ext cx="492126" cy="363425"/>
              </a:xfrm>
              <a:prstGeom prst="rect">
                <a:avLst/>
              </a:prstGeom>
              <a:noFill/>
              <a:ln w="3175">
                <a:solidFill>
                  <a:srgbClr val="D9D9D9"/>
                </a:solidFill>
                <a:miter lim="800000"/>
                <a:headEnd/>
                <a:tailEnd/>
              </a:ln>
              <a:effectLst>
                <a:outerShdw blurRad="63500" dist="38099" dir="2700000" algn="ctr" rotWithShape="0">
                  <a:srgbClr val="F2F2F2">
                    <a:alpha val="74998"/>
                  </a:srgbClr>
                </a:outerShdw>
              </a:effectLst>
              <a:extLst>
                <a:ext uri="{909E8E84-426E-40DD-AFC4-6F175D3DCCD1}">
                  <a14:hiddenFill xmlns:a14="http://schemas.microsoft.com/office/drawing/2010/main" xmlns="">
                    <a:solidFill>
                      <a:schemeClr val="accent1"/>
                    </a:solidFill>
                  </a14:hiddenFill>
                </a:ext>
              </a:extLst>
            </p:spPr>
          </p:pic>
          <p:sp>
            <p:nvSpPr>
              <p:cNvPr id="53" name="Oval 61"/>
              <p:cNvSpPr>
                <a:spLocks noChangeArrowheads="1"/>
              </p:cNvSpPr>
              <p:nvPr>
                <p:custDataLst>
                  <p:tags r:id="rId1"/>
                </p:custDataLst>
              </p:nvPr>
            </p:nvSpPr>
            <p:spPr bwMode="auto">
              <a:xfrm>
                <a:off x="138368" y="4563453"/>
                <a:ext cx="275055" cy="272940"/>
              </a:xfrm>
              <a:prstGeom prst="ellipse">
                <a:avLst/>
              </a:prstGeom>
              <a:solidFill>
                <a:srgbClr val="008ABF"/>
              </a:solidFill>
              <a:ln w="28575">
                <a:solidFill>
                  <a:srgbClr val="FFFFFF">
                    <a:lumMod val="85000"/>
                  </a:srgbClr>
                </a:solidFill>
                <a:round/>
                <a:headEnd/>
                <a:tailEnd/>
              </a:ln>
            </p:spPr>
            <p:txBody>
              <a:bodyPr wrap="none" anchor="ctr"/>
              <a:lstStyle/>
              <a:p>
                <a:pPr algn="ctr" defTabSz="457200">
                  <a:buClr>
                    <a:srgbClr val="008ABF"/>
                  </a:buClr>
                  <a:buFont typeface="Wingdings" pitchFamily="2" charset="2"/>
                  <a:buNone/>
                  <a:defRPr/>
                </a:pPr>
                <a:endParaRPr lang="en-US" sz="1400" b="1" kern="0" dirty="0">
                  <a:solidFill>
                    <a:srgbClr val="FFFFFF"/>
                  </a:solidFill>
                  <a:latin typeface="Arial" charset="0"/>
                  <a:ea typeface="ＭＳ Ｐゴシック" pitchFamily="34" charset="-128"/>
                  <a:cs typeface="+mn-cs"/>
                </a:endParaRPr>
              </a:p>
            </p:txBody>
          </p:sp>
          <p:sp>
            <p:nvSpPr>
              <p:cNvPr id="54" name="Oval 61"/>
              <p:cNvSpPr>
                <a:spLocks noChangeArrowheads="1"/>
              </p:cNvSpPr>
              <p:nvPr>
                <p:custDataLst>
                  <p:tags r:id="rId2"/>
                </p:custDataLst>
              </p:nvPr>
            </p:nvSpPr>
            <p:spPr bwMode="auto">
              <a:xfrm>
                <a:off x="5504171" y="4561970"/>
                <a:ext cx="275055" cy="274424"/>
              </a:xfrm>
              <a:prstGeom prst="ellipse">
                <a:avLst/>
              </a:prstGeom>
              <a:solidFill>
                <a:srgbClr val="008ABF"/>
              </a:solidFill>
              <a:ln w="28575">
                <a:solidFill>
                  <a:srgbClr val="FFFFFF">
                    <a:lumMod val="85000"/>
                  </a:srgbClr>
                </a:solidFill>
                <a:round/>
                <a:headEnd/>
                <a:tailEnd/>
              </a:ln>
            </p:spPr>
            <p:txBody>
              <a:bodyPr wrap="none" anchor="ctr"/>
              <a:lstStyle/>
              <a:p>
                <a:pPr algn="ctr" defTabSz="457200">
                  <a:buClr>
                    <a:srgbClr val="008ABF"/>
                  </a:buClr>
                  <a:buFont typeface="Wingdings" pitchFamily="2" charset="2"/>
                  <a:buNone/>
                  <a:defRPr/>
                </a:pPr>
                <a:endParaRPr lang="en-US" sz="1400" b="1" kern="0" dirty="0">
                  <a:solidFill>
                    <a:srgbClr val="FFFFFF"/>
                  </a:solidFill>
                  <a:latin typeface="Arial" charset="0"/>
                  <a:ea typeface="ＭＳ Ｐゴシック" pitchFamily="34" charset="-128"/>
                  <a:cs typeface="+mn-cs"/>
                </a:endParaRPr>
              </a:p>
            </p:txBody>
          </p:sp>
          <p:sp>
            <p:nvSpPr>
              <p:cNvPr id="55" name="Oval 61"/>
              <p:cNvSpPr>
                <a:spLocks noChangeArrowheads="1"/>
              </p:cNvSpPr>
              <p:nvPr>
                <p:custDataLst>
                  <p:tags r:id="rId3"/>
                </p:custDataLst>
              </p:nvPr>
            </p:nvSpPr>
            <p:spPr bwMode="auto">
              <a:xfrm>
                <a:off x="3931154" y="4561970"/>
                <a:ext cx="272081" cy="274424"/>
              </a:xfrm>
              <a:prstGeom prst="ellipse">
                <a:avLst/>
              </a:prstGeom>
              <a:solidFill>
                <a:srgbClr val="008ABF"/>
              </a:solidFill>
              <a:ln w="28575">
                <a:solidFill>
                  <a:srgbClr val="FFFFFF">
                    <a:lumMod val="85000"/>
                  </a:srgbClr>
                </a:solidFill>
                <a:round/>
                <a:headEnd/>
                <a:tailEnd/>
              </a:ln>
            </p:spPr>
            <p:txBody>
              <a:bodyPr wrap="none" anchor="ctr"/>
              <a:lstStyle/>
              <a:p>
                <a:pPr algn="ctr" defTabSz="457200">
                  <a:buClr>
                    <a:srgbClr val="008ABF"/>
                  </a:buClr>
                  <a:buFont typeface="Wingdings" pitchFamily="2" charset="2"/>
                  <a:buNone/>
                  <a:defRPr/>
                </a:pPr>
                <a:endParaRPr lang="en-US" sz="1400" b="1" kern="0" dirty="0">
                  <a:solidFill>
                    <a:srgbClr val="FFFFFF"/>
                  </a:solidFill>
                  <a:latin typeface="Arial" charset="0"/>
                  <a:ea typeface="ＭＳ Ｐゴシック" pitchFamily="34" charset="-128"/>
                  <a:cs typeface="+mn-cs"/>
                </a:endParaRPr>
              </a:p>
            </p:txBody>
          </p:sp>
          <p:sp>
            <p:nvSpPr>
              <p:cNvPr id="56" name="Oval 61"/>
              <p:cNvSpPr>
                <a:spLocks noChangeArrowheads="1"/>
              </p:cNvSpPr>
              <p:nvPr>
                <p:custDataLst>
                  <p:tags r:id="rId4"/>
                </p:custDataLst>
              </p:nvPr>
            </p:nvSpPr>
            <p:spPr bwMode="auto">
              <a:xfrm>
                <a:off x="1538918" y="4561970"/>
                <a:ext cx="273568" cy="274424"/>
              </a:xfrm>
              <a:prstGeom prst="ellipse">
                <a:avLst/>
              </a:prstGeom>
              <a:solidFill>
                <a:srgbClr val="008ABF"/>
              </a:solidFill>
              <a:ln w="28575">
                <a:solidFill>
                  <a:srgbClr val="FFFFFF">
                    <a:lumMod val="85000"/>
                  </a:srgbClr>
                </a:solidFill>
                <a:round/>
                <a:headEnd/>
                <a:tailEnd/>
              </a:ln>
            </p:spPr>
            <p:txBody>
              <a:bodyPr wrap="none" anchor="ctr"/>
              <a:lstStyle/>
              <a:p>
                <a:pPr algn="ctr" defTabSz="457200">
                  <a:buClr>
                    <a:srgbClr val="008ABF"/>
                  </a:buClr>
                  <a:buFont typeface="Wingdings" pitchFamily="2" charset="2"/>
                  <a:buNone/>
                  <a:defRPr/>
                </a:pPr>
                <a:endParaRPr lang="en-US" sz="1400" b="1" kern="0" dirty="0">
                  <a:solidFill>
                    <a:srgbClr val="FFFFFF"/>
                  </a:solidFill>
                  <a:latin typeface="Arial" charset="0"/>
                  <a:ea typeface="ＭＳ Ｐゴシック" pitchFamily="34" charset="-128"/>
                  <a:cs typeface="+mn-cs"/>
                </a:endParaRPr>
              </a:p>
            </p:txBody>
          </p:sp>
          <p:sp>
            <p:nvSpPr>
              <p:cNvPr id="57" name="Oval 61"/>
              <p:cNvSpPr>
                <a:spLocks noChangeArrowheads="1"/>
              </p:cNvSpPr>
              <p:nvPr>
                <p:custDataLst>
                  <p:tags r:id="rId5"/>
                </p:custDataLst>
              </p:nvPr>
            </p:nvSpPr>
            <p:spPr bwMode="auto">
              <a:xfrm>
                <a:off x="3357255" y="4561970"/>
                <a:ext cx="273568" cy="274424"/>
              </a:xfrm>
              <a:prstGeom prst="ellipse">
                <a:avLst/>
              </a:prstGeom>
              <a:solidFill>
                <a:srgbClr val="008ABF"/>
              </a:solidFill>
              <a:ln w="28575">
                <a:solidFill>
                  <a:srgbClr val="FFFFFF">
                    <a:lumMod val="85000"/>
                  </a:srgbClr>
                </a:solidFill>
                <a:round/>
                <a:headEnd/>
                <a:tailEnd/>
              </a:ln>
            </p:spPr>
            <p:txBody>
              <a:bodyPr wrap="none" anchor="ctr"/>
              <a:lstStyle/>
              <a:p>
                <a:pPr algn="ctr" defTabSz="457200">
                  <a:buClr>
                    <a:srgbClr val="008ABF"/>
                  </a:buClr>
                  <a:buFont typeface="Wingdings" pitchFamily="2" charset="2"/>
                  <a:buNone/>
                  <a:defRPr/>
                </a:pPr>
                <a:endParaRPr lang="en-US" sz="1400" b="1" kern="0" dirty="0">
                  <a:solidFill>
                    <a:srgbClr val="FFFFFF"/>
                  </a:solidFill>
                  <a:latin typeface="Arial" charset="0"/>
                  <a:ea typeface="ＭＳ Ｐゴシック" pitchFamily="34" charset="-128"/>
                  <a:cs typeface="+mn-cs"/>
                </a:endParaRPr>
              </a:p>
            </p:txBody>
          </p:sp>
          <p:sp>
            <p:nvSpPr>
              <p:cNvPr id="60" name="Oval 61"/>
              <p:cNvSpPr>
                <a:spLocks noChangeArrowheads="1"/>
              </p:cNvSpPr>
              <p:nvPr>
                <p:custDataLst>
                  <p:tags r:id="rId6"/>
                </p:custDataLst>
              </p:nvPr>
            </p:nvSpPr>
            <p:spPr bwMode="auto">
              <a:xfrm>
                <a:off x="4705768" y="4563453"/>
                <a:ext cx="275055" cy="272940"/>
              </a:xfrm>
              <a:prstGeom prst="ellipse">
                <a:avLst/>
              </a:prstGeom>
              <a:solidFill>
                <a:srgbClr val="008ABF"/>
              </a:solidFill>
              <a:ln w="28575">
                <a:solidFill>
                  <a:srgbClr val="FFFFFF">
                    <a:lumMod val="85000"/>
                  </a:srgbClr>
                </a:solidFill>
                <a:round/>
                <a:headEnd/>
                <a:tailEnd/>
              </a:ln>
            </p:spPr>
            <p:txBody>
              <a:bodyPr wrap="none" anchor="ctr"/>
              <a:lstStyle/>
              <a:p>
                <a:pPr algn="ctr" defTabSz="457200">
                  <a:buClr>
                    <a:srgbClr val="008ABF"/>
                  </a:buClr>
                  <a:buFont typeface="Wingdings" pitchFamily="2" charset="2"/>
                  <a:buNone/>
                  <a:defRPr/>
                </a:pPr>
                <a:endParaRPr lang="en-US" sz="1400" b="1" kern="0" dirty="0">
                  <a:solidFill>
                    <a:srgbClr val="FFFFFF"/>
                  </a:solidFill>
                  <a:latin typeface="Arial" charset="0"/>
                  <a:ea typeface="ＭＳ Ｐゴシック" pitchFamily="34" charset="-128"/>
                  <a:cs typeface="+mn-cs"/>
                </a:endParaRPr>
              </a:p>
            </p:txBody>
          </p:sp>
        </p:grpSp>
        <p:pic>
          <p:nvPicPr>
            <p:cNvPr id="19464" name="Picture 33"/>
            <p:cNvPicPr>
              <a:picLocks noChangeAspect="1"/>
            </p:cNvPicPr>
            <p:nvPr/>
          </p:nvPicPr>
          <p:blipFill>
            <a:blip r:embed="rId14" cstate="print"/>
            <a:srcRect/>
            <a:stretch>
              <a:fillRect/>
            </a:stretch>
          </p:blipFill>
          <p:spPr bwMode="auto">
            <a:xfrm>
              <a:off x="997989" y="2996573"/>
              <a:ext cx="514428" cy="749709"/>
            </a:xfrm>
            <a:prstGeom prst="rect">
              <a:avLst/>
            </a:prstGeom>
            <a:noFill/>
            <a:ln w="9525">
              <a:noFill/>
              <a:miter lim="800000"/>
              <a:headEnd/>
              <a:tailEnd/>
            </a:ln>
          </p:spPr>
        </p:pic>
        <p:cxnSp>
          <p:nvCxnSpPr>
            <p:cNvPr id="61" name="Straight Connector 9"/>
            <p:cNvCxnSpPr>
              <a:endCxn id="53" idx="4"/>
            </p:cNvCxnSpPr>
            <p:nvPr/>
          </p:nvCxnSpPr>
          <p:spPr>
            <a:xfrm flipV="1">
              <a:off x="1365057" y="3992388"/>
              <a:ext cx="0" cy="1014366"/>
            </a:xfrm>
            <a:prstGeom prst="straightConnector1">
              <a:avLst/>
            </a:prstGeom>
            <a:ln w="38100">
              <a:solidFill>
                <a:srgbClr val="008ABF"/>
              </a:solidFill>
            </a:ln>
          </p:spPr>
          <p:style>
            <a:lnRef idx="1">
              <a:schemeClr val="accent1"/>
            </a:lnRef>
            <a:fillRef idx="0">
              <a:schemeClr val="accent1"/>
            </a:fillRef>
            <a:effectRef idx="0">
              <a:schemeClr val="accent1"/>
            </a:effectRef>
            <a:fontRef idx="minor">
              <a:schemeClr val="tx1"/>
            </a:fontRef>
          </p:style>
        </p:cxnSp>
        <p:cxnSp>
          <p:nvCxnSpPr>
            <p:cNvPr id="63" name="Straight Connector 9"/>
            <p:cNvCxnSpPr>
              <a:endCxn id="56" idx="4"/>
            </p:cNvCxnSpPr>
            <p:nvPr/>
          </p:nvCxnSpPr>
          <p:spPr>
            <a:xfrm flipV="1">
              <a:off x="2860472" y="3992388"/>
              <a:ext cx="0" cy="928645"/>
            </a:xfrm>
            <a:prstGeom prst="straightConnector1">
              <a:avLst/>
            </a:prstGeom>
            <a:ln w="38100">
              <a:solidFill>
                <a:srgbClr val="008ABF"/>
              </a:solidFill>
            </a:ln>
          </p:spPr>
          <p:style>
            <a:lnRef idx="1">
              <a:schemeClr val="accent1"/>
            </a:lnRef>
            <a:fillRef idx="0">
              <a:schemeClr val="accent1"/>
            </a:fillRef>
            <a:effectRef idx="0">
              <a:schemeClr val="accent1"/>
            </a:effectRef>
            <a:fontRef idx="minor">
              <a:schemeClr val="tx1"/>
            </a:fontRef>
          </p:style>
        </p:cxnSp>
        <p:cxnSp>
          <p:nvCxnSpPr>
            <p:cNvPr id="68" name="Straight Connector 9"/>
            <p:cNvCxnSpPr>
              <a:stCxn id="19474" idx="0"/>
              <a:endCxn id="57" idx="2"/>
            </p:cNvCxnSpPr>
            <p:nvPr/>
          </p:nvCxnSpPr>
          <p:spPr>
            <a:xfrm rot="5400000" flipH="1" flipV="1">
              <a:off x="4008241" y="4001903"/>
              <a:ext cx="804827" cy="490535"/>
            </a:xfrm>
            <a:prstGeom prst="bentConnector2">
              <a:avLst/>
            </a:prstGeom>
            <a:ln w="38100">
              <a:solidFill>
                <a:srgbClr val="008ABF"/>
              </a:solidFill>
            </a:ln>
          </p:spPr>
          <p:style>
            <a:lnRef idx="1">
              <a:schemeClr val="accent1"/>
            </a:lnRef>
            <a:fillRef idx="0">
              <a:schemeClr val="accent1"/>
            </a:fillRef>
            <a:effectRef idx="0">
              <a:schemeClr val="accent1"/>
            </a:effectRef>
            <a:fontRef idx="minor">
              <a:schemeClr val="tx1"/>
            </a:fontRef>
          </p:style>
        </p:cxnSp>
        <p:cxnSp>
          <p:nvCxnSpPr>
            <p:cNvPr id="72" name="Straight Connector 9"/>
            <p:cNvCxnSpPr>
              <a:endCxn id="55" idx="4"/>
            </p:cNvCxnSpPr>
            <p:nvPr/>
          </p:nvCxnSpPr>
          <p:spPr>
            <a:xfrm flipV="1">
              <a:off x="5414742" y="3992388"/>
              <a:ext cx="0" cy="933408"/>
            </a:xfrm>
            <a:prstGeom prst="straightConnector1">
              <a:avLst/>
            </a:prstGeom>
            <a:ln w="38100">
              <a:solidFill>
                <a:srgbClr val="008ABF"/>
              </a:solidFill>
            </a:ln>
          </p:spPr>
          <p:style>
            <a:lnRef idx="1">
              <a:schemeClr val="accent1"/>
            </a:lnRef>
            <a:fillRef idx="0">
              <a:schemeClr val="accent1"/>
            </a:fillRef>
            <a:effectRef idx="0">
              <a:schemeClr val="accent1"/>
            </a:effectRef>
            <a:fontRef idx="minor">
              <a:schemeClr val="tx1"/>
            </a:fontRef>
          </p:style>
        </p:cxnSp>
        <p:cxnSp>
          <p:nvCxnSpPr>
            <p:cNvPr id="74" name="Straight Connector 9"/>
            <p:cNvCxnSpPr>
              <a:endCxn id="60" idx="4"/>
            </p:cNvCxnSpPr>
            <p:nvPr/>
          </p:nvCxnSpPr>
          <p:spPr>
            <a:xfrm flipV="1">
              <a:off x="6243411" y="3992388"/>
              <a:ext cx="0" cy="928645"/>
            </a:xfrm>
            <a:prstGeom prst="straightConnector1">
              <a:avLst/>
            </a:prstGeom>
            <a:ln w="38100">
              <a:solidFill>
                <a:srgbClr val="008ABF"/>
              </a:solidFill>
            </a:ln>
          </p:spPr>
          <p:style>
            <a:lnRef idx="1">
              <a:schemeClr val="accent1"/>
            </a:lnRef>
            <a:fillRef idx="0">
              <a:schemeClr val="accent1"/>
            </a:fillRef>
            <a:effectRef idx="0">
              <a:schemeClr val="accent1"/>
            </a:effectRef>
            <a:fontRef idx="minor">
              <a:schemeClr val="tx1"/>
            </a:fontRef>
          </p:style>
        </p:cxnSp>
        <p:cxnSp>
          <p:nvCxnSpPr>
            <p:cNvPr id="77" name="Straight Connector 9"/>
            <p:cNvCxnSpPr>
              <a:stCxn id="19477" idx="0"/>
              <a:endCxn id="54" idx="6"/>
            </p:cNvCxnSpPr>
            <p:nvPr/>
          </p:nvCxnSpPr>
          <p:spPr>
            <a:xfrm rot="16200000" flipV="1">
              <a:off x="7152263" y="3934435"/>
              <a:ext cx="804827" cy="625471"/>
            </a:xfrm>
            <a:prstGeom prst="bentConnector2">
              <a:avLst/>
            </a:prstGeom>
            <a:ln w="38100">
              <a:solidFill>
                <a:srgbClr val="008ABF"/>
              </a:solidFill>
            </a:ln>
          </p:spPr>
          <p:style>
            <a:lnRef idx="1">
              <a:schemeClr val="accent1"/>
            </a:lnRef>
            <a:fillRef idx="0">
              <a:schemeClr val="accent1"/>
            </a:fillRef>
            <a:effectRef idx="0">
              <a:schemeClr val="accent1"/>
            </a:effectRef>
            <a:fontRef idx="minor">
              <a:schemeClr val="tx1"/>
            </a:fontRef>
          </p:style>
        </p:cxnSp>
        <p:grpSp>
          <p:nvGrpSpPr>
            <p:cNvPr id="19471" name="Group 66"/>
            <p:cNvGrpSpPr>
              <a:grpSpLocks/>
            </p:cNvGrpSpPr>
            <p:nvPr/>
          </p:nvGrpSpPr>
          <p:grpSpPr bwMode="auto">
            <a:xfrm>
              <a:off x="707837" y="4650112"/>
              <a:ext cx="7785045" cy="578882"/>
              <a:chOff x="707837" y="4650112"/>
              <a:chExt cx="7785045" cy="578882"/>
            </a:xfrm>
          </p:grpSpPr>
          <p:sp>
            <p:nvSpPr>
              <p:cNvPr id="19472" name="TextBox 1"/>
              <p:cNvSpPr>
                <a:spLocks noChangeArrowheads="1"/>
              </p:cNvSpPr>
              <p:nvPr/>
            </p:nvSpPr>
            <p:spPr bwMode="auto">
              <a:xfrm>
                <a:off x="707837" y="4650112"/>
                <a:ext cx="1609160" cy="578882"/>
              </a:xfrm>
              <a:prstGeom prst="roundRect">
                <a:avLst>
                  <a:gd name="adj" fmla="val 16667"/>
                </a:avLst>
              </a:prstGeom>
              <a:solidFill>
                <a:srgbClr val="008ABF"/>
              </a:solidFill>
              <a:ln w="9525">
                <a:noFill/>
                <a:round/>
                <a:headEnd/>
                <a:tailEnd/>
              </a:ln>
            </p:spPr>
            <p:txBody>
              <a:bodyPr lIns="182880" rIns="182880">
                <a:spAutoFit/>
              </a:bodyPr>
              <a:lstStyle/>
              <a:p>
                <a:r>
                  <a:rPr lang="en-US" sz="1400">
                    <a:solidFill>
                      <a:srgbClr val="FFFFFF"/>
                    </a:solidFill>
                  </a:rPr>
                  <a:t>Identity</a:t>
                </a:r>
                <a:br>
                  <a:rPr lang="en-US" sz="1400">
                    <a:solidFill>
                      <a:srgbClr val="FFFFFF"/>
                    </a:solidFill>
                  </a:rPr>
                </a:br>
                <a:r>
                  <a:rPr lang="en-US" sz="1400">
                    <a:solidFill>
                      <a:srgbClr val="FFFFFF"/>
                    </a:solidFill>
                  </a:rPr>
                  <a:t>Federation</a:t>
                </a:r>
              </a:p>
            </p:txBody>
          </p:sp>
          <p:sp>
            <p:nvSpPr>
              <p:cNvPr id="19473" name="TextBox 91"/>
              <p:cNvSpPr>
                <a:spLocks noChangeArrowheads="1"/>
              </p:cNvSpPr>
              <p:nvPr/>
            </p:nvSpPr>
            <p:spPr bwMode="auto">
              <a:xfrm>
                <a:off x="1932568" y="4650112"/>
                <a:ext cx="1960527" cy="578882"/>
              </a:xfrm>
              <a:prstGeom prst="roundRect">
                <a:avLst>
                  <a:gd name="adj" fmla="val 16667"/>
                </a:avLst>
              </a:prstGeom>
              <a:solidFill>
                <a:srgbClr val="008ABF"/>
              </a:solidFill>
              <a:ln w="9525">
                <a:noFill/>
                <a:round/>
                <a:headEnd/>
                <a:tailEnd/>
              </a:ln>
            </p:spPr>
            <p:txBody>
              <a:bodyPr lIns="182880" rIns="182880">
                <a:spAutoFit/>
              </a:bodyPr>
              <a:lstStyle/>
              <a:p>
                <a:r>
                  <a:rPr lang="en-US" sz="1400">
                    <a:solidFill>
                      <a:srgbClr val="FFFFFF"/>
                    </a:solidFill>
                  </a:rPr>
                  <a:t>Web Application</a:t>
                </a:r>
                <a:br>
                  <a:rPr lang="en-US" sz="1400">
                    <a:solidFill>
                      <a:srgbClr val="FFFFFF"/>
                    </a:solidFill>
                  </a:rPr>
                </a:br>
                <a:r>
                  <a:rPr lang="en-US" sz="1400">
                    <a:solidFill>
                      <a:srgbClr val="FFFFFF"/>
                    </a:solidFill>
                  </a:rPr>
                  <a:t>Scanning</a:t>
                </a:r>
              </a:p>
            </p:txBody>
          </p:sp>
          <p:sp>
            <p:nvSpPr>
              <p:cNvPr id="19474" name="TextBox 44"/>
              <p:cNvSpPr>
                <a:spLocks noChangeArrowheads="1"/>
              </p:cNvSpPr>
              <p:nvPr/>
            </p:nvSpPr>
            <p:spPr bwMode="auto">
              <a:xfrm>
                <a:off x="3442514" y="4650112"/>
                <a:ext cx="1445833" cy="578882"/>
              </a:xfrm>
              <a:prstGeom prst="roundRect">
                <a:avLst>
                  <a:gd name="adj" fmla="val 16667"/>
                </a:avLst>
              </a:prstGeom>
              <a:solidFill>
                <a:srgbClr val="008ABF"/>
              </a:solidFill>
              <a:ln w="9525">
                <a:noFill/>
                <a:round/>
                <a:headEnd/>
                <a:tailEnd/>
              </a:ln>
            </p:spPr>
            <p:txBody>
              <a:bodyPr wrap="none" lIns="182880" rIns="182880">
                <a:spAutoFit/>
              </a:bodyPr>
              <a:lstStyle/>
              <a:p>
                <a:r>
                  <a:rPr lang="en-US" sz="1400">
                    <a:solidFill>
                      <a:srgbClr val="FFFFFF"/>
                    </a:solidFill>
                  </a:rPr>
                  <a:t>Virtualization</a:t>
                </a:r>
                <a:br>
                  <a:rPr lang="en-US" sz="1400">
                    <a:solidFill>
                      <a:srgbClr val="FFFFFF"/>
                    </a:solidFill>
                  </a:rPr>
                </a:br>
                <a:r>
                  <a:rPr lang="en-US" sz="1400">
                    <a:solidFill>
                      <a:srgbClr val="FFFFFF"/>
                    </a:solidFill>
                  </a:rPr>
                  <a:t>Security</a:t>
                </a:r>
              </a:p>
            </p:txBody>
          </p:sp>
          <p:sp>
            <p:nvSpPr>
              <p:cNvPr id="19475" name="TextBox 43"/>
              <p:cNvSpPr>
                <a:spLocks noChangeArrowheads="1"/>
              </p:cNvSpPr>
              <p:nvPr/>
            </p:nvSpPr>
            <p:spPr bwMode="auto">
              <a:xfrm>
                <a:off x="4655418" y="4650112"/>
                <a:ext cx="1226189" cy="578882"/>
              </a:xfrm>
              <a:prstGeom prst="roundRect">
                <a:avLst>
                  <a:gd name="adj" fmla="val 16667"/>
                </a:avLst>
              </a:prstGeom>
              <a:solidFill>
                <a:srgbClr val="008ABF"/>
              </a:solidFill>
              <a:ln w="9525">
                <a:noFill/>
                <a:round/>
                <a:headEnd/>
                <a:tailEnd/>
              </a:ln>
            </p:spPr>
            <p:txBody>
              <a:bodyPr lIns="182880" rIns="182880">
                <a:spAutoFit/>
              </a:bodyPr>
              <a:lstStyle/>
              <a:p>
                <a:r>
                  <a:rPr lang="en-US" sz="1400">
                    <a:solidFill>
                      <a:srgbClr val="FFFFFF"/>
                    </a:solidFill>
                  </a:rPr>
                  <a:t>Network</a:t>
                </a:r>
                <a:br>
                  <a:rPr lang="en-US" sz="1400">
                    <a:solidFill>
                      <a:srgbClr val="FFFFFF"/>
                    </a:solidFill>
                  </a:rPr>
                </a:br>
                <a:r>
                  <a:rPr lang="en-US" sz="1400">
                    <a:solidFill>
                      <a:srgbClr val="FFFFFF"/>
                    </a:solidFill>
                  </a:rPr>
                  <a:t>Security</a:t>
                </a:r>
              </a:p>
            </p:txBody>
          </p:sp>
          <p:sp>
            <p:nvSpPr>
              <p:cNvPr id="19476" name="TextBox 41"/>
              <p:cNvSpPr>
                <a:spLocks noChangeArrowheads="1"/>
              </p:cNvSpPr>
              <p:nvPr/>
            </p:nvSpPr>
            <p:spPr bwMode="auto">
              <a:xfrm>
                <a:off x="5715594" y="4650112"/>
                <a:ext cx="1906215" cy="578882"/>
              </a:xfrm>
              <a:prstGeom prst="roundRect">
                <a:avLst>
                  <a:gd name="adj" fmla="val 16667"/>
                </a:avLst>
              </a:prstGeom>
              <a:solidFill>
                <a:srgbClr val="008ABF"/>
              </a:solidFill>
              <a:ln w="9525">
                <a:noFill/>
                <a:round/>
                <a:headEnd/>
                <a:tailEnd/>
              </a:ln>
            </p:spPr>
            <p:txBody>
              <a:bodyPr lIns="182880" rIns="182880">
                <a:spAutoFit/>
              </a:bodyPr>
              <a:lstStyle/>
              <a:p>
                <a:r>
                  <a:rPr lang="en-US" sz="1400">
                    <a:solidFill>
                      <a:srgbClr val="FFFFFF"/>
                    </a:solidFill>
                  </a:rPr>
                  <a:t>Image &amp; Patch </a:t>
                </a:r>
                <a:br>
                  <a:rPr lang="en-US" sz="1400">
                    <a:solidFill>
                      <a:srgbClr val="FFFFFF"/>
                    </a:solidFill>
                  </a:rPr>
                </a:br>
                <a:r>
                  <a:rPr lang="en-US" sz="1400">
                    <a:solidFill>
                      <a:srgbClr val="FFFFFF"/>
                    </a:solidFill>
                  </a:rPr>
                  <a:t>Management</a:t>
                </a:r>
              </a:p>
            </p:txBody>
          </p:sp>
          <p:sp>
            <p:nvSpPr>
              <p:cNvPr id="19477" name="TextBox 42"/>
              <p:cNvSpPr>
                <a:spLocks noChangeArrowheads="1"/>
              </p:cNvSpPr>
              <p:nvPr/>
            </p:nvSpPr>
            <p:spPr bwMode="auto">
              <a:xfrm>
                <a:off x="7241789" y="4650112"/>
                <a:ext cx="1251093" cy="578882"/>
              </a:xfrm>
              <a:prstGeom prst="roundRect">
                <a:avLst>
                  <a:gd name="adj" fmla="val 16667"/>
                </a:avLst>
              </a:prstGeom>
              <a:solidFill>
                <a:srgbClr val="008ABF"/>
              </a:solidFill>
              <a:ln w="9525">
                <a:noFill/>
                <a:round/>
                <a:headEnd/>
                <a:tailEnd/>
              </a:ln>
            </p:spPr>
            <p:txBody>
              <a:bodyPr wrap="none" lIns="182880" rIns="182880">
                <a:spAutoFit/>
              </a:bodyPr>
              <a:lstStyle/>
              <a:p>
                <a:r>
                  <a:rPr lang="en-US" sz="1400">
                    <a:solidFill>
                      <a:srgbClr val="FFFFFF"/>
                    </a:solidFill>
                  </a:rPr>
                  <a:t>Database</a:t>
                </a:r>
                <a:br>
                  <a:rPr lang="en-US" sz="1400">
                    <a:solidFill>
                      <a:srgbClr val="FFFFFF"/>
                    </a:solidFill>
                  </a:rPr>
                </a:br>
                <a:r>
                  <a:rPr lang="en-US" sz="1400">
                    <a:solidFill>
                      <a:srgbClr val="FFFFFF"/>
                    </a:solidFill>
                  </a:rPr>
                  <a:t>Monitoring</a:t>
                </a:r>
              </a:p>
            </p:txBody>
          </p:sp>
        </p:grpSp>
      </p:grpSp>
      <p:pic>
        <p:nvPicPr>
          <p:cNvPr id="79874" name="Picture 2"/>
          <p:cNvPicPr>
            <a:picLocks noChangeAspect="1" noChangeArrowheads="1"/>
          </p:cNvPicPr>
          <p:nvPr/>
        </p:nvPicPr>
        <p:blipFill>
          <a:blip r:embed="rId15" cstate="print">
            <a:extLst>
              <a:ext uri="{28A0092B-C50C-407E-A947-70E740481C1C}">
                <a14:useLocalDpi xmlns:a14="http://schemas.microsoft.com/office/drawing/2010/main" xmlns=""/>
              </a:ext>
            </a:extLst>
          </a:blip>
          <a:srcRect/>
          <a:stretch>
            <a:fillRect/>
          </a:stretch>
        </p:blipFill>
        <p:spPr bwMode="auto">
          <a:xfrm>
            <a:off x="3612687" y="4953961"/>
            <a:ext cx="1918625" cy="1142039"/>
          </a:xfrm>
          <a:prstGeom prst="roundRect">
            <a:avLst>
              <a:gd name="adj" fmla="val 8594"/>
            </a:avLst>
          </a:prstGeom>
          <a:solidFill>
            <a:srgbClr val="FFFFFF">
              <a:shade val="85000"/>
            </a:srgbClr>
          </a:solidFill>
          <a:ln w="57150">
            <a:solidFill>
              <a:schemeClr val="bg2"/>
            </a:solidFill>
            <a:miter lim="800000"/>
            <a:headEnd/>
            <a:tailEnd/>
          </a:ln>
          <a:effectLst>
            <a:reflection blurRad="12700" stA="41000" endPos="9000" dist="5000" dir="5400000" sy="-100000" algn="bl" rotWithShape="0"/>
          </a:effectLst>
          <a:extLst/>
        </p:spPr>
      </p:pic>
      <p:sp>
        <p:nvSpPr>
          <p:cNvPr id="18440" name="TextBox 74"/>
          <p:cNvSpPr txBox="1">
            <a:spLocks noChangeArrowheads="1"/>
          </p:cNvSpPr>
          <p:nvPr/>
        </p:nvSpPr>
        <p:spPr bwMode="auto">
          <a:xfrm>
            <a:off x="3429000" y="4546600"/>
            <a:ext cx="23018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defRPr/>
            </a:pPr>
            <a:r>
              <a:rPr lang="en-US" sz="1400" b="1" dirty="0" smtClean="0">
                <a:solidFill>
                  <a:schemeClr val="tx1">
                    <a:lumMod val="75000"/>
                    <a:lumOff val="25000"/>
                  </a:schemeClr>
                </a:solidFill>
                <a:cs typeface="+mn-cs"/>
              </a:rPr>
              <a:t>IBM Security </a:t>
            </a:r>
            <a:r>
              <a:rPr lang="en-US" sz="1400" b="1" dirty="0">
                <a:solidFill>
                  <a:schemeClr val="tx1">
                    <a:lumMod val="75000"/>
                    <a:lumOff val="25000"/>
                  </a:schemeClr>
                </a:solidFill>
                <a:cs typeface="+mn-cs"/>
              </a:rPr>
              <a:t>Intelligence</a:t>
            </a:r>
          </a:p>
        </p:txBody>
      </p:sp>
      <p:sp>
        <p:nvSpPr>
          <p:cNvPr id="2" name="Title 1"/>
          <p:cNvSpPr>
            <a:spLocks noGrp="1"/>
          </p:cNvSpPr>
          <p:nvPr>
            <p:ph type="title"/>
          </p:nvPr>
        </p:nvSpPr>
        <p:spPr/>
        <p:txBody>
          <a:bodyPr/>
          <a:lstStyle/>
          <a:p>
            <a:r>
              <a:rPr lang="hu-HU" b="1" dirty="0" smtClean="0"/>
              <a:t>Minden, mindenhol a felhőben is.</a:t>
            </a:r>
            <a:br>
              <a:rPr lang="hu-HU" b="1" dirty="0" smtClean="0"/>
            </a:br>
            <a:r>
              <a:rPr lang="en-US" sz="2000" i="1" dirty="0" smtClean="0"/>
              <a:t>IBM </a:t>
            </a:r>
            <a:r>
              <a:rPr lang="hu-HU" sz="2000" i="1" dirty="0" smtClean="0"/>
              <a:t>elosztott, </a:t>
            </a:r>
            <a:r>
              <a:rPr lang="hu-HU" sz="2000" i="1" dirty="0" smtClean="0"/>
              <a:t>többszintű </a:t>
            </a:r>
            <a:r>
              <a:rPr lang="hu-HU" sz="2000" i="1" dirty="0" smtClean="0"/>
              <a:t>biztonsági megoldásai támogatják a  felhő alapú technológiák bevezetését. </a:t>
            </a:r>
            <a:endParaRPr lang="en-US"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idx="4294967295"/>
          </p:nvPr>
        </p:nvSpPr>
        <p:spPr>
          <a:noFill/>
        </p:spPr>
        <p:txBody>
          <a:bodyPr/>
          <a:lstStyle/>
          <a:p>
            <a:r>
              <a:rPr lang="hu-HU" smtClean="0"/>
              <a:t>A biztonság nem (csak) technikai probléma, hanem üzleti kihívás</a:t>
            </a:r>
            <a:endParaRPr lang="en-US" smtClean="0"/>
          </a:p>
        </p:txBody>
      </p:sp>
      <p:sp>
        <p:nvSpPr>
          <p:cNvPr id="52228" name="Rectangle 3"/>
          <p:cNvSpPr>
            <a:spLocks noGrp="1" noChangeArrowheads="1"/>
          </p:cNvSpPr>
          <p:nvPr>
            <p:ph type="body" idx="4294967295"/>
          </p:nvPr>
        </p:nvSpPr>
        <p:spPr>
          <a:xfrm>
            <a:off x="458788" y="1066800"/>
            <a:ext cx="8685212" cy="4479925"/>
          </a:xfrm>
          <a:noFill/>
        </p:spPr>
        <p:txBody>
          <a:bodyPr/>
          <a:lstStyle/>
          <a:p>
            <a:pPr marL="304800" indent="-304800">
              <a:buFont typeface="Wingdings" pitchFamily="2" charset="2"/>
              <a:buNone/>
            </a:pPr>
            <a:r>
              <a:rPr lang="hu-HU" dirty="0" smtClean="0"/>
              <a:t>A 2011 év adatlopásai közül számos megelőzhető lett </a:t>
            </a:r>
            <a:r>
              <a:rPr lang="hu-HU" dirty="0" smtClean="0"/>
              <a:t>volna,de</a:t>
            </a:r>
            <a:endParaRPr lang="hu-HU" dirty="0" smtClean="0"/>
          </a:p>
          <a:p>
            <a:pPr marL="304800" indent="-304800"/>
            <a:r>
              <a:rPr lang="hu-HU" dirty="0" smtClean="0"/>
              <a:t>Jelentős </a:t>
            </a:r>
            <a:r>
              <a:rPr lang="hu-HU" dirty="0" smtClean="0">
                <a:cs typeface="Arial" pitchFamily="34" charset="0"/>
              </a:rPr>
              <a:t>erőforrásokat </a:t>
            </a:r>
            <a:r>
              <a:rPr lang="hu-HU" dirty="0" smtClean="0"/>
              <a:t>igényel a sérülékenységek megtalálása,  beazonosítása és lezárása.</a:t>
            </a:r>
            <a:endParaRPr lang="en-US" dirty="0" smtClean="0"/>
          </a:p>
          <a:p>
            <a:pPr marL="304800" indent="-304800"/>
            <a:r>
              <a:rPr lang="hu-HU" dirty="0" smtClean="0"/>
              <a:t>A pénzügyi és operatív ellenállás jellemző: mekkora </a:t>
            </a:r>
            <a:r>
              <a:rPr lang="hu-HU" dirty="0" smtClean="0"/>
              <a:t>invesztíció </a:t>
            </a:r>
            <a:r>
              <a:rPr lang="hu-HU" dirty="0" smtClean="0"/>
              <a:t>lenne szükséges és elegendő a probléma </a:t>
            </a:r>
            <a:r>
              <a:rPr lang="hu-HU" dirty="0" smtClean="0"/>
              <a:t>kezelésére</a:t>
            </a:r>
            <a:r>
              <a:rPr lang="en-US" dirty="0" smtClean="0"/>
              <a:t>?</a:t>
            </a:r>
            <a:endParaRPr lang="hu-HU" dirty="0" smtClean="0"/>
          </a:p>
          <a:p>
            <a:pPr marL="304800" indent="-304800">
              <a:buFont typeface="Wingdings" pitchFamily="2" charset="2"/>
              <a:buNone/>
            </a:pPr>
            <a:endParaRPr lang="hu-HU" dirty="0" smtClean="0"/>
          </a:p>
          <a:p>
            <a:pPr marL="304800" indent="-304800">
              <a:buFont typeface="Wingdings" pitchFamily="2" charset="2"/>
              <a:buNone/>
            </a:pPr>
            <a:r>
              <a:rPr lang="hu-HU" sz="1800" b="1" dirty="0" smtClean="0"/>
              <a:t>Mia legfontosabb 10 javaslatunk?</a:t>
            </a:r>
            <a:endParaRPr lang="hu-HU" sz="1800" b="1" dirty="0" smtClean="0"/>
          </a:p>
          <a:p>
            <a:pPr marL="304800" indent="-304800">
              <a:buFont typeface="Wingdings" pitchFamily="2" charset="2"/>
              <a:buAutoNum type="arabicPeriod"/>
            </a:pPr>
            <a:r>
              <a:rPr lang="hu-HU" dirty="0" smtClean="0"/>
              <a:t>Rendszeres, külső cég által végzett biztonsági audit.</a:t>
            </a:r>
          </a:p>
          <a:p>
            <a:pPr marL="304800" indent="-304800">
              <a:buFont typeface="Wingdings" pitchFamily="2" charset="2"/>
              <a:buAutoNum type="arabicPeriod"/>
            </a:pPr>
            <a:r>
              <a:rPr lang="hu-HU" dirty="0" smtClean="0"/>
              <a:t>A végpontok felügyelete.</a:t>
            </a:r>
          </a:p>
          <a:p>
            <a:pPr marL="304800" indent="-304800">
              <a:buFont typeface="Wingdings" pitchFamily="2" charset="2"/>
              <a:buAutoNum type="arabicPeriod"/>
            </a:pPr>
            <a:r>
              <a:rPr lang="hu-HU" dirty="0" smtClean="0"/>
              <a:t>Érzékeny rendszerek és adatok szegmentálása, és ennek megfelelő védelmi házirendek, </a:t>
            </a:r>
            <a:r>
              <a:rPr lang="hu-HU" dirty="0" smtClean="0"/>
              <a:t>eszközök alkalmazása.</a:t>
            </a:r>
            <a:endParaRPr lang="hu-HU" dirty="0" smtClean="0"/>
          </a:p>
          <a:p>
            <a:pPr marL="304800" indent="-304800">
              <a:buFont typeface="Wingdings" pitchFamily="2" charset="2"/>
              <a:buAutoNum type="arabicPeriod"/>
            </a:pPr>
            <a:r>
              <a:rPr lang="hu-HU" dirty="0" smtClean="0"/>
              <a:t>A hálózati </a:t>
            </a:r>
            <a:r>
              <a:rPr lang="hu-HU" dirty="0" smtClean="0"/>
              <a:t>réteg védelme, automatikus eszközök segítségével.</a:t>
            </a:r>
            <a:endParaRPr lang="hu-HU" dirty="0" smtClean="0"/>
          </a:p>
          <a:p>
            <a:pPr marL="304800" indent="-304800">
              <a:buFont typeface="Wingdings" pitchFamily="2" charset="2"/>
              <a:buAutoNum type="arabicPeriod"/>
            </a:pPr>
            <a:r>
              <a:rPr lang="hu-HU" dirty="0" smtClean="0"/>
              <a:t>Web alkalmazások </a:t>
            </a:r>
            <a:r>
              <a:rPr lang="hu-HU" dirty="0" smtClean="0"/>
              <a:t>auditálása</a:t>
            </a:r>
            <a:endParaRPr lang="hu-HU" dirty="0" smtClean="0"/>
          </a:p>
          <a:p>
            <a:pPr marL="304800" indent="-304800">
              <a:buFont typeface="Wingdings" pitchFamily="2" charset="2"/>
              <a:buAutoNum type="arabicPeriod"/>
            </a:pPr>
            <a:r>
              <a:rPr lang="hu-HU" dirty="0" smtClean="0"/>
              <a:t>Az </a:t>
            </a:r>
            <a:r>
              <a:rPr lang="hu-HU" dirty="0" smtClean="0"/>
              <a:t>alkalmazottak oktatása </a:t>
            </a:r>
            <a:r>
              <a:rPr lang="hu-HU" dirty="0" smtClean="0"/>
              <a:t>adathalászati támadások kivédésére.</a:t>
            </a:r>
          </a:p>
          <a:p>
            <a:pPr marL="304800" indent="-304800">
              <a:buFont typeface="Wingdings" pitchFamily="2" charset="2"/>
              <a:buAutoNum type="arabicPeriod"/>
            </a:pPr>
            <a:r>
              <a:rPr lang="hu-HU" dirty="0" smtClean="0"/>
              <a:t>Megfelelő jelszó politika,  hozzáférési és jogosultság kezelési megoldások használata.</a:t>
            </a:r>
          </a:p>
          <a:p>
            <a:pPr marL="304800" indent="-304800">
              <a:buFont typeface="Wingdings" pitchFamily="2" charset="2"/>
              <a:buAutoNum type="arabicPeriod"/>
            </a:pPr>
            <a:r>
              <a:rPr lang="hu-HU" dirty="0" smtClean="0"/>
              <a:t>Minden projekt terv tartalmazza annak biztonsági vonatkozásait is</a:t>
            </a:r>
            <a:r>
              <a:rPr lang="hu-HU" dirty="0" smtClean="0"/>
              <a:t>.</a:t>
            </a:r>
            <a:endParaRPr lang="hu-HU" dirty="0" smtClean="0"/>
          </a:p>
          <a:p>
            <a:pPr marL="304800" indent="-304800">
              <a:buFont typeface="Wingdings" pitchFamily="2" charset="2"/>
              <a:buAutoNum type="arabicPeriod"/>
            </a:pPr>
            <a:r>
              <a:rPr lang="hu-HU" dirty="0" smtClean="0"/>
              <a:t>Az üzleti partnerek adatkezelési gyakorlatát is meg kell vizsgálni.</a:t>
            </a:r>
          </a:p>
          <a:p>
            <a:pPr marL="304800" indent="-304800">
              <a:buFont typeface="Wingdings" pitchFamily="2" charset="2"/>
              <a:buAutoNum type="arabicPeriod"/>
            </a:pPr>
            <a:r>
              <a:rPr lang="hu-HU" dirty="0" smtClean="0"/>
              <a:t>Legyen  </a:t>
            </a:r>
            <a:r>
              <a:rPr lang="hu-HU" dirty="0" smtClean="0"/>
              <a:t>szilárd </a:t>
            </a:r>
            <a:r>
              <a:rPr lang="hu-HU" dirty="0" smtClean="0"/>
              <a:t>és kipróbált incidens elhárítási </a:t>
            </a:r>
            <a:r>
              <a:rPr lang="hu-HU" dirty="0" smtClean="0"/>
              <a:t>tervünk.</a:t>
            </a:r>
            <a:endParaRPr lang="hu-HU" dirty="0" smtClean="0"/>
          </a:p>
          <a:p>
            <a:pPr marL="304800" indent="-304800">
              <a:buFont typeface="Wingdings" pitchFamily="2" charset="2"/>
              <a:buNone/>
            </a:pPr>
            <a:endParaRPr lang="hu-HU" dirty="0" smtClean="0"/>
          </a:p>
          <a:p>
            <a:pPr marL="304800" indent="-304800">
              <a:buFont typeface="Wingdings" pitchFamily="2" charset="2"/>
              <a:buNone/>
            </a:pPr>
            <a:endParaRPr lang="hu-HU" dirty="0" smtClean="0"/>
          </a:p>
          <a:p>
            <a:pPr marL="304800" indent="-304800">
              <a:buFont typeface="Wingdings" pitchFamily="2" charset="2"/>
              <a:buNone/>
            </a:pPr>
            <a:endParaRPr lang="hu-HU" dirty="0" smtClean="0"/>
          </a:p>
          <a:p>
            <a:pPr marL="304800" indent="-304800">
              <a:buFont typeface="Wingdings" pitchFamily="2" charset="2"/>
              <a:buNone/>
            </a:pPr>
            <a:endParaRPr lang="hu-HU" dirty="0" smtClean="0"/>
          </a:p>
          <a:p>
            <a:pPr marL="304800" indent="-304800">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31"/>
          <p:cNvPicPr>
            <a:picLocks noChangeAspect="1" noChangeArrowheads="1"/>
          </p:cNvPicPr>
          <p:nvPr/>
        </p:nvPicPr>
        <p:blipFill>
          <a:blip r:embed="rId9" cstate="print"/>
          <a:srcRect/>
          <a:stretch>
            <a:fillRect/>
          </a:stretch>
        </p:blipFill>
        <p:spPr bwMode="auto">
          <a:xfrm>
            <a:off x="1492250" y="976313"/>
            <a:ext cx="5967413" cy="3367087"/>
          </a:xfrm>
          <a:prstGeom prst="rect">
            <a:avLst/>
          </a:prstGeom>
          <a:noFill/>
          <a:ln w="9525">
            <a:noFill/>
            <a:miter lim="800000"/>
            <a:headEnd/>
            <a:tailEnd/>
          </a:ln>
          <a:effectLst/>
        </p:spPr>
      </p:pic>
      <p:sp>
        <p:nvSpPr>
          <p:cNvPr id="4" name="Rounded Rectangle 3"/>
          <p:cNvSpPr/>
          <p:nvPr/>
        </p:nvSpPr>
        <p:spPr bwMode="auto">
          <a:xfrm>
            <a:off x="304800" y="4343400"/>
            <a:ext cx="8305800" cy="2209800"/>
          </a:xfrm>
          <a:prstGeom prst="roundRect">
            <a:avLst>
              <a:gd name="adj" fmla="val 6250"/>
            </a:avLst>
          </a:prstGeom>
          <a:solidFill>
            <a:schemeClr val="bg1">
              <a:lumMod val="85000"/>
            </a:schemeClr>
          </a:solidFill>
          <a:ln>
            <a:noFill/>
          </a:ln>
          <a:effectLst>
            <a:outerShdw blurRad="50800" dist="38100" dir="2700000" algn="tl" rotWithShape="0">
              <a:prstClr val="black">
                <a:alpha val="40000"/>
              </a:prstClr>
            </a:outerShdw>
          </a:effectLst>
          <a:extLst/>
        </p:spPr>
        <p:txBody>
          <a:bodyPr/>
          <a:lstStyle/>
          <a:p>
            <a:pPr>
              <a:defRPr/>
            </a:pPr>
            <a:endParaRPr lang="en-US" sz="1600">
              <a:latin typeface="Arial" charset="0"/>
              <a:ea typeface="ＭＳ Ｐゴシック" charset="0"/>
            </a:endParaRPr>
          </a:p>
        </p:txBody>
      </p:sp>
      <p:sp>
        <p:nvSpPr>
          <p:cNvPr id="3" name="Rounded Rectangle 2"/>
          <p:cNvSpPr/>
          <p:nvPr/>
        </p:nvSpPr>
        <p:spPr bwMode="auto">
          <a:xfrm>
            <a:off x="417513" y="4419600"/>
            <a:ext cx="2201862" cy="762000"/>
          </a:xfrm>
          <a:prstGeom prst="roundRect">
            <a:avLst>
              <a:gd name="adj" fmla="val 7693"/>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50000"/>
              </a:prstClr>
            </a:outerShdw>
          </a:effectLst>
          <a:extLst/>
        </p:spPr>
        <p:txBody>
          <a:bodyPr/>
          <a:lstStyle/>
          <a:p>
            <a:pPr>
              <a:defRPr/>
            </a:pPr>
            <a:endParaRPr lang="en-US" sz="1600">
              <a:latin typeface="Arial" charset="0"/>
              <a:ea typeface="ＭＳ Ｐゴシック" charset="0"/>
            </a:endParaRPr>
          </a:p>
        </p:txBody>
      </p:sp>
      <p:graphicFrame>
        <p:nvGraphicFramePr>
          <p:cNvPr id="112645" name="Object 2"/>
          <p:cNvGraphicFramePr>
            <a:graphicFrameLocks noChangeAspect="1"/>
          </p:cNvGraphicFramePr>
          <p:nvPr/>
        </p:nvGraphicFramePr>
        <p:xfrm>
          <a:off x="0" y="0"/>
          <a:ext cx="158750" cy="158750"/>
        </p:xfrm>
        <a:graphic>
          <a:graphicData uri="http://schemas.openxmlformats.org/presentationml/2006/ole">
            <p:oleObj spid="_x0000_s112645" name="think-cell Slide" r:id="rId10" imgW="38100" imgH="38100" progId="">
              <p:embed/>
            </p:oleObj>
          </a:graphicData>
        </a:graphic>
      </p:graphicFrame>
      <p:sp>
        <p:nvSpPr>
          <p:cNvPr id="154629" name="Rectangle 2"/>
          <p:cNvSpPr>
            <a:spLocks noGrp="1" noChangeArrowheads="1"/>
          </p:cNvSpPr>
          <p:nvPr>
            <p:ph type="title" idx="4294967295"/>
            <p:custDataLst>
              <p:tags r:id="rId2"/>
            </p:custDataLst>
          </p:nvPr>
        </p:nvSpPr>
        <p:spPr>
          <a:xfrm>
            <a:off x="182563" y="593725"/>
            <a:ext cx="8885237" cy="396875"/>
          </a:xfrm>
        </p:spPr>
        <p:txBody>
          <a:bodyPr/>
          <a:lstStyle/>
          <a:p>
            <a:pPr eaLnBrk="1" hangingPunct="1"/>
            <a:r>
              <a:rPr lang="hu-HU" sz="2000" smtClean="0"/>
              <a:t>Az IBM g</a:t>
            </a:r>
            <a:r>
              <a:rPr lang="en-US" sz="2000" smtClean="0"/>
              <a:t>lob</a:t>
            </a:r>
            <a:r>
              <a:rPr lang="hu-HU" sz="2000" smtClean="0"/>
              <a:t>á</a:t>
            </a:r>
            <a:r>
              <a:rPr lang="en-US" sz="2000" smtClean="0"/>
              <a:t>l</a:t>
            </a:r>
            <a:r>
              <a:rPr lang="hu-HU" sz="2000" smtClean="0"/>
              <a:t>is biztonsági kutatási, fejlesztési és szolgáltatási szervezete</a:t>
            </a:r>
            <a:endParaRPr lang="en-US" sz="2000" smtClean="0"/>
          </a:p>
        </p:txBody>
      </p:sp>
      <p:sp>
        <p:nvSpPr>
          <p:cNvPr id="10244" name="Rectangle 28"/>
          <p:cNvSpPr>
            <a:spLocks noChangeArrowheads="1"/>
          </p:cNvSpPr>
          <p:nvPr>
            <p:custDataLst>
              <p:tags r:id="rId3"/>
            </p:custDataLst>
          </p:nvPr>
        </p:nvSpPr>
        <p:spPr bwMode="auto">
          <a:xfrm>
            <a:off x="5791200" y="4419600"/>
            <a:ext cx="2722563" cy="1920875"/>
          </a:xfrm>
          <a:prstGeom prst="roundRect">
            <a:avLst>
              <a:gd name="adj" fmla="val 5918"/>
            </a:avLst>
          </a:prstGeom>
          <a:blipFill dpi="0" rotWithShape="1">
            <a:blip r:embed="rId11" cstate="print">
              <a:extLst>
                <a:ext uri="{28A0092B-C50C-407E-A947-70E740481C1C}">
                  <a14:useLocalDpi xmlns:a14="http://schemas.microsoft.com/office/drawing/2010/main" xmlns=""/>
                </a:ext>
              </a:extLst>
            </a:blip>
            <a:srcRect/>
            <a:tile tx="0" ty="0" sx="100000" sy="100000" flip="none" algn="tl"/>
          </a:blipFill>
          <a:ln>
            <a:noFill/>
          </a:ln>
          <a:effectLst>
            <a:outerShdw blurRad="50800" dist="38100" dir="5400000" algn="t" rotWithShape="0">
              <a:prstClr val="black">
                <a:alpha val="40000"/>
              </a:prstClr>
            </a:outerShdw>
          </a:effectLst>
        </p:spPr>
        <p:txBody>
          <a:bodyPr anchor="ctr"/>
          <a:lstStyle/>
          <a:p>
            <a:pPr marL="168275" indent="-168275">
              <a:buFont typeface="Wingdings" pitchFamily="2" charset="2"/>
              <a:buChar char="§"/>
              <a:defRPr/>
            </a:pPr>
            <a:endParaRPr lang="en-US" sz="1200" dirty="0">
              <a:solidFill>
                <a:schemeClr val="bg1"/>
              </a:solidFill>
            </a:endParaRPr>
          </a:p>
          <a:p>
            <a:pPr marL="168275" indent="-168275">
              <a:buFont typeface="Wingdings" pitchFamily="2" charset="2"/>
              <a:buChar char="§"/>
              <a:defRPr/>
            </a:pPr>
            <a:endParaRPr lang="en-US" sz="1200" dirty="0">
              <a:solidFill>
                <a:schemeClr val="bg1"/>
              </a:solidFill>
            </a:endParaRPr>
          </a:p>
          <a:p>
            <a:pPr marL="168275" indent="-168275">
              <a:spcBef>
                <a:spcPts val="300"/>
              </a:spcBef>
              <a:buFont typeface="Wingdings" pitchFamily="2" charset="2"/>
              <a:buChar char="§"/>
              <a:defRPr/>
            </a:pPr>
            <a:r>
              <a:rPr lang="en-US" sz="1200" dirty="0">
                <a:solidFill>
                  <a:schemeClr val="bg1"/>
                </a:solidFill>
              </a:rPr>
              <a:t>20,000+ </a:t>
            </a:r>
            <a:r>
              <a:rPr lang="hu-HU" sz="1200" dirty="0">
                <a:solidFill>
                  <a:schemeClr val="bg1"/>
                </a:solidFill>
              </a:rPr>
              <a:t> </a:t>
            </a:r>
            <a:r>
              <a:rPr lang="hu-HU" sz="1200" dirty="0" smtClean="0">
                <a:solidFill>
                  <a:schemeClr val="bg1"/>
                </a:solidFill>
              </a:rPr>
              <a:t>védett eszköz</a:t>
            </a:r>
            <a:endParaRPr lang="en-US" sz="1200" dirty="0">
              <a:solidFill>
                <a:schemeClr val="bg1"/>
              </a:solidFill>
            </a:endParaRPr>
          </a:p>
          <a:p>
            <a:pPr marL="168275" indent="-168275">
              <a:spcBef>
                <a:spcPts val="300"/>
              </a:spcBef>
              <a:buFont typeface="Wingdings" pitchFamily="2" charset="2"/>
              <a:buChar char="§"/>
              <a:defRPr/>
            </a:pPr>
            <a:r>
              <a:rPr lang="en-US" sz="1200" dirty="0">
                <a:solidFill>
                  <a:schemeClr val="bg1"/>
                </a:solidFill>
              </a:rPr>
              <a:t>3,700+ MSS </a:t>
            </a:r>
            <a:r>
              <a:rPr lang="hu-HU" sz="1200" dirty="0" smtClean="0">
                <a:solidFill>
                  <a:schemeClr val="bg1"/>
                </a:solidFill>
              </a:rPr>
              <a:t>ügyfél</a:t>
            </a:r>
            <a:endParaRPr lang="en-US" sz="1200" dirty="0">
              <a:solidFill>
                <a:schemeClr val="bg1"/>
              </a:solidFill>
            </a:endParaRPr>
          </a:p>
          <a:p>
            <a:pPr marL="168275" indent="-168275">
              <a:spcBef>
                <a:spcPts val="300"/>
              </a:spcBef>
              <a:buFont typeface="Wingdings" pitchFamily="2" charset="2"/>
              <a:buChar char="§"/>
              <a:defRPr/>
            </a:pPr>
            <a:r>
              <a:rPr lang="en-US" sz="1200" dirty="0" smtClean="0">
                <a:solidFill>
                  <a:schemeClr val="bg1"/>
                </a:solidFill>
              </a:rPr>
              <a:t>13</a:t>
            </a:r>
            <a:r>
              <a:rPr lang="hu-HU" sz="1200" dirty="0" smtClean="0">
                <a:solidFill>
                  <a:schemeClr val="bg1"/>
                </a:solidFill>
              </a:rPr>
              <a:t>Mrd</a:t>
            </a:r>
            <a:r>
              <a:rPr lang="en-US" sz="1200" dirty="0" smtClean="0">
                <a:solidFill>
                  <a:schemeClr val="bg1"/>
                </a:solidFill>
              </a:rPr>
              <a:t>+ </a:t>
            </a:r>
            <a:r>
              <a:rPr lang="hu-HU" sz="1200" dirty="0" smtClean="0">
                <a:solidFill>
                  <a:schemeClr val="bg1"/>
                </a:solidFill>
              </a:rPr>
              <a:t>menedzselt esemény naponta</a:t>
            </a:r>
            <a:endParaRPr lang="en-US" sz="1200" dirty="0">
              <a:solidFill>
                <a:schemeClr val="bg1"/>
              </a:solidFill>
            </a:endParaRPr>
          </a:p>
          <a:p>
            <a:pPr marL="168275" indent="-168275">
              <a:spcBef>
                <a:spcPts val="300"/>
              </a:spcBef>
              <a:buFont typeface="Wingdings" pitchFamily="2" charset="2"/>
              <a:buChar char="§"/>
              <a:defRPr/>
            </a:pPr>
            <a:r>
              <a:rPr lang="en-US" sz="1200" dirty="0">
                <a:solidFill>
                  <a:schemeClr val="bg1"/>
                </a:solidFill>
              </a:rPr>
              <a:t>1,000+ </a:t>
            </a:r>
            <a:r>
              <a:rPr lang="hu-HU" sz="1200" dirty="0" smtClean="0">
                <a:solidFill>
                  <a:schemeClr val="bg1"/>
                </a:solidFill>
              </a:rPr>
              <a:t>biztonsági szabadalom</a:t>
            </a:r>
            <a:endParaRPr lang="en-US" sz="1200" dirty="0">
              <a:solidFill>
                <a:schemeClr val="bg1"/>
              </a:solidFill>
            </a:endParaRPr>
          </a:p>
          <a:p>
            <a:pPr marL="168275" indent="-168275">
              <a:spcBef>
                <a:spcPts val="300"/>
              </a:spcBef>
              <a:buFont typeface="Wingdings" pitchFamily="2" charset="2"/>
              <a:buChar char="§"/>
              <a:defRPr/>
            </a:pPr>
            <a:r>
              <a:rPr lang="en-US" sz="1200" dirty="0">
                <a:solidFill>
                  <a:schemeClr val="bg1"/>
                </a:solidFill>
              </a:rPr>
              <a:t>133 </a:t>
            </a:r>
            <a:r>
              <a:rPr lang="hu-HU" sz="1200" dirty="0">
                <a:solidFill>
                  <a:schemeClr val="bg1"/>
                </a:solidFill>
              </a:rPr>
              <a:t> </a:t>
            </a:r>
            <a:r>
              <a:rPr lang="hu-HU" sz="1200" dirty="0" smtClean="0">
                <a:solidFill>
                  <a:schemeClr val="bg1"/>
                </a:solidFill>
              </a:rPr>
              <a:t>országban érhető el</a:t>
            </a:r>
            <a:r>
              <a:rPr lang="en-US" sz="1200" dirty="0" smtClean="0">
                <a:solidFill>
                  <a:schemeClr val="bg1"/>
                </a:solidFill>
              </a:rPr>
              <a:t>(MSS</a:t>
            </a:r>
            <a:r>
              <a:rPr lang="en-US" sz="1200" dirty="0">
                <a:solidFill>
                  <a:schemeClr val="bg1"/>
                </a:solidFill>
              </a:rPr>
              <a:t>)</a:t>
            </a:r>
          </a:p>
        </p:txBody>
      </p:sp>
      <p:sp>
        <p:nvSpPr>
          <p:cNvPr id="112648" name="TextBox 24"/>
          <p:cNvSpPr txBox="1">
            <a:spLocks noChangeArrowheads="1"/>
          </p:cNvSpPr>
          <p:nvPr/>
        </p:nvSpPr>
        <p:spPr bwMode="auto">
          <a:xfrm>
            <a:off x="5805488" y="4483100"/>
            <a:ext cx="2728912" cy="523875"/>
          </a:xfrm>
          <a:prstGeom prst="rect">
            <a:avLst/>
          </a:prstGeom>
          <a:noFill/>
          <a:ln w="9525">
            <a:noFill/>
            <a:miter lim="800000"/>
            <a:headEnd/>
            <a:tailEnd/>
          </a:ln>
        </p:spPr>
        <p:txBody>
          <a:bodyPr anchor="b">
            <a:spAutoFit/>
          </a:bodyPr>
          <a:lstStyle/>
          <a:p>
            <a:pPr algn="ctr"/>
            <a:r>
              <a:rPr lang="en-US" sz="1400" b="1" dirty="0">
                <a:solidFill>
                  <a:schemeClr val="bg1"/>
                </a:solidFill>
              </a:rPr>
              <a:t>World Wide Managed </a:t>
            </a:r>
            <a:br>
              <a:rPr lang="en-US" sz="1400" b="1" dirty="0">
                <a:solidFill>
                  <a:schemeClr val="bg1"/>
                </a:solidFill>
              </a:rPr>
            </a:br>
            <a:r>
              <a:rPr lang="en-US" sz="1400" b="1" dirty="0">
                <a:solidFill>
                  <a:schemeClr val="bg1"/>
                </a:solidFill>
              </a:rPr>
              <a:t>Security Services </a:t>
            </a:r>
          </a:p>
        </p:txBody>
      </p:sp>
      <p:pic>
        <p:nvPicPr>
          <p:cNvPr id="26" name="Picture 7"/>
          <p:cNvPicPr>
            <a:picLocks noChangeAspect="1" noChangeArrowheads="1"/>
          </p:cNvPicPr>
          <p:nvPr/>
        </p:nvPicPr>
        <p:blipFill rotWithShape="1">
          <a:blip r:embed="rId12" cstate="print">
            <a:extLst>
              <a:ext uri="{28A0092B-C50C-407E-A947-70E740481C1C}">
                <a14:useLocalDpi xmlns:a14="http://schemas.microsoft.com/office/drawing/2010/main" xmlns=""/>
              </a:ext>
            </a:extLst>
          </a:blip>
          <a:srcRect t="10728" r="44509" b="6816"/>
          <a:stretch/>
        </p:blipFill>
        <p:spPr bwMode="auto">
          <a:xfrm>
            <a:off x="417862" y="5257800"/>
            <a:ext cx="2172938" cy="1082040"/>
          </a:xfrm>
          <a:prstGeom prst="roundRect">
            <a:avLst>
              <a:gd name="adj" fmla="val 8594"/>
            </a:avLst>
          </a:prstGeom>
          <a:solidFill>
            <a:srgbClr val="FFFFFF">
              <a:shade val="85000"/>
            </a:srgbClr>
          </a:solidFill>
          <a:ln>
            <a:noFill/>
          </a:ln>
          <a:effectLst>
            <a:outerShdw blurRad="50800" dist="38100" dir="2700000" algn="tl" rotWithShape="0">
              <a:prstClr val="black">
                <a:alpha val="50000"/>
              </a:prstClr>
            </a:outerShdw>
          </a:effectLst>
          <a:extLst>
            <a:ext uri="{91240B29-F687-4F45-9708-019B960494DF}">
              <a14:hiddenLine xmlns:a14="http://schemas.microsoft.com/office/drawing/2010/main" xmlns="" w="9525">
                <a:solidFill>
                  <a:srgbClr val="000000"/>
                </a:solidFill>
                <a:miter lim="800000"/>
                <a:headEnd/>
                <a:tailEnd/>
              </a14:hiddenLine>
            </a:ext>
          </a:extLst>
        </p:spPr>
      </p:pic>
      <p:grpSp>
        <p:nvGrpSpPr>
          <p:cNvPr id="112650" name="Group 5"/>
          <p:cNvGrpSpPr>
            <a:grpSpLocks/>
          </p:cNvGrpSpPr>
          <p:nvPr/>
        </p:nvGrpSpPr>
        <p:grpSpPr bwMode="auto">
          <a:xfrm>
            <a:off x="652463" y="3203575"/>
            <a:ext cx="2228850" cy="711200"/>
            <a:chOff x="462826" y="3217609"/>
            <a:chExt cx="2229132" cy="711619"/>
          </a:xfrm>
        </p:grpSpPr>
        <p:grpSp>
          <p:nvGrpSpPr>
            <p:cNvPr id="112651" name="Group 1"/>
            <p:cNvGrpSpPr>
              <a:grpSpLocks/>
            </p:cNvGrpSpPr>
            <p:nvPr/>
          </p:nvGrpSpPr>
          <p:grpSpPr bwMode="auto">
            <a:xfrm>
              <a:off x="470765" y="3217609"/>
              <a:ext cx="2221193" cy="492170"/>
              <a:chOff x="3287713" y="5629275"/>
              <a:chExt cx="2220912" cy="492125"/>
            </a:xfrm>
          </p:grpSpPr>
          <p:grpSp>
            <p:nvGrpSpPr>
              <p:cNvPr id="112652" name="Group 87"/>
              <p:cNvGrpSpPr>
                <a:grpSpLocks/>
              </p:cNvGrpSpPr>
              <p:nvPr>
                <p:custDataLst>
                  <p:tags r:id="rId4"/>
                </p:custDataLst>
              </p:nvPr>
            </p:nvGrpSpPr>
            <p:grpSpPr bwMode="auto">
              <a:xfrm>
                <a:off x="3314700" y="5629275"/>
                <a:ext cx="2193925" cy="119062"/>
                <a:chOff x="3987" y="1615"/>
                <a:chExt cx="1382" cy="75"/>
              </a:xfrm>
            </p:grpSpPr>
            <p:sp>
              <p:nvSpPr>
                <p:cNvPr id="112653" name="Rounded Rectangle 22"/>
                <p:cNvSpPr>
                  <a:spLocks noChangeArrowheads="1"/>
                </p:cNvSpPr>
                <p:nvPr/>
              </p:nvSpPr>
              <p:spPr bwMode="auto">
                <a:xfrm>
                  <a:off x="3987" y="1615"/>
                  <a:ext cx="104" cy="75"/>
                </a:xfrm>
                <a:prstGeom prst="roundRect">
                  <a:avLst>
                    <a:gd name="adj" fmla="val 10102"/>
                  </a:avLst>
                </a:prstGeom>
                <a:gradFill rotWithShape="1">
                  <a:gsLst>
                    <a:gs pos="0">
                      <a:srgbClr val="FFCF01"/>
                    </a:gs>
                    <a:gs pos="100000">
                      <a:srgbClr val="FDB813"/>
                    </a:gs>
                  </a:gsLst>
                  <a:lin ang="5400000"/>
                </a:gradFill>
                <a:ln w="9525">
                  <a:solidFill>
                    <a:srgbClr val="FF9933"/>
                  </a:solidFill>
                  <a:round/>
                  <a:headEnd/>
                  <a:tailEnd/>
                </a:ln>
              </p:spPr>
              <p:txBody>
                <a:bodyPr/>
                <a:lstStyle/>
                <a:p>
                  <a:pPr>
                    <a:lnSpc>
                      <a:spcPct val="90000"/>
                    </a:lnSpc>
                  </a:pPr>
                  <a:endParaRPr lang="hu-HU" sz="2000">
                    <a:solidFill>
                      <a:schemeClr val="hlink"/>
                    </a:solidFill>
                  </a:endParaRPr>
                </a:p>
              </p:txBody>
            </p:sp>
            <p:sp>
              <p:nvSpPr>
                <p:cNvPr id="112654" name="Text Box 9"/>
                <p:cNvSpPr txBox="1">
                  <a:spLocks noChangeArrowheads="1"/>
                </p:cNvSpPr>
                <p:nvPr/>
              </p:nvSpPr>
              <p:spPr bwMode="auto">
                <a:xfrm>
                  <a:off x="4142" y="1621"/>
                  <a:ext cx="1227" cy="61"/>
                </a:xfrm>
                <a:prstGeom prst="rect">
                  <a:avLst/>
                </a:prstGeom>
                <a:noFill/>
                <a:ln w="12700">
                  <a:noFill/>
                  <a:miter lim="800000"/>
                  <a:headEnd/>
                  <a:tailEnd/>
                </a:ln>
              </p:spPr>
              <p:txBody>
                <a:bodyPr lIns="0" tIns="0" rIns="0" bIns="0" anchor="ctr">
                  <a:spAutoFit/>
                </a:bodyPr>
                <a:lstStyle/>
                <a:p>
                  <a:pPr>
                    <a:lnSpc>
                      <a:spcPct val="90000"/>
                    </a:lnSpc>
                    <a:spcBef>
                      <a:spcPct val="50000"/>
                    </a:spcBef>
                    <a:buFont typeface="Wingdings" pitchFamily="2" charset="2"/>
                    <a:buNone/>
                  </a:pPr>
                  <a:r>
                    <a:rPr lang="en-US" sz="700" b="1">
                      <a:solidFill>
                        <a:srgbClr val="000000"/>
                      </a:solidFill>
                    </a:rPr>
                    <a:t>Security Operations Centers</a:t>
                  </a:r>
                </a:p>
              </p:txBody>
            </p:sp>
          </p:grpSp>
          <p:grpSp>
            <p:nvGrpSpPr>
              <p:cNvPr id="112655" name="Group 88"/>
              <p:cNvGrpSpPr>
                <a:grpSpLocks/>
              </p:cNvGrpSpPr>
              <p:nvPr>
                <p:custDataLst>
                  <p:tags r:id="rId5"/>
                </p:custDataLst>
              </p:nvPr>
            </p:nvGrpSpPr>
            <p:grpSpPr bwMode="auto">
              <a:xfrm>
                <a:off x="3287713" y="5802312"/>
                <a:ext cx="2105025" cy="147638"/>
                <a:chOff x="3970" y="1765"/>
                <a:chExt cx="1326" cy="93"/>
              </a:xfrm>
            </p:grpSpPr>
            <p:sp>
              <p:nvSpPr>
                <p:cNvPr id="112656" name="Oval 24"/>
                <p:cNvSpPr>
                  <a:spLocks noChangeArrowheads="1"/>
                </p:cNvSpPr>
                <p:nvPr/>
              </p:nvSpPr>
              <p:spPr bwMode="auto">
                <a:xfrm>
                  <a:off x="3970" y="1765"/>
                  <a:ext cx="139" cy="93"/>
                </a:xfrm>
                <a:prstGeom prst="ellipse">
                  <a:avLst/>
                </a:prstGeom>
                <a:gradFill rotWithShape="1">
                  <a:gsLst>
                    <a:gs pos="0">
                      <a:srgbClr val="138548"/>
                    </a:gs>
                    <a:gs pos="100000">
                      <a:srgbClr val="004A22"/>
                    </a:gs>
                  </a:gsLst>
                  <a:lin ang="5400000"/>
                </a:gradFill>
                <a:ln w="12700">
                  <a:solidFill>
                    <a:srgbClr val="B1D359"/>
                  </a:solidFill>
                  <a:round/>
                  <a:headEnd/>
                  <a:tailEnd/>
                </a:ln>
              </p:spPr>
              <p:txBody>
                <a:bodyPr/>
                <a:lstStyle/>
                <a:p>
                  <a:pPr>
                    <a:lnSpc>
                      <a:spcPct val="90000"/>
                    </a:lnSpc>
                  </a:pPr>
                  <a:endParaRPr lang="hu-HU" sz="2000">
                    <a:solidFill>
                      <a:schemeClr val="hlink"/>
                    </a:solidFill>
                  </a:endParaRPr>
                </a:p>
              </p:txBody>
            </p:sp>
            <p:sp>
              <p:nvSpPr>
                <p:cNvPr id="112657" name="Text Box 10"/>
                <p:cNvSpPr txBox="1">
                  <a:spLocks noChangeArrowheads="1"/>
                </p:cNvSpPr>
                <p:nvPr/>
              </p:nvSpPr>
              <p:spPr bwMode="auto">
                <a:xfrm>
                  <a:off x="4142" y="1780"/>
                  <a:ext cx="1154" cy="61"/>
                </a:xfrm>
                <a:prstGeom prst="rect">
                  <a:avLst/>
                </a:prstGeom>
                <a:noFill/>
                <a:ln w="12700">
                  <a:noFill/>
                  <a:miter lim="800000"/>
                  <a:headEnd/>
                  <a:tailEnd/>
                </a:ln>
              </p:spPr>
              <p:txBody>
                <a:bodyPr lIns="0" tIns="0" rIns="0" bIns="0" anchor="ctr">
                  <a:spAutoFit/>
                </a:bodyPr>
                <a:lstStyle/>
                <a:p>
                  <a:pPr>
                    <a:lnSpc>
                      <a:spcPct val="90000"/>
                    </a:lnSpc>
                    <a:spcBef>
                      <a:spcPct val="50000"/>
                    </a:spcBef>
                    <a:buFont typeface="Wingdings" pitchFamily="2" charset="2"/>
                    <a:buNone/>
                  </a:pPr>
                  <a:r>
                    <a:rPr lang="en-US" sz="700" b="1"/>
                    <a:t>Security Research Centers</a:t>
                  </a:r>
                </a:p>
              </p:txBody>
            </p:sp>
          </p:grpSp>
          <p:grpSp>
            <p:nvGrpSpPr>
              <p:cNvPr id="112658" name="Group 89"/>
              <p:cNvGrpSpPr>
                <a:grpSpLocks/>
              </p:cNvGrpSpPr>
              <p:nvPr>
                <p:custDataLst>
                  <p:tags r:id="rId6"/>
                </p:custDataLst>
              </p:nvPr>
            </p:nvGrpSpPr>
            <p:grpSpPr bwMode="auto">
              <a:xfrm>
                <a:off x="3306763" y="6005512"/>
                <a:ext cx="1939925" cy="115888"/>
                <a:chOff x="3982" y="1932"/>
                <a:chExt cx="1222" cy="73"/>
              </a:xfrm>
            </p:grpSpPr>
            <p:sp>
              <p:nvSpPr>
                <p:cNvPr id="34" name="Rectangle 32"/>
                <p:cNvSpPr/>
                <p:nvPr/>
              </p:nvSpPr>
              <p:spPr bwMode="auto">
                <a:xfrm>
                  <a:off x="3982" y="1932"/>
                  <a:ext cx="114" cy="73"/>
                </a:xfrm>
                <a:prstGeom prst="rect">
                  <a:avLst/>
                </a:prstGeom>
                <a:gradFill flip="none" rotWithShape="1">
                  <a:gsLst>
                    <a:gs pos="0">
                      <a:schemeClr val="bg1">
                        <a:lumMod val="85000"/>
                      </a:schemeClr>
                    </a:gs>
                    <a:gs pos="100000">
                      <a:schemeClr val="tx1">
                        <a:lumMod val="50000"/>
                        <a:lumOff val="50000"/>
                        <a:alpha val="81000"/>
                      </a:schemeClr>
                    </a:gs>
                  </a:gsLst>
                  <a:lin ang="16200000" scaled="0"/>
                  <a:tileRect/>
                </a:gradFill>
                <a:ln w="12700" cap="flat" cmpd="sng" algn="ctr">
                  <a:solidFill>
                    <a:schemeClr val="tx1">
                      <a:lumMod val="50000"/>
                      <a:lumOff val="50000"/>
                    </a:schemeClr>
                  </a:solidFill>
                  <a:prstDash val="solid"/>
                  <a:round/>
                  <a:headEnd type="none" w="med" len="med"/>
                  <a:tailEnd type="none" w="med" len="med"/>
                </a:ln>
                <a:effectLst/>
              </p:spPr>
              <p:txBody>
                <a:bodyPr anchor="ctr"/>
                <a:lstStyle/>
                <a:p>
                  <a:pPr algn="ctr">
                    <a:lnSpc>
                      <a:spcPct val="90000"/>
                    </a:lnSpc>
                    <a:spcBef>
                      <a:spcPct val="50000"/>
                    </a:spcBef>
                    <a:defRPr/>
                  </a:pPr>
                  <a:endParaRPr lang="en-US" sz="900" b="1">
                    <a:solidFill>
                      <a:srgbClr val="000000"/>
                    </a:solidFill>
                    <a:latin typeface="Arial" charset="0"/>
                    <a:ea typeface="MS PGothic" charset="0"/>
                    <a:cs typeface="Arial Unicode MS" charset="0"/>
                  </a:endParaRPr>
                </a:p>
              </p:txBody>
            </p:sp>
            <p:sp>
              <p:nvSpPr>
                <p:cNvPr id="40" name="Rectangle 82"/>
                <p:cNvSpPr>
                  <a:spLocks noChangeArrowheads="1"/>
                </p:cNvSpPr>
                <p:nvPr/>
              </p:nvSpPr>
              <p:spPr bwMode="auto">
                <a:xfrm>
                  <a:off x="4142" y="1934"/>
                  <a:ext cx="1062" cy="61"/>
                </a:xfrm>
                <a:prstGeom prst="rect">
                  <a:avLst/>
                </a:prstGeom>
                <a:noFill/>
                <a:ln>
                  <a:noFill/>
                </a:ln>
                <a:effectLst>
                  <a:prstShdw prst="shdw17" dist="17961" dir="2700000">
                    <a:schemeClr val="accent1">
                      <a:gamma/>
                      <a:shade val="60000"/>
                      <a:invGamma/>
                      <a:alpha val="74998"/>
                    </a:schemeClr>
                  </a:prstShdw>
                </a:effectLst>
                <a:extLst/>
              </p:spPr>
              <p:txBody>
                <a:bodyPr wrap="none" lIns="0" tIns="0" rIns="0" bIns="0">
                  <a:spAutoFit/>
                </a:bodyPr>
                <a:lstStyle/>
                <a:p>
                  <a:pPr>
                    <a:lnSpc>
                      <a:spcPct val="90000"/>
                    </a:lnSpc>
                    <a:spcBef>
                      <a:spcPct val="50000"/>
                    </a:spcBef>
                    <a:defRPr/>
                  </a:pPr>
                  <a:r>
                    <a:rPr lang="en-US" sz="700" b="1" dirty="0">
                      <a:solidFill>
                        <a:srgbClr val="000000"/>
                      </a:solidFill>
                      <a:latin typeface="Arial" charset="0"/>
                      <a:ea typeface="MS PGothic" charset="0"/>
                      <a:cs typeface="Arial Unicode MS" charset="0"/>
                    </a:rPr>
                    <a:t>Security Solution Development Centers</a:t>
                  </a:r>
                </a:p>
              </p:txBody>
            </p:sp>
          </p:grpSp>
        </p:grpSp>
        <p:pic>
          <p:nvPicPr>
            <p:cNvPr id="112661" name="Picture 6" descr="C:\Documents and Settings\Administrator\Local Settings\Temporary Internet Files\Content.IE5\Y1XMFAT8\MC900036334[1].wmf"/>
            <p:cNvPicPr>
              <a:picLocks noChangeAspect="1" noChangeArrowheads="1"/>
            </p:cNvPicPr>
            <p:nvPr/>
          </p:nvPicPr>
          <p:blipFill>
            <a:blip r:embed="rId13" cstate="print"/>
            <a:srcRect/>
            <a:stretch>
              <a:fillRect/>
            </a:stretch>
          </p:blipFill>
          <p:spPr bwMode="auto">
            <a:xfrm>
              <a:off x="462826" y="3762172"/>
              <a:ext cx="252445" cy="160352"/>
            </a:xfrm>
            <a:prstGeom prst="rect">
              <a:avLst/>
            </a:prstGeom>
            <a:noFill/>
            <a:ln w="9525">
              <a:noFill/>
              <a:miter lim="800000"/>
              <a:headEnd/>
              <a:tailEnd/>
            </a:ln>
          </p:spPr>
        </p:pic>
        <p:sp>
          <p:nvSpPr>
            <p:cNvPr id="112662" name="Rectangle 39"/>
            <p:cNvSpPr>
              <a:spLocks noChangeArrowheads="1"/>
            </p:cNvSpPr>
            <p:nvPr/>
          </p:nvSpPr>
          <p:spPr bwMode="auto">
            <a:xfrm>
              <a:off x="664465" y="3739945"/>
              <a:ext cx="1946367" cy="189283"/>
            </a:xfrm>
            <a:prstGeom prst="rect">
              <a:avLst/>
            </a:prstGeom>
            <a:noFill/>
            <a:ln w="9525">
              <a:noFill/>
              <a:miter lim="800000"/>
              <a:headEnd/>
              <a:tailEnd/>
            </a:ln>
          </p:spPr>
          <p:txBody>
            <a:bodyPr wrap="none">
              <a:spAutoFit/>
            </a:bodyPr>
            <a:lstStyle/>
            <a:p>
              <a:pPr>
                <a:lnSpc>
                  <a:spcPct val="90000"/>
                </a:lnSpc>
                <a:spcBef>
                  <a:spcPct val="50000"/>
                </a:spcBef>
              </a:pPr>
              <a:r>
                <a:rPr lang="en-US" sz="700" b="1">
                  <a:solidFill>
                    <a:srgbClr val="000000"/>
                  </a:solidFill>
                  <a:ea typeface="Arial Unicode MS" pitchFamily="34" charset="-128"/>
                  <a:cs typeface="Arial Unicode MS" pitchFamily="34" charset="-128"/>
                </a:rPr>
                <a:t>Institute for Advanced Security Branches</a:t>
              </a:r>
            </a:p>
          </p:txBody>
        </p:sp>
      </p:grpSp>
      <p:pic>
        <p:nvPicPr>
          <p:cNvPr id="11290" name="Picture 26"/>
          <p:cNvPicPr>
            <a:picLocks noChangeAspect="1" noChangeArrowheads="1"/>
          </p:cNvPicPr>
          <p:nvPr/>
        </p:nvPicPr>
        <p:blipFill>
          <a:blip r:embed="rId14" cstate="print"/>
          <a:srcRect/>
          <a:stretch>
            <a:fillRect/>
          </a:stretch>
        </p:blipFill>
        <p:spPr bwMode="auto">
          <a:xfrm>
            <a:off x="528638" y="4545013"/>
            <a:ext cx="525462" cy="5111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2664" name="Rectangle 1"/>
          <p:cNvSpPr>
            <a:spLocks noChangeArrowheads="1"/>
          </p:cNvSpPr>
          <p:nvPr/>
        </p:nvSpPr>
        <p:spPr bwMode="auto">
          <a:xfrm>
            <a:off x="1092200" y="4646613"/>
            <a:ext cx="1368425" cy="307975"/>
          </a:xfrm>
          <a:prstGeom prst="rect">
            <a:avLst/>
          </a:prstGeom>
          <a:noFill/>
          <a:ln w="9525">
            <a:noFill/>
            <a:miter lim="800000"/>
            <a:headEnd/>
            <a:tailEnd/>
          </a:ln>
        </p:spPr>
        <p:txBody>
          <a:bodyPr wrap="none">
            <a:spAutoFit/>
          </a:bodyPr>
          <a:lstStyle/>
          <a:p>
            <a:r>
              <a:rPr lang="en-US" sz="1400" b="1"/>
              <a:t>IBM Research</a:t>
            </a:r>
          </a:p>
        </p:txBody>
      </p:sp>
      <p:grpSp>
        <p:nvGrpSpPr>
          <p:cNvPr id="112665" name="Group 4"/>
          <p:cNvGrpSpPr>
            <a:grpSpLocks/>
          </p:cNvGrpSpPr>
          <p:nvPr/>
        </p:nvGrpSpPr>
        <p:grpSpPr bwMode="auto">
          <a:xfrm>
            <a:off x="2590800" y="4343400"/>
            <a:ext cx="3081338" cy="2259013"/>
            <a:chOff x="2800197" y="4483100"/>
            <a:chExt cx="3081528" cy="2118606"/>
          </a:xfrm>
        </p:grpSpPr>
        <p:sp>
          <p:nvSpPr>
            <p:cNvPr id="112666" name="Rectangle 1"/>
            <p:cNvSpPr>
              <a:spLocks noChangeArrowheads="1"/>
            </p:cNvSpPr>
            <p:nvPr/>
          </p:nvSpPr>
          <p:spPr bwMode="auto">
            <a:xfrm>
              <a:off x="3886200" y="6096000"/>
              <a:ext cx="838200" cy="408694"/>
            </a:xfrm>
            <a:prstGeom prst="rect">
              <a:avLst/>
            </a:prstGeom>
            <a:solidFill>
              <a:schemeClr val="bg1"/>
            </a:solidFill>
            <a:ln w="9525">
              <a:noFill/>
              <a:miter lim="800000"/>
              <a:headEnd/>
              <a:tailEnd/>
            </a:ln>
          </p:spPr>
          <p:txBody>
            <a:bodyPr/>
            <a:lstStyle/>
            <a:p>
              <a:endParaRPr lang="hu-HU" sz="1600"/>
            </a:p>
          </p:txBody>
        </p:sp>
        <p:pic>
          <p:nvPicPr>
            <p:cNvPr id="112667" name="Picture 26" descr="X-Force Background 1"/>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800197" y="4483100"/>
              <a:ext cx="3081528" cy="2118606"/>
            </a:xfrm>
            <a:prstGeom prst="rect">
              <a:avLst/>
            </a:prstGeom>
            <a:noFill/>
            <a:ln w="9525">
              <a:noFill/>
              <a:miter lim="800000"/>
              <a:headEnd/>
              <a:tailEnd/>
            </a:ln>
          </p:spPr>
        </p:pic>
        <p:sp>
          <p:nvSpPr>
            <p:cNvPr id="112668" name="Rectangle 27"/>
            <p:cNvSpPr>
              <a:spLocks noChangeArrowheads="1"/>
            </p:cNvSpPr>
            <p:nvPr/>
          </p:nvSpPr>
          <p:spPr bwMode="auto">
            <a:xfrm>
              <a:off x="2957369" y="4626028"/>
              <a:ext cx="2743370" cy="1597180"/>
            </a:xfrm>
            <a:prstGeom prst="rect">
              <a:avLst/>
            </a:prstGeom>
            <a:noFill/>
            <a:ln w="9525">
              <a:noFill/>
              <a:miter lim="800000"/>
              <a:headEnd/>
              <a:tailEnd/>
            </a:ln>
          </p:spPr>
          <p:txBody>
            <a:bodyPr>
              <a:spAutoFit/>
            </a:bodyPr>
            <a:lstStyle/>
            <a:p>
              <a:pPr>
                <a:spcBef>
                  <a:spcPts val="800"/>
                </a:spcBef>
              </a:pPr>
              <a:r>
                <a:rPr lang="en-US" sz="1400" b="1" dirty="0" smtClean="0">
                  <a:solidFill>
                    <a:schemeClr val="bg1"/>
                  </a:solidFill>
                </a:rPr>
                <a:t>14</a:t>
              </a:r>
              <a:r>
                <a:rPr lang="hu-HU" sz="1400" b="1" dirty="0">
                  <a:solidFill>
                    <a:schemeClr val="bg1"/>
                  </a:solidFill>
                </a:rPr>
                <a:t> </a:t>
              </a:r>
              <a:r>
                <a:rPr lang="hu-HU" sz="1400" b="1" dirty="0" smtClean="0">
                  <a:solidFill>
                    <a:schemeClr val="bg1"/>
                  </a:solidFill>
                </a:rPr>
                <a:t>Milliárd elemzett weboldal</a:t>
              </a:r>
              <a:endParaRPr lang="en-US" sz="1200" dirty="0">
                <a:solidFill>
                  <a:schemeClr val="bg1"/>
                </a:solidFill>
              </a:endParaRPr>
            </a:p>
            <a:p>
              <a:pPr>
                <a:spcBef>
                  <a:spcPts val="800"/>
                </a:spcBef>
              </a:pPr>
              <a:r>
                <a:rPr lang="en-US" sz="1400" b="1" dirty="0">
                  <a:solidFill>
                    <a:schemeClr val="bg1"/>
                  </a:solidFill>
                </a:rPr>
                <a:t>40M</a:t>
              </a:r>
              <a:r>
                <a:rPr lang="en-US" sz="1200" b="1" dirty="0">
                  <a:solidFill>
                    <a:schemeClr val="bg1"/>
                  </a:solidFill>
                </a:rPr>
                <a:t> </a:t>
              </a:r>
              <a:r>
                <a:rPr lang="en-US" sz="1200" dirty="0">
                  <a:solidFill>
                    <a:schemeClr val="bg1"/>
                  </a:solidFill>
                </a:rPr>
                <a:t>spam &amp; phishing </a:t>
              </a:r>
              <a:r>
                <a:rPr lang="hu-HU" sz="1200" dirty="0">
                  <a:solidFill>
                    <a:schemeClr val="bg1"/>
                  </a:solidFill>
                </a:rPr>
                <a:t> </a:t>
              </a:r>
              <a:r>
                <a:rPr lang="hu-HU" sz="1200" dirty="0" smtClean="0">
                  <a:solidFill>
                    <a:schemeClr val="bg1"/>
                  </a:solidFill>
                </a:rPr>
                <a:t>támadás</a:t>
              </a:r>
              <a:endParaRPr lang="en-US" sz="1200" dirty="0">
                <a:solidFill>
                  <a:schemeClr val="bg1"/>
                </a:solidFill>
              </a:endParaRPr>
            </a:p>
            <a:p>
              <a:pPr>
                <a:spcBef>
                  <a:spcPts val="800"/>
                </a:spcBef>
              </a:pPr>
              <a:r>
                <a:rPr lang="en-US" sz="1400" b="1" dirty="0">
                  <a:solidFill>
                    <a:schemeClr val="bg1"/>
                  </a:solidFill>
                </a:rPr>
                <a:t>54K</a:t>
              </a:r>
              <a:r>
                <a:rPr lang="en-US" sz="1200" b="1" dirty="0">
                  <a:solidFill>
                    <a:schemeClr val="bg1"/>
                  </a:solidFill>
                </a:rPr>
                <a:t> </a:t>
              </a:r>
              <a:r>
                <a:rPr lang="en-US" sz="1200" dirty="0" smtClean="0">
                  <a:solidFill>
                    <a:schemeClr val="bg1"/>
                  </a:solidFill>
                </a:rPr>
                <a:t>do</a:t>
              </a:r>
              <a:r>
                <a:rPr lang="hu-HU" sz="1200" dirty="0" err="1" smtClean="0">
                  <a:solidFill>
                    <a:schemeClr val="bg1"/>
                  </a:solidFill>
                </a:rPr>
                <a:t>kumentált</a:t>
              </a:r>
              <a:r>
                <a:rPr lang="hu-HU" sz="1200" dirty="0" smtClean="0">
                  <a:solidFill>
                    <a:schemeClr val="bg1"/>
                  </a:solidFill>
                </a:rPr>
                <a:t> sérülékenység</a:t>
              </a:r>
              <a:endParaRPr lang="en-US" sz="1200" dirty="0">
                <a:solidFill>
                  <a:schemeClr val="bg1"/>
                </a:solidFill>
              </a:endParaRPr>
            </a:p>
            <a:p>
              <a:pPr>
                <a:spcBef>
                  <a:spcPts val="800"/>
                </a:spcBef>
              </a:pPr>
              <a:r>
                <a:rPr lang="hu-HU" sz="1200" b="1" dirty="0" smtClean="0">
                  <a:solidFill>
                    <a:schemeClr val="bg1"/>
                  </a:solidFill>
                </a:rPr>
                <a:t>Több milliárd </a:t>
              </a:r>
              <a:r>
                <a:rPr lang="hu-HU" sz="1200" dirty="0" smtClean="0">
                  <a:solidFill>
                    <a:schemeClr val="bg1"/>
                  </a:solidFill>
                </a:rPr>
                <a:t>behatolási kísérlet elhárítása naponta.</a:t>
              </a:r>
              <a:endParaRPr lang="en-US" sz="1200" dirty="0">
                <a:solidFill>
                  <a:schemeClr val="bg1"/>
                </a:solidFill>
              </a:endParaRPr>
            </a:p>
            <a:p>
              <a:pPr>
                <a:spcBef>
                  <a:spcPts val="800"/>
                </a:spcBef>
              </a:pPr>
              <a:r>
                <a:rPr lang="hu-HU" sz="1200" b="1" dirty="0" err="1" smtClean="0">
                  <a:solidFill>
                    <a:schemeClr val="bg1"/>
                  </a:solidFill>
                </a:rPr>
                <a:t>Malware</a:t>
              </a:r>
              <a:r>
                <a:rPr lang="hu-HU" sz="1200" b="1" dirty="0" smtClean="0">
                  <a:solidFill>
                    <a:schemeClr val="bg1"/>
                  </a:solidFill>
                </a:rPr>
                <a:t> </a:t>
              </a:r>
              <a:r>
                <a:rPr lang="hu-HU" sz="1200" dirty="0" smtClean="0">
                  <a:solidFill>
                    <a:schemeClr val="bg1"/>
                  </a:solidFill>
                </a:rPr>
                <a:t>minták milliói</a:t>
              </a:r>
              <a:endParaRPr lang="en-US" sz="1200" dirty="0">
                <a:solidFill>
                  <a:schemeClr val="bg1"/>
                </a:solidFill>
              </a:endParaRPr>
            </a:p>
          </p:txBody>
        </p:sp>
      </p:grpSp>
      <p:sp>
        <p:nvSpPr>
          <p:cNvPr id="14350" name="TextBox 29"/>
          <p:cNvSpPr txBox="1">
            <a:spLocks noChangeArrowheads="1"/>
          </p:cNvSpPr>
          <p:nvPr/>
        </p:nvSpPr>
        <p:spPr bwMode="auto">
          <a:xfrm rot="5400000">
            <a:off x="8626475" y="6270625"/>
            <a:ext cx="685800" cy="7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sz="500" smtClean="0">
                <a:solidFill>
                  <a:schemeClr val="bg1">
                    <a:lumMod val="75000"/>
                  </a:schemeClr>
                </a:solidFill>
              </a:rPr>
              <a:t>JK 2012-04-26</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noFill/>
        </p:spPr>
        <p:txBody>
          <a:bodyPr/>
          <a:lstStyle/>
          <a:p>
            <a:r>
              <a:rPr lang="hu-HU" dirty="0" smtClean="0"/>
              <a:t>Legfontosabb </a:t>
            </a:r>
            <a:r>
              <a:rPr lang="hu-HU" dirty="0" err="1" smtClean="0"/>
              <a:t>X-Force</a:t>
            </a:r>
            <a:r>
              <a:rPr lang="hu-HU" dirty="0" smtClean="0"/>
              <a:t> </a:t>
            </a:r>
            <a:r>
              <a:rPr lang="hu-HU" dirty="0" smtClean="0"/>
              <a:t>riasztások: 2011-ben.</a:t>
            </a:r>
            <a:endParaRPr lang="en-US" dirty="0" smtClean="0"/>
          </a:p>
        </p:txBody>
      </p:sp>
      <p:sp>
        <p:nvSpPr>
          <p:cNvPr id="110595" name="Rectangle 3"/>
          <p:cNvSpPr>
            <a:spLocks noGrp="1" noChangeArrowheads="1"/>
          </p:cNvSpPr>
          <p:nvPr>
            <p:ph type="body" idx="4294967295"/>
          </p:nvPr>
        </p:nvSpPr>
        <p:spPr>
          <a:xfrm>
            <a:off x="0" y="1676400"/>
            <a:ext cx="2941638" cy="4479925"/>
          </a:xfrm>
          <a:noFill/>
        </p:spPr>
        <p:txBody>
          <a:bodyPr/>
          <a:lstStyle/>
          <a:p>
            <a:r>
              <a:rPr lang="en-US" smtClean="0"/>
              <a:t>34 </a:t>
            </a:r>
            <a:r>
              <a:rPr lang="hu-HU" smtClean="0"/>
              <a:t>globális </a:t>
            </a:r>
            <a:r>
              <a:rPr lang="en-US" smtClean="0"/>
              <a:t>X-Force </a:t>
            </a:r>
            <a:r>
              <a:rPr lang="hu-HU" smtClean="0"/>
              <a:t>riasztás és bejelentés 2011-ben:</a:t>
            </a:r>
            <a:endParaRPr lang="en-US" smtClean="0"/>
          </a:p>
          <a:p>
            <a:pPr marL="450850" lvl="1"/>
            <a:r>
              <a:rPr lang="en-US" smtClean="0"/>
              <a:t>16 </a:t>
            </a:r>
            <a:r>
              <a:rPr lang="hu-HU" smtClean="0"/>
              <a:t>kritikus riasztás</a:t>
            </a:r>
            <a:r>
              <a:rPr lang="en-US" smtClean="0"/>
              <a:t> </a:t>
            </a:r>
            <a:endParaRPr lang="hu-HU" smtClean="0"/>
          </a:p>
          <a:p>
            <a:pPr marL="450850" lvl="1"/>
            <a:r>
              <a:rPr lang="hu-HU" smtClean="0"/>
              <a:t>Könnyen kihasználható sérülékenység, nagy károkozási potenciállal</a:t>
            </a:r>
            <a:endParaRPr lang="en-US" smtClean="0"/>
          </a:p>
          <a:p>
            <a:pPr marL="450850" lvl="1"/>
            <a:r>
              <a:rPr lang="en-US" smtClean="0"/>
              <a:t>12 </a:t>
            </a:r>
            <a:r>
              <a:rPr lang="hu-HU" smtClean="0"/>
              <a:t>nehezebben kihasználható, de nagy kárt okozó sérülékenység.</a:t>
            </a:r>
            <a:endParaRPr lang="en-US" smtClean="0"/>
          </a:p>
        </p:txBody>
      </p:sp>
      <p:pic>
        <p:nvPicPr>
          <p:cNvPr id="110596" name="Picture 2"/>
          <p:cNvPicPr>
            <a:picLocks noChangeAspect="1" noChangeArrowheads="1"/>
          </p:cNvPicPr>
          <p:nvPr/>
        </p:nvPicPr>
        <p:blipFill>
          <a:blip r:embed="rId3" cstate="print"/>
          <a:srcRect/>
          <a:stretch>
            <a:fillRect/>
          </a:stretch>
        </p:blipFill>
        <p:spPr bwMode="auto">
          <a:xfrm>
            <a:off x="2971800" y="1447800"/>
            <a:ext cx="5938838" cy="5100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4"/>
          <p:cNvSpPr>
            <a:spLocks noGrp="1"/>
          </p:cNvSpPr>
          <p:nvPr>
            <p:ph type="title"/>
          </p:nvPr>
        </p:nvSpPr>
        <p:spPr/>
        <p:txBody>
          <a:bodyPr/>
          <a:lstStyle/>
          <a:p>
            <a:pPr eaLnBrk="1" hangingPunct="1"/>
            <a:r>
              <a:rPr lang="hu-HU" smtClean="0"/>
              <a:t>A világ egyre inkább digitalizált, hálózatba kapcsolt, ami új fenyegetettségeknek nyit ajtót..</a:t>
            </a:r>
            <a:endParaRPr lang="en-US" smtClean="0"/>
          </a:p>
        </p:txBody>
      </p:sp>
      <p:grpSp>
        <p:nvGrpSpPr>
          <p:cNvPr id="4099" name="Group 12"/>
          <p:cNvGrpSpPr>
            <a:grpSpLocks/>
          </p:cNvGrpSpPr>
          <p:nvPr/>
        </p:nvGrpSpPr>
        <p:grpSpPr bwMode="auto">
          <a:xfrm>
            <a:off x="608013" y="3795713"/>
            <a:ext cx="7845425" cy="987425"/>
            <a:chOff x="327083" y="1541462"/>
            <a:chExt cx="7845348" cy="1126762"/>
          </a:xfrm>
        </p:grpSpPr>
        <p:sp>
          <p:nvSpPr>
            <p:cNvPr id="4115" name="Rounded Rectangle 24"/>
            <p:cNvSpPr>
              <a:spLocks noChangeArrowheads="1"/>
            </p:cNvSpPr>
            <p:nvPr/>
          </p:nvSpPr>
          <p:spPr bwMode="auto">
            <a:xfrm>
              <a:off x="327083" y="1542686"/>
              <a:ext cx="1905000" cy="1125538"/>
            </a:xfrm>
            <a:prstGeom prst="roundRect">
              <a:avLst>
                <a:gd name="adj" fmla="val 16667"/>
              </a:avLst>
            </a:prstGeom>
            <a:blipFill dpi="0" rotWithShape="1">
              <a:blip r:embed="rId3" cstate="print">
                <a:grayscl/>
              </a:blip>
              <a:srcRect/>
              <a:stretch>
                <a:fillRect/>
              </a:stretch>
            </a:blipFill>
            <a:ln w="9525">
              <a:noFill/>
              <a:round/>
              <a:headEnd/>
              <a:tailEnd/>
            </a:ln>
          </p:spPr>
          <p:txBody>
            <a:bodyPr/>
            <a:lstStyle/>
            <a:p>
              <a:endParaRPr lang="hu-HU" sz="1600"/>
            </a:p>
          </p:txBody>
        </p:sp>
        <p:sp>
          <p:nvSpPr>
            <p:cNvPr id="17" name="Rounded Rectangle 16"/>
            <p:cNvSpPr/>
            <p:nvPr/>
          </p:nvSpPr>
          <p:spPr bwMode="auto">
            <a:xfrm>
              <a:off x="4267219" y="1541462"/>
              <a:ext cx="3905212" cy="1124950"/>
            </a:xfrm>
            <a:prstGeom prst="roundRect">
              <a:avLst/>
            </a:prstGeom>
            <a:solidFill>
              <a:schemeClr val="bg1">
                <a:lumMod val="65000"/>
                <a:alpha val="25098"/>
              </a:schemeClr>
            </a:solidFill>
            <a:ln w="9525">
              <a:noFill/>
              <a:miter lim="800000"/>
              <a:headEnd/>
              <a:tailEnd/>
            </a:ln>
            <a:extLst/>
          </p:spPr>
          <p:txBody>
            <a:bodyPr lIns="274320" tIns="91440" rIns="365760" bIns="91440" anchor="ctr"/>
            <a:lstStyle/>
            <a:p>
              <a:pPr marL="112713"/>
              <a:r>
                <a:rPr lang="hu-HU" sz="1200" dirty="0">
                  <a:solidFill>
                    <a:srgbClr val="262626"/>
                  </a:solidFill>
                </a:rPr>
                <a:t>A </a:t>
              </a:r>
              <a:r>
                <a:rPr lang="hu-HU" sz="1200" dirty="0" smtClean="0">
                  <a:solidFill>
                    <a:srgbClr val="262626"/>
                  </a:solidFill>
                </a:rPr>
                <a:t> szervezetek </a:t>
              </a:r>
              <a:r>
                <a:rPr lang="hu-HU" sz="1200" dirty="0">
                  <a:solidFill>
                    <a:srgbClr val="262626"/>
                  </a:solidFill>
                </a:rPr>
                <a:t>új platformok: felhő, </a:t>
              </a:r>
              <a:r>
                <a:rPr lang="hu-HU" sz="1200" dirty="0" err="1">
                  <a:solidFill>
                    <a:srgbClr val="262626"/>
                  </a:solidFill>
                </a:rPr>
                <a:t>virtualizáció</a:t>
              </a:r>
              <a:r>
                <a:rPr lang="hu-HU" sz="1200" dirty="0">
                  <a:solidFill>
                    <a:srgbClr val="262626"/>
                  </a:solidFill>
                </a:rPr>
                <a:t>, mobil ,  web2,közösségi háló alkalmazások irányába nyitnak.</a:t>
              </a:r>
            </a:p>
          </p:txBody>
        </p:sp>
        <p:sp>
          <p:nvSpPr>
            <p:cNvPr id="18" name="Rectangle 17"/>
            <p:cNvSpPr/>
            <p:nvPr/>
          </p:nvSpPr>
          <p:spPr bwMode="auto">
            <a:xfrm>
              <a:off x="2079666" y="1541462"/>
              <a:ext cx="2416151" cy="1124950"/>
            </a:xfrm>
            <a:prstGeom prst="rect">
              <a:avLst/>
            </a:prstGeom>
            <a:solidFill>
              <a:srgbClr val="008ABF"/>
            </a:solidFill>
            <a:ln>
              <a:noFill/>
            </a:ln>
            <a:effectLst/>
            <a:extLst/>
          </p:spPr>
          <p:txBody>
            <a:bodyPr lIns="274320" tIns="91440" bIns="91440" anchor="ctr"/>
            <a:lstStyle/>
            <a:p>
              <a:r>
                <a:rPr lang="hu-HU" sz="1400" b="1">
                  <a:solidFill>
                    <a:schemeClr val="bg1"/>
                  </a:solidFill>
                </a:rPr>
                <a:t>MInden, mindenhol</a:t>
              </a:r>
            </a:p>
          </p:txBody>
        </p:sp>
      </p:grpSp>
      <p:grpSp>
        <p:nvGrpSpPr>
          <p:cNvPr id="4100" name="Group 25"/>
          <p:cNvGrpSpPr>
            <a:grpSpLocks/>
          </p:cNvGrpSpPr>
          <p:nvPr/>
        </p:nvGrpSpPr>
        <p:grpSpPr bwMode="auto">
          <a:xfrm>
            <a:off x="608013" y="2698750"/>
            <a:ext cx="7845425" cy="987425"/>
            <a:chOff x="327083" y="2729441"/>
            <a:chExt cx="7845348" cy="1130671"/>
          </a:xfrm>
        </p:grpSpPr>
        <p:sp>
          <p:nvSpPr>
            <p:cNvPr id="4112" name="Rounded Rectangle 22"/>
            <p:cNvSpPr>
              <a:spLocks noChangeArrowheads="1"/>
            </p:cNvSpPr>
            <p:nvPr/>
          </p:nvSpPr>
          <p:spPr bwMode="auto">
            <a:xfrm>
              <a:off x="327083" y="2734574"/>
              <a:ext cx="1905000" cy="1125538"/>
            </a:xfrm>
            <a:prstGeom prst="roundRect">
              <a:avLst>
                <a:gd name="adj" fmla="val 16667"/>
              </a:avLst>
            </a:prstGeom>
            <a:blipFill dpi="0" rotWithShape="1">
              <a:blip r:embed="rId4" cstate="print"/>
              <a:srcRect/>
              <a:stretch>
                <a:fillRect/>
              </a:stretch>
            </a:blipFill>
            <a:ln w="9525">
              <a:noFill/>
              <a:round/>
              <a:headEnd/>
              <a:tailEnd/>
            </a:ln>
          </p:spPr>
          <p:txBody>
            <a:bodyPr/>
            <a:lstStyle/>
            <a:p>
              <a:endParaRPr lang="hu-HU" sz="1600"/>
            </a:p>
          </p:txBody>
        </p:sp>
        <p:sp>
          <p:nvSpPr>
            <p:cNvPr id="37897" name="Rectangle 19"/>
            <p:cNvSpPr>
              <a:spLocks noChangeArrowheads="1"/>
            </p:cNvSpPr>
            <p:nvPr/>
          </p:nvSpPr>
          <p:spPr bwMode="auto">
            <a:xfrm>
              <a:off x="4267219" y="2729441"/>
              <a:ext cx="3905212" cy="1125218"/>
            </a:xfrm>
            <a:prstGeom prst="roundRect">
              <a:avLst/>
            </a:prstGeom>
            <a:solidFill>
              <a:schemeClr val="bg1">
                <a:lumMod val="65000"/>
                <a:alpha val="25098"/>
              </a:schemeClr>
            </a:solidFill>
            <a:ln w="9525">
              <a:noFill/>
              <a:miter lim="800000"/>
              <a:headEnd/>
              <a:tailEnd/>
            </a:ln>
          </p:spPr>
          <p:txBody>
            <a:bodyPr lIns="274320" tIns="91440" rIns="365760" bIns="91440" anchor="ctr"/>
            <a:lstStyle/>
            <a:p>
              <a:pPr marL="112713"/>
              <a:r>
                <a:rPr lang="hu-HU" sz="1200" dirty="0">
                  <a:solidFill>
                    <a:srgbClr val="262626"/>
                  </a:solidFill>
                </a:rPr>
                <a:t>A választóvonal a személyes és hivatalos adatok,  eszközök, alkalmazások és </a:t>
              </a:r>
              <a:r>
                <a:rPr lang="hu-HU" sz="1200" dirty="0" smtClean="0">
                  <a:solidFill>
                    <a:srgbClr val="262626"/>
                  </a:solidFill>
                </a:rPr>
                <a:t>idő között </a:t>
              </a:r>
              <a:r>
                <a:rPr lang="hu-HU" sz="1200" dirty="0">
                  <a:solidFill>
                    <a:srgbClr val="262626"/>
                  </a:solidFill>
                </a:rPr>
                <a:t>eltűnt.</a:t>
              </a:r>
            </a:p>
          </p:txBody>
        </p:sp>
        <p:sp>
          <p:nvSpPr>
            <p:cNvPr id="21" name="Rectangle 20"/>
            <p:cNvSpPr/>
            <p:nvPr/>
          </p:nvSpPr>
          <p:spPr bwMode="auto">
            <a:xfrm>
              <a:off x="2079666" y="2729441"/>
              <a:ext cx="2416151" cy="1125218"/>
            </a:xfrm>
            <a:prstGeom prst="rect">
              <a:avLst/>
            </a:prstGeom>
            <a:solidFill>
              <a:srgbClr val="2D608F"/>
            </a:solidFill>
            <a:ln>
              <a:noFill/>
            </a:ln>
            <a:effectLst/>
            <a:extLst/>
          </p:spPr>
          <p:txBody>
            <a:bodyPr lIns="274320" tIns="91440" bIns="91440" anchor="ctr"/>
            <a:lstStyle/>
            <a:p>
              <a:r>
                <a:rPr lang="hu-HU" sz="1400" b="1">
                  <a:solidFill>
                    <a:srgbClr val="FFFFFF"/>
                  </a:solidFill>
                </a:rPr>
                <a:t>Az IT fogyasztási cikké válik</a:t>
              </a:r>
              <a:endParaRPr lang="en-US" sz="1400" b="1">
                <a:solidFill>
                  <a:srgbClr val="FFFFFF"/>
                </a:solidFill>
              </a:endParaRPr>
            </a:p>
          </p:txBody>
        </p:sp>
      </p:grpSp>
      <p:grpSp>
        <p:nvGrpSpPr>
          <p:cNvPr id="4101" name="Group 26"/>
          <p:cNvGrpSpPr>
            <a:grpSpLocks/>
          </p:cNvGrpSpPr>
          <p:nvPr/>
        </p:nvGrpSpPr>
        <p:grpSpPr bwMode="auto">
          <a:xfrm>
            <a:off x="608013" y="1600200"/>
            <a:ext cx="7845425" cy="987425"/>
            <a:chOff x="327083" y="3917427"/>
            <a:chExt cx="7845348" cy="1128815"/>
          </a:xfrm>
        </p:grpSpPr>
        <p:sp>
          <p:nvSpPr>
            <p:cNvPr id="4109" name="Rounded Rectangle 19"/>
            <p:cNvSpPr>
              <a:spLocks noChangeArrowheads="1"/>
            </p:cNvSpPr>
            <p:nvPr/>
          </p:nvSpPr>
          <p:spPr bwMode="auto">
            <a:xfrm>
              <a:off x="327083" y="3920704"/>
              <a:ext cx="1905000" cy="1125538"/>
            </a:xfrm>
            <a:prstGeom prst="roundRect">
              <a:avLst>
                <a:gd name="adj" fmla="val 16667"/>
              </a:avLst>
            </a:prstGeom>
            <a:blipFill dpi="0" rotWithShape="1">
              <a:blip r:embed="rId5" cstate="print">
                <a:grayscl/>
              </a:blip>
              <a:srcRect/>
              <a:stretch>
                <a:fillRect/>
              </a:stretch>
            </a:blipFill>
            <a:ln w="9525">
              <a:noFill/>
              <a:round/>
              <a:headEnd/>
              <a:tailEnd/>
            </a:ln>
          </p:spPr>
          <p:txBody>
            <a:bodyPr/>
            <a:lstStyle/>
            <a:p>
              <a:endParaRPr lang="hu-HU" sz="1600"/>
            </a:p>
          </p:txBody>
        </p:sp>
        <p:sp>
          <p:nvSpPr>
            <p:cNvPr id="37895" name="Rectangle 22"/>
            <p:cNvSpPr>
              <a:spLocks noChangeArrowheads="1"/>
            </p:cNvSpPr>
            <p:nvPr/>
          </p:nvSpPr>
          <p:spPr bwMode="auto">
            <a:xfrm>
              <a:off x="4267219" y="3919242"/>
              <a:ext cx="3905212" cy="1125185"/>
            </a:xfrm>
            <a:prstGeom prst="roundRect">
              <a:avLst/>
            </a:prstGeom>
            <a:solidFill>
              <a:schemeClr val="bg1">
                <a:lumMod val="65000"/>
                <a:alpha val="25098"/>
              </a:schemeClr>
            </a:solidFill>
            <a:ln w="9525">
              <a:noFill/>
              <a:miter lim="800000"/>
              <a:headEnd/>
              <a:tailEnd/>
            </a:ln>
          </p:spPr>
          <p:txBody>
            <a:bodyPr lIns="274320" tIns="91440" rIns="365760" bIns="91440" anchor="ctr"/>
            <a:lstStyle/>
            <a:p>
              <a:pPr marL="112713"/>
              <a:r>
                <a:rPr lang="hu-HU" sz="1200" dirty="0">
                  <a:solidFill>
                    <a:srgbClr val="262626"/>
                  </a:solidFill>
                </a:rPr>
                <a:t>A nagy adatrobbanás korszaka megérkezett, Az alkalmazások a végponti eszközök széles választékáról, bárhonnak elérhetők.</a:t>
              </a:r>
              <a:endParaRPr lang="en-US" sz="1200" dirty="0">
                <a:solidFill>
                  <a:srgbClr val="262626"/>
                </a:solidFill>
              </a:endParaRPr>
            </a:p>
          </p:txBody>
        </p:sp>
        <p:sp>
          <p:nvSpPr>
            <p:cNvPr id="24" name="Rectangle 23"/>
            <p:cNvSpPr/>
            <p:nvPr/>
          </p:nvSpPr>
          <p:spPr bwMode="auto">
            <a:xfrm>
              <a:off x="2079666" y="3917427"/>
              <a:ext cx="2416151" cy="1125185"/>
            </a:xfrm>
            <a:prstGeom prst="rect">
              <a:avLst/>
            </a:prstGeom>
            <a:solidFill>
              <a:srgbClr val="8CC541"/>
            </a:solidFill>
            <a:ln>
              <a:noFill/>
            </a:ln>
            <a:effectLst/>
            <a:extLst/>
          </p:spPr>
          <p:txBody>
            <a:bodyPr lIns="274320" tIns="91440" bIns="91440" anchor="ctr"/>
            <a:lstStyle/>
            <a:p>
              <a:r>
                <a:rPr lang="hu-HU" sz="1400" b="1">
                  <a:solidFill>
                    <a:srgbClr val="FFFFFF"/>
                  </a:solidFill>
                </a:rPr>
                <a:t>Adatrobbanás</a:t>
              </a:r>
              <a:endParaRPr lang="en-US" sz="1100">
                <a:solidFill>
                  <a:srgbClr val="E8E6EC"/>
                </a:solidFill>
              </a:endParaRPr>
            </a:p>
          </p:txBody>
        </p:sp>
      </p:grpSp>
      <p:grpSp>
        <p:nvGrpSpPr>
          <p:cNvPr id="4102" name="Group 1"/>
          <p:cNvGrpSpPr>
            <a:grpSpLocks/>
          </p:cNvGrpSpPr>
          <p:nvPr/>
        </p:nvGrpSpPr>
        <p:grpSpPr bwMode="auto">
          <a:xfrm>
            <a:off x="608013" y="4894263"/>
            <a:ext cx="7845425" cy="987425"/>
            <a:chOff x="612775" y="4894262"/>
            <a:chExt cx="7845425" cy="987762"/>
          </a:xfrm>
        </p:grpSpPr>
        <p:sp>
          <p:nvSpPr>
            <p:cNvPr id="15" name="Rectangle 22"/>
            <p:cNvSpPr>
              <a:spLocks noChangeArrowheads="1"/>
            </p:cNvSpPr>
            <p:nvPr/>
          </p:nvSpPr>
          <p:spPr bwMode="auto">
            <a:xfrm>
              <a:off x="4552950" y="4894262"/>
              <a:ext cx="3905250" cy="987762"/>
            </a:xfrm>
            <a:prstGeom prst="roundRect">
              <a:avLst/>
            </a:prstGeom>
            <a:solidFill>
              <a:schemeClr val="bg1">
                <a:lumMod val="65000"/>
                <a:alpha val="25098"/>
              </a:schemeClr>
            </a:solidFill>
            <a:ln w="9525">
              <a:noFill/>
              <a:miter lim="800000"/>
              <a:headEnd/>
              <a:tailEnd/>
            </a:ln>
          </p:spPr>
          <p:txBody>
            <a:bodyPr lIns="274320" tIns="91440" rIns="365760" bIns="91440" anchor="ctr"/>
            <a:lstStyle/>
            <a:p>
              <a:pPr marL="112713"/>
              <a:r>
                <a:rPr lang="hu-HU" sz="1200">
                  <a:solidFill>
                    <a:srgbClr val="262626"/>
                  </a:solidFill>
                </a:rPr>
                <a:t>A támadások sebessége és kiforrottsága megnövekedett, új elkövetők  és motivációk jelennek meg: a cyber bűnözéstől a terroristákig, vagy egyes államok által támogatott hacker csoportokig.</a:t>
              </a:r>
              <a:endParaRPr lang="en-US" sz="1200">
                <a:solidFill>
                  <a:srgbClr val="262626"/>
                </a:solidFill>
              </a:endParaRPr>
            </a:p>
          </p:txBody>
        </p:sp>
        <p:sp>
          <p:nvSpPr>
            <p:cNvPr id="4107" name="Rounded Rectangle 21"/>
            <p:cNvSpPr>
              <a:spLocks noChangeArrowheads="1"/>
            </p:cNvSpPr>
            <p:nvPr/>
          </p:nvSpPr>
          <p:spPr bwMode="auto">
            <a:xfrm>
              <a:off x="612775" y="4894472"/>
              <a:ext cx="1905019" cy="987552"/>
            </a:xfrm>
            <a:prstGeom prst="roundRect">
              <a:avLst>
                <a:gd name="adj" fmla="val 16667"/>
              </a:avLst>
            </a:prstGeom>
            <a:blipFill dpi="0" rotWithShape="1">
              <a:blip r:embed="rId6" cstate="print">
                <a:grayscl/>
              </a:blip>
              <a:srcRect/>
              <a:stretch>
                <a:fillRect/>
              </a:stretch>
            </a:blipFill>
            <a:ln w="9525">
              <a:noFill/>
              <a:round/>
              <a:headEnd/>
              <a:tailEnd/>
            </a:ln>
          </p:spPr>
          <p:txBody>
            <a:bodyPr/>
            <a:lstStyle/>
            <a:p>
              <a:endParaRPr lang="hu-HU" sz="1600"/>
            </a:p>
          </p:txBody>
        </p:sp>
        <p:sp>
          <p:nvSpPr>
            <p:cNvPr id="19" name="Rectangle 18"/>
            <p:cNvSpPr/>
            <p:nvPr/>
          </p:nvSpPr>
          <p:spPr bwMode="auto">
            <a:xfrm>
              <a:off x="2366962" y="4894262"/>
              <a:ext cx="2414588" cy="987762"/>
            </a:xfrm>
            <a:prstGeom prst="rect">
              <a:avLst/>
            </a:prstGeom>
            <a:solidFill>
              <a:srgbClr val="F19027"/>
            </a:solidFill>
            <a:ln>
              <a:noFill/>
            </a:ln>
            <a:effectLst/>
            <a:extLst/>
          </p:spPr>
          <p:txBody>
            <a:bodyPr lIns="274320" tIns="91440" bIns="91440" anchor="ctr"/>
            <a:lstStyle/>
            <a:p>
              <a:r>
                <a:rPr lang="hu-HU" sz="1400" b="1">
                  <a:solidFill>
                    <a:srgbClr val="FFFFFF"/>
                  </a:solidFill>
                </a:rPr>
                <a:t>A támadások kifinomultabbá válnak</a:t>
              </a:r>
              <a:endParaRPr lang="en-US" sz="1400" b="1">
                <a:solidFill>
                  <a:srgbClr val="FFFFFF"/>
                </a:solidFill>
              </a:endParaRPr>
            </a:p>
          </p:txBody>
        </p:sp>
      </p:grpSp>
      <p:sp>
        <p:nvSpPr>
          <p:cNvPr id="4103" name="Rectangle 11"/>
          <p:cNvSpPr>
            <a:spLocks noChangeArrowheads="1"/>
          </p:cNvSpPr>
          <p:nvPr/>
        </p:nvSpPr>
        <p:spPr bwMode="auto">
          <a:xfrm>
            <a:off x="2365375" y="1447800"/>
            <a:ext cx="53975" cy="4876800"/>
          </a:xfrm>
          <a:prstGeom prst="rect">
            <a:avLst/>
          </a:prstGeom>
          <a:solidFill>
            <a:schemeClr val="bg1"/>
          </a:solidFill>
          <a:ln w="9525">
            <a:noFill/>
            <a:miter lim="800000"/>
            <a:headEnd/>
            <a:tailEnd/>
          </a:ln>
        </p:spPr>
        <p:txBody>
          <a:bodyPr/>
          <a:lstStyle/>
          <a:p>
            <a:endParaRPr lang="hu-HU" sz="1600"/>
          </a:p>
        </p:txBody>
      </p:sp>
      <p:sp>
        <p:nvSpPr>
          <p:cNvPr id="4104" name="Rectangle 28"/>
          <p:cNvSpPr>
            <a:spLocks noChangeArrowheads="1"/>
          </p:cNvSpPr>
          <p:nvPr/>
        </p:nvSpPr>
        <p:spPr bwMode="auto">
          <a:xfrm>
            <a:off x="4781550" y="1524000"/>
            <a:ext cx="53975" cy="4876800"/>
          </a:xfrm>
          <a:prstGeom prst="rect">
            <a:avLst/>
          </a:prstGeom>
          <a:solidFill>
            <a:schemeClr val="bg1"/>
          </a:solidFill>
          <a:ln w="9525">
            <a:noFill/>
            <a:miter lim="800000"/>
            <a:headEnd/>
            <a:tailEnd/>
          </a:ln>
        </p:spPr>
        <p:txBody>
          <a:bodyPr/>
          <a:lstStyle/>
          <a:p>
            <a:endParaRPr lang="hu-HU" sz="1600"/>
          </a:p>
        </p:txBody>
      </p:sp>
      <p:sp>
        <p:nvSpPr>
          <p:cNvPr id="4105" name="Line 25"/>
          <p:cNvSpPr>
            <a:spLocks noChangeShapeType="1"/>
          </p:cNvSpPr>
          <p:nvPr/>
        </p:nvSpPr>
        <p:spPr bwMode="auto">
          <a:xfrm>
            <a:off x="260350" y="549275"/>
            <a:ext cx="8620125" cy="0"/>
          </a:xfrm>
          <a:prstGeom prst="line">
            <a:avLst/>
          </a:prstGeom>
          <a:noFill/>
          <a:ln w="9525">
            <a:solidFill>
              <a:srgbClr val="000000"/>
            </a:solidFill>
            <a:round/>
            <a:headEnd/>
            <a:tailEnd/>
          </a:ln>
          <a:effectLst/>
        </p:spPr>
        <p:txBody>
          <a:bodyPr/>
          <a:lstStyle/>
          <a:p>
            <a:endParaRPr lang="hu-HU"/>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304800" y="669925"/>
            <a:ext cx="8686800" cy="396875"/>
          </a:xfrm>
          <a:noFill/>
        </p:spPr>
        <p:txBody>
          <a:bodyPr/>
          <a:lstStyle/>
          <a:p>
            <a:r>
              <a:rPr lang="hu-HU" sz="2000" dirty="0" smtClean="0"/>
              <a:t>Hol éri el az </a:t>
            </a:r>
            <a:r>
              <a:rPr lang="en-US" sz="2000" dirty="0" smtClean="0"/>
              <a:t>IBM X-Force </a:t>
            </a:r>
            <a:r>
              <a:rPr lang="hu-HU" sz="2000" dirty="0" smtClean="0"/>
              <a:t>biztonsági kutató </a:t>
            </a:r>
            <a:r>
              <a:rPr lang="hu-HU" sz="2000" dirty="0" smtClean="0"/>
              <a:t>részlegének </a:t>
            </a:r>
            <a:r>
              <a:rPr lang="hu-HU" sz="2000" dirty="0" smtClean="0"/>
              <a:t>eredményeit.</a:t>
            </a:r>
            <a:endParaRPr lang="en-US" sz="2000" dirty="0" smtClean="0"/>
          </a:p>
        </p:txBody>
      </p:sp>
      <p:pic>
        <p:nvPicPr>
          <p:cNvPr id="54275" name="Picture 3" descr="social_media_icons_20">
            <a:hlinkClick r:id="rId3"/>
          </p:cNvPr>
          <p:cNvPicPr>
            <a:picLocks noChangeAspect="1" noChangeArrowheads="1"/>
          </p:cNvPicPr>
          <p:nvPr/>
        </p:nvPicPr>
        <p:blipFill>
          <a:blip r:embed="rId4" cstate="print"/>
          <a:srcRect/>
          <a:stretch>
            <a:fillRect/>
          </a:stretch>
        </p:blipFill>
        <p:spPr bwMode="auto">
          <a:xfrm>
            <a:off x="990600" y="1295400"/>
            <a:ext cx="1524000" cy="1443038"/>
          </a:xfrm>
          <a:prstGeom prst="rect">
            <a:avLst/>
          </a:prstGeom>
          <a:noFill/>
          <a:ln w="9525">
            <a:noFill/>
            <a:miter lim="800000"/>
            <a:headEnd/>
            <a:tailEnd/>
          </a:ln>
        </p:spPr>
      </p:pic>
      <p:pic>
        <p:nvPicPr>
          <p:cNvPr id="54276" name="Picture 4" descr="youtube_icon">
            <a:hlinkClick r:id="rId5"/>
          </p:cNvPr>
          <p:cNvPicPr>
            <a:picLocks noChangeAspect="1" noChangeArrowheads="1"/>
          </p:cNvPicPr>
          <p:nvPr/>
        </p:nvPicPr>
        <p:blipFill>
          <a:blip r:embed="rId6" cstate="print"/>
          <a:srcRect/>
          <a:stretch>
            <a:fillRect/>
          </a:stretch>
        </p:blipFill>
        <p:spPr bwMode="auto">
          <a:xfrm>
            <a:off x="6553200" y="4114800"/>
            <a:ext cx="1295400" cy="1295400"/>
          </a:xfrm>
          <a:prstGeom prst="rect">
            <a:avLst/>
          </a:prstGeom>
          <a:noFill/>
          <a:ln w="9525">
            <a:noFill/>
            <a:miter lim="800000"/>
            <a:headEnd/>
            <a:tailEnd/>
          </a:ln>
        </p:spPr>
      </p:pic>
      <p:pic>
        <p:nvPicPr>
          <p:cNvPr id="54277" name="Picture 5" descr="TheBlogIconBlogger">
            <a:hlinkClick r:id="rId7"/>
          </p:cNvPr>
          <p:cNvPicPr>
            <a:picLocks noChangeAspect="1" noChangeArrowheads="1"/>
          </p:cNvPicPr>
          <p:nvPr/>
        </p:nvPicPr>
        <p:blipFill>
          <a:blip r:embed="rId8" cstate="print"/>
          <a:srcRect/>
          <a:stretch>
            <a:fillRect/>
          </a:stretch>
        </p:blipFill>
        <p:spPr bwMode="auto">
          <a:xfrm>
            <a:off x="6477000" y="1371600"/>
            <a:ext cx="1371600" cy="1322388"/>
          </a:xfrm>
          <a:prstGeom prst="rect">
            <a:avLst/>
          </a:prstGeom>
          <a:noFill/>
          <a:ln w="9525">
            <a:noFill/>
            <a:miter lim="800000"/>
            <a:headEnd/>
            <a:tailEnd/>
          </a:ln>
        </p:spPr>
      </p:pic>
      <p:sp>
        <p:nvSpPr>
          <p:cNvPr id="54278" name="Text Box 6"/>
          <p:cNvSpPr txBox="1">
            <a:spLocks noChangeArrowheads="1"/>
          </p:cNvSpPr>
          <p:nvPr/>
        </p:nvSpPr>
        <p:spPr bwMode="auto">
          <a:xfrm>
            <a:off x="304800" y="2667000"/>
            <a:ext cx="2743200" cy="546100"/>
          </a:xfrm>
          <a:prstGeom prst="rect">
            <a:avLst/>
          </a:prstGeom>
          <a:noFill/>
          <a:ln w="9525">
            <a:noFill/>
            <a:miter lim="800000"/>
            <a:headEnd/>
            <a:tailEnd/>
          </a:ln>
        </p:spPr>
        <p:txBody>
          <a:bodyPr>
            <a:spAutoFit/>
          </a:bodyPr>
          <a:lstStyle/>
          <a:p>
            <a:pPr algn="ctr" hangingPunct="0">
              <a:lnSpc>
                <a:spcPct val="93000"/>
              </a:lnSpc>
              <a:spcBef>
                <a:spcPct val="50000"/>
              </a:spcBef>
              <a:buSzPct val="45000"/>
              <a:buFont typeface="StarSymbol"/>
              <a:buNone/>
            </a:pPr>
            <a:r>
              <a:rPr lang="en-US" sz="1600">
                <a:solidFill>
                  <a:srgbClr val="000000"/>
                </a:solidFill>
                <a:ea typeface="SimSun" pitchFamily="2" charset="-122"/>
                <a:cs typeface="Geneva"/>
              </a:rPr>
              <a:t>Follow us at @ibmsecurity and @ibmxforce</a:t>
            </a:r>
          </a:p>
        </p:txBody>
      </p:sp>
      <p:sp>
        <p:nvSpPr>
          <p:cNvPr id="54279" name="Text Box 7"/>
          <p:cNvSpPr txBox="1">
            <a:spLocks noChangeArrowheads="1"/>
          </p:cNvSpPr>
          <p:nvPr/>
        </p:nvSpPr>
        <p:spPr bwMode="auto">
          <a:xfrm>
            <a:off x="3124200" y="2636838"/>
            <a:ext cx="2590800" cy="1384300"/>
          </a:xfrm>
          <a:prstGeom prst="rect">
            <a:avLst/>
          </a:prstGeom>
          <a:noFill/>
          <a:ln w="9525">
            <a:noFill/>
            <a:miter lim="800000"/>
            <a:headEnd/>
            <a:tailEnd/>
          </a:ln>
        </p:spPr>
        <p:txBody>
          <a:bodyPr>
            <a:spAutoFit/>
          </a:bodyPr>
          <a:lstStyle/>
          <a:p>
            <a:pPr algn="ctr" hangingPunct="0">
              <a:lnSpc>
                <a:spcPct val="93000"/>
              </a:lnSpc>
              <a:spcBef>
                <a:spcPct val="50000"/>
              </a:spcBef>
              <a:buSzPct val="45000"/>
              <a:buFont typeface="StarSymbol"/>
              <a:buNone/>
            </a:pPr>
            <a:r>
              <a:rPr lang="en-US" sz="1600">
                <a:solidFill>
                  <a:srgbClr val="000000"/>
                </a:solidFill>
                <a:ea typeface="SimSun" pitchFamily="2" charset="-122"/>
                <a:cs typeface="Geneva"/>
              </a:rPr>
              <a:t>Download X-Force security trend &amp; risk reports</a:t>
            </a:r>
          </a:p>
          <a:p>
            <a:pPr algn="ctr" hangingPunct="0">
              <a:lnSpc>
                <a:spcPct val="93000"/>
              </a:lnSpc>
              <a:spcBef>
                <a:spcPct val="50000"/>
              </a:spcBef>
              <a:buSzPct val="45000"/>
              <a:buFont typeface="StarSymbol"/>
              <a:buNone/>
            </a:pPr>
            <a:r>
              <a:rPr lang="en-US" sz="1200">
                <a:solidFill>
                  <a:srgbClr val="000000"/>
                </a:solidFill>
                <a:ea typeface="SimSun" pitchFamily="2" charset="-122"/>
                <a:cs typeface="Geneva"/>
              </a:rPr>
              <a:t>http://www.ibm.com/security/xforce</a:t>
            </a:r>
          </a:p>
          <a:p>
            <a:pPr algn="ctr" hangingPunct="0">
              <a:lnSpc>
                <a:spcPct val="93000"/>
              </a:lnSpc>
              <a:spcBef>
                <a:spcPct val="50000"/>
              </a:spcBef>
              <a:buSzPct val="45000"/>
              <a:buFont typeface="StarSymbol"/>
              <a:buNone/>
            </a:pPr>
            <a:endParaRPr lang="en-US" sz="1600">
              <a:solidFill>
                <a:srgbClr val="000000"/>
              </a:solidFill>
              <a:ea typeface="SimSun" pitchFamily="2" charset="-122"/>
              <a:cs typeface="Geneva"/>
            </a:endParaRPr>
          </a:p>
        </p:txBody>
      </p:sp>
      <p:sp>
        <p:nvSpPr>
          <p:cNvPr id="54280" name="Text Box 8"/>
          <p:cNvSpPr txBox="1">
            <a:spLocks noChangeArrowheads="1"/>
          </p:cNvSpPr>
          <p:nvPr/>
        </p:nvSpPr>
        <p:spPr bwMode="auto">
          <a:xfrm>
            <a:off x="5638800" y="5410200"/>
            <a:ext cx="2895600" cy="942975"/>
          </a:xfrm>
          <a:prstGeom prst="rect">
            <a:avLst/>
          </a:prstGeom>
          <a:noFill/>
          <a:ln w="9525">
            <a:noFill/>
            <a:miter lim="800000"/>
            <a:headEnd/>
            <a:tailEnd/>
          </a:ln>
        </p:spPr>
        <p:txBody>
          <a:bodyPr>
            <a:spAutoFit/>
          </a:bodyPr>
          <a:lstStyle/>
          <a:p>
            <a:pPr algn="ctr" hangingPunct="0">
              <a:lnSpc>
                <a:spcPct val="93000"/>
              </a:lnSpc>
              <a:spcBef>
                <a:spcPct val="50000"/>
              </a:spcBef>
              <a:buSzPct val="45000"/>
              <a:buFont typeface="StarSymbol"/>
              <a:buNone/>
            </a:pPr>
            <a:r>
              <a:rPr lang="en-US" sz="1600">
                <a:solidFill>
                  <a:srgbClr val="000000"/>
                </a:solidFill>
                <a:ea typeface="SimSun" pitchFamily="2" charset="-122"/>
                <a:cs typeface="Geneva"/>
              </a:rPr>
              <a:t>Subscribe to the security channel for latest security videos </a:t>
            </a:r>
            <a:r>
              <a:rPr lang="en-US" sz="1200">
                <a:solidFill>
                  <a:srgbClr val="000000"/>
                </a:solidFill>
                <a:ea typeface="SimSun" pitchFamily="2" charset="-122"/>
                <a:cs typeface="Geneva"/>
              </a:rPr>
              <a:t>www.youtube.com/ibmsecuritysolutions</a:t>
            </a:r>
          </a:p>
        </p:txBody>
      </p:sp>
      <p:sp>
        <p:nvSpPr>
          <p:cNvPr id="54281" name="Text Box 9"/>
          <p:cNvSpPr txBox="1">
            <a:spLocks noChangeArrowheads="1"/>
          </p:cNvSpPr>
          <p:nvPr/>
        </p:nvSpPr>
        <p:spPr bwMode="auto">
          <a:xfrm>
            <a:off x="381000" y="5334000"/>
            <a:ext cx="2438400" cy="946150"/>
          </a:xfrm>
          <a:prstGeom prst="rect">
            <a:avLst/>
          </a:prstGeom>
          <a:noFill/>
          <a:ln w="9525">
            <a:noFill/>
            <a:miter lim="800000"/>
            <a:headEnd/>
            <a:tailEnd/>
          </a:ln>
        </p:spPr>
        <p:txBody>
          <a:bodyPr>
            <a:spAutoFit/>
          </a:bodyPr>
          <a:lstStyle/>
          <a:p>
            <a:pPr lvl="1" algn="ctr"/>
            <a:r>
              <a:rPr lang="en-GB">
                <a:solidFill>
                  <a:srgbClr val="000000"/>
                </a:solidFill>
                <a:ea typeface="Geneva"/>
                <a:cs typeface="Geneva"/>
              </a:rPr>
              <a:t>Attend in-person events</a:t>
            </a:r>
          </a:p>
          <a:p>
            <a:pPr lvl="1" algn="ctr"/>
            <a:r>
              <a:rPr lang="en-US" sz="1000">
                <a:solidFill>
                  <a:srgbClr val="000000"/>
                </a:solidFill>
                <a:ea typeface="Geneva"/>
                <a:cs typeface="Geneva"/>
              </a:rPr>
              <a:t>http://www.ibm.com/events/calendar/</a:t>
            </a:r>
          </a:p>
        </p:txBody>
      </p:sp>
      <p:sp>
        <p:nvSpPr>
          <p:cNvPr id="54282" name="Text Box 10"/>
          <p:cNvSpPr txBox="1">
            <a:spLocks noChangeArrowheads="1"/>
          </p:cNvSpPr>
          <p:nvPr/>
        </p:nvSpPr>
        <p:spPr bwMode="auto">
          <a:xfrm>
            <a:off x="5638800" y="2667000"/>
            <a:ext cx="2895600" cy="1069975"/>
          </a:xfrm>
          <a:prstGeom prst="rect">
            <a:avLst/>
          </a:prstGeom>
          <a:noFill/>
          <a:ln w="9525">
            <a:noFill/>
            <a:miter lim="800000"/>
            <a:headEnd/>
            <a:tailEnd/>
          </a:ln>
        </p:spPr>
        <p:txBody>
          <a:bodyPr>
            <a:spAutoFit/>
          </a:bodyPr>
          <a:lstStyle/>
          <a:p>
            <a:pPr algn="ctr"/>
            <a:r>
              <a:rPr lang="en-GB" sz="1600">
                <a:solidFill>
                  <a:srgbClr val="000000"/>
                </a:solidFill>
                <a:ea typeface="Geneva"/>
                <a:cs typeface="Geneva"/>
              </a:rPr>
              <a:t>Subscribe to X-Force alerts at</a:t>
            </a:r>
            <a:r>
              <a:rPr lang="en-GB" sz="1600" b="1">
                <a:solidFill>
                  <a:srgbClr val="000000"/>
                </a:solidFill>
                <a:ea typeface="Geneva"/>
                <a:cs typeface="Geneva"/>
              </a:rPr>
              <a:t> </a:t>
            </a:r>
            <a:r>
              <a:rPr lang="en-GB" sz="1600">
                <a:solidFill>
                  <a:srgbClr val="4B6BAF"/>
                </a:solidFill>
                <a:ea typeface="Geneva"/>
                <a:cs typeface="Geneva"/>
                <a:hlinkClick r:id="rId9"/>
              </a:rPr>
              <a:t>http://iss.net/rss.php</a:t>
            </a:r>
            <a:r>
              <a:rPr lang="en-GB" sz="1600">
                <a:solidFill>
                  <a:srgbClr val="000000"/>
                </a:solidFill>
                <a:ea typeface="Geneva"/>
                <a:cs typeface="Geneva"/>
              </a:rPr>
              <a:t>  or Frequency X at </a:t>
            </a:r>
            <a:r>
              <a:rPr lang="en-GB" sz="1600">
                <a:solidFill>
                  <a:srgbClr val="4B6BAF"/>
                </a:solidFill>
                <a:ea typeface="Geneva"/>
                <a:cs typeface="Geneva"/>
                <a:hlinkClick r:id="rId10"/>
              </a:rPr>
              <a:t>http://blogs.iss.net/rss.php</a:t>
            </a:r>
            <a:endParaRPr lang="en-US" sz="1600">
              <a:solidFill>
                <a:srgbClr val="4B6BAF"/>
              </a:solidFill>
              <a:ea typeface="Geneva"/>
              <a:cs typeface="Geneva"/>
            </a:endParaRPr>
          </a:p>
        </p:txBody>
      </p:sp>
      <p:pic>
        <p:nvPicPr>
          <p:cNvPr id="54283" name="Picture 11"/>
          <p:cNvPicPr>
            <a:picLocks noChangeAspect="1" noChangeArrowheads="1"/>
          </p:cNvPicPr>
          <p:nvPr/>
        </p:nvPicPr>
        <p:blipFill>
          <a:blip r:embed="rId11" cstate="print">
            <a:clrChange>
              <a:clrFrom>
                <a:srgbClr val="000000"/>
              </a:clrFrom>
              <a:clrTo>
                <a:srgbClr val="000000">
                  <a:alpha val="0"/>
                </a:srgbClr>
              </a:clrTo>
            </a:clrChange>
          </a:blip>
          <a:srcRect/>
          <a:stretch>
            <a:fillRect/>
          </a:stretch>
        </p:blipFill>
        <p:spPr bwMode="auto">
          <a:xfrm>
            <a:off x="3733800" y="1295400"/>
            <a:ext cx="1447800" cy="1447800"/>
          </a:xfrm>
          <a:prstGeom prst="rect">
            <a:avLst/>
          </a:prstGeom>
          <a:noFill/>
          <a:ln w="9525">
            <a:noFill/>
            <a:miter lim="800000"/>
            <a:headEnd/>
            <a:tailEnd/>
          </a:ln>
        </p:spPr>
      </p:pic>
      <p:pic>
        <p:nvPicPr>
          <p:cNvPr id="54284" name="Picture 12"/>
          <p:cNvPicPr>
            <a:picLocks noChangeAspect="1" noChangeArrowheads="1"/>
          </p:cNvPicPr>
          <p:nvPr/>
        </p:nvPicPr>
        <p:blipFill>
          <a:blip r:embed="rId12" cstate="print"/>
          <a:srcRect/>
          <a:stretch>
            <a:fillRect/>
          </a:stretch>
        </p:blipFill>
        <p:spPr bwMode="auto">
          <a:xfrm>
            <a:off x="3657600" y="4114800"/>
            <a:ext cx="1447800" cy="1308100"/>
          </a:xfrm>
          <a:prstGeom prst="rect">
            <a:avLst/>
          </a:prstGeom>
          <a:noFill/>
          <a:ln w="9525">
            <a:noFill/>
            <a:miter lim="800000"/>
            <a:headEnd/>
            <a:tailEnd/>
          </a:ln>
        </p:spPr>
      </p:pic>
      <p:pic>
        <p:nvPicPr>
          <p:cNvPr id="54285" name="Picture 13" descr="featured_event_icon"/>
          <p:cNvPicPr>
            <a:picLocks noChangeAspect="1" noChangeArrowheads="1"/>
          </p:cNvPicPr>
          <p:nvPr/>
        </p:nvPicPr>
        <p:blipFill>
          <a:blip r:embed="rId13" cstate="print"/>
          <a:srcRect/>
          <a:stretch>
            <a:fillRect/>
          </a:stretch>
        </p:blipFill>
        <p:spPr bwMode="auto">
          <a:xfrm>
            <a:off x="1219200" y="4191000"/>
            <a:ext cx="1143000" cy="1143000"/>
          </a:xfrm>
          <a:prstGeom prst="rect">
            <a:avLst/>
          </a:prstGeom>
          <a:noFill/>
          <a:ln w="9525">
            <a:noFill/>
            <a:miter lim="800000"/>
            <a:headEnd/>
            <a:tailEnd/>
          </a:ln>
        </p:spPr>
      </p:pic>
      <p:sp>
        <p:nvSpPr>
          <p:cNvPr id="54286" name="Text Box 14"/>
          <p:cNvSpPr txBox="1">
            <a:spLocks noChangeArrowheads="1"/>
          </p:cNvSpPr>
          <p:nvPr/>
        </p:nvSpPr>
        <p:spPr bwMode="auto">
          <a:xfrm>
            <a:off x="3048000" y="5410200"/>
            <a:ext cx="2895600" cy="763588"/>
          </a:xfrm>
          <a:prstGeom prst="rect">
            <a:avLst/>
          </a:prstGeom>
          <a:noFill/>
          <a:ln w="9525">
            <a:noFill/>
            <a:miter lim="800000"/>
            <a:headEnd/>
            <a:tailEnd/>
          </a:ln>
        </p:spPr>
        <p:txBody>
          <a:bodyPr>
            <a:spAutoFit/>
          </a:bodyPr>
          <a:lstStyle/>
          <a:p>
            <a:pPr algn="ctr" hangingPunct="0">
              <a:lnSpc>
                <a:spcPct val="93000"/>
              </a:lnSpc>
              <a:spcBef>
                <a:spcPct val="50000"/>
              </a:spcBef>
              <a:buSzPct val="45000"/>
              <a:buFont typeface="StarSymbol"/>
              <a:buNone/>
            </a:pPr>
            <a:r>
              <a:rPr lang="en-US" sz="1600">
                <a:solidFill>
                  <a:srgbClr val="000000"/>
                </a:solidFill>
                <a:ea typeface="SimSun" pitchFamily="2" charset="-122"/>
                <a:cs typeface="Geneva"/>
              </a:rPr>
              <a:t>Join the Institute for Advanced Security</a:t>
            </a:r>
          </a:p>
          <a:p>
            <a:pPr algn="ctr" hangingPunct="0">
              <a:lnSpc>
                <a:spcPct val="93000"/>
              </a:lnSpc>
              <a:spcBef>
                <a:spcPct val="50000"/>
              </a:spcBef>
              <a:buSzPct val="45000"/>
              <a:buFont typeface="StarSymbol"/>
              <a:buNone/>
            </a:pPr>
            <a:r>
              <a:rPr lang="en-US" sz="1000">
                <a:solidFill>
                  <a:srgbClr val="000000"/>
                </a:solidFill>
                <a:ea typeface="SimSun" pitchFamily="2" charset="-122"/>
                <a:cs typeface="Geneva"/>
              </a:rPr>
              <a:t>www.instituteforadvancedsecurity.com</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lide 26"/>
          <p:cNvPicPr>
            <a:picLocks noChangeAspect="1" noChangeArrowheads="1"/>
          </p:cNvPicPr>
          <p:nvPr/>
        </p:nvPicPr>
        <p:blipFill>
          <a:blip r:embed="rId2" cstate="print"/>
          <a:srcRect/>
          <a:stretch>
            <a:fillRect/>
          </a:stretch>
        </p:blipFill>
        <p:spPr bwMode="auto">
          <a:xfrm>
            <a:off x="-142875" y="-11113"/>
            <a:ext cx="9286875" cy="6924676"/>
          </a:xfrm>
          <a:prstGeom prst="rect">
            <a:avLst/>
          </a:prstGeom>
          <a:noFill/>
          <a:ln w="9525">
            <a:noFill/>
            <a:miter lim="800000"/>
            <a:headEnd/>
            <a:tailEnd/>
          </a:ln>
        </p:spPr>
      </p:pic>
      <p:sp>
        <p:nvSpPr>
          <p:cNvPr id="25603" name="Rectangle 3"/>
          <p:cNvSpPr>
            <a:spLocks noChangeArrowheads="1"/>
          </p:cNvSpPr>
          <p:nvPr/>
        </p:nvSpPr>
        <p:spPr bwMode="auto">
          <a:xfrm>
            <a:off x="3568700" y="4468813"/>
            <a:ext cx="1916113" cy="369887"/>
          </a:xfrm>
          <a:prstGeom prst="rect">
            <a:avLst/>
          </a:prstGeom>
          <a:noFill/>
          <a:ln w="9525">
            <a:noFill/>
            <a:miter lim="800000"/>
            <a:headEnd/>
            <a:tailEnd/>
          </a:ln>
          <a:effectLst/>
        </p:spPr>
        <p:txBody>
          <a:bodyPr wrap="none">
            <a:spAutoFit/>
          </a:bodyPr>
          <a:lstStyle/>
          <a:p>
            <a:r>
              <a:rPr lang="en-US">
                <a:solidFill>
                  <a:schemeClr val="bg1"/>
                </a:solidFill>
              </a:rPr>
              <a:t>ibm.com/security</a:t>
            </a:r>
          </a:p>
        </p:txBody>
      </p:sp>
      <p:sp>
        <p:nvSpPr>
          <p:cNvPr id="5" name="Rectangle 4"/>
          <p:cNvSpPr/>
          <p:nvPr/>
        </p:nvSpPr>
        <p:spPr>
          <a:xfrm>
            <a:off x="309563" y="5257800"/>
            <a:ext cx="8382000" cy="1477963"/>
          </a:xfrm>
          <a:prstGeom prst="rect">
            <a:avLst/>
          </a:prstGeom>
        </p:spPr>
        <p:txBody>
          <a:bodyPr>
            <a:spAutoFit/>
          </a:bodyPr>
          <a:lstStyle/>
          <a:p>
            <a:pPr eaLnBrk="0" hangingPunct="0">
              <a:spcBef>
                <a:spcPct val="20000"/>
              </a:spcBef>
              <a:buClr>
                <a:srgbClr val="000000"/>
              </a:buClr>
              <a:defRPr/>
            </a:pPr>
            <a:r>
              <a:rPr lang="en-US" sz="1000" b="1" kern="0" dirty="0">
                <a:solidFill>
                  <a:schemeClr val="bg1"/>
                </a:solidFill>
                <a:latin typeface="Arial"/>
              </a:rPr>
              <a:t>© Copyright IBM Corporation 2012.  All rights reserved. </a:t>
            </a:r>
            <a:r>
              <a:rPr lang="en-US" sz="1000" kern="0" dirty="0">
                <a:solidFill>
                  <a:schemeClr val="bg1"/>
                </a:solidFill>
                <a:latin typeface="Arial"/>
              </a:rPr>
              <a:t>The information contained in these materials is provided for informational purposes only, and is provided AS IS without warranty of any kind, express or implied.  IBM shall not be responsible for any damages arising out of the use of, or otherwise related to, these materials.  Nothing contained in these materials is intended to, nor shall have the effect of, creating any warranties or representations from IBM or its suppliers or licensors, or altering the terms and conditions of the applicable license agreement  governing the use of IBM software. References in these materials to IBM products, programs, or services do not imply that they will be available in all countries in which IBM operates.  Product release dates and/or capabilities referenced in these materials may change at any time at IBM’s sole discretion based on market opportunities or other factors, and are not intended to be a commitment to future product or feature availability in any way.  IBM, the IBM logo, and other IBM products and services are trademarks of the International Business Machines Corporation, in the United States, other countries or both. Other company, product, or service names may be trademarks or service marks of others.</a:t>
            </a:r>
          </a:p>
        </p:txBody>
      </p:sp>
      <p:sp>
        <p:nvSpPr>
          <p:cNvPr id="6" name="Szövegdoboz 5"/>
          <p:cNvSpPr txBox="1"/>
          <p:nvPr/>
        </p:nvSpPr>
        <p:spPr>
          <a:xfrm>
            <a:off x="2057400" y="990600"/>
            <a:ext cx="5489003" cy="707886"/>
          </a:xfrm>
          <a:prstGeom prst="rect">
            <a:avLst/>
          </a:prstGeom>
          <a:noFill/>
        </p:spPr>
        <p:txBody>
          <a:bodyPr wrap="none" rtlCol="0">
            <a:spAutoFit/>
          </a:bodyPr>
          <a:lstStyle/>
          <a:p>
            <a:r>
              <a:rPr lang="hu-HU" sz="4000" dirty="0" smtClean="0">
                <a:solidFill>
                  <a:schemeClr val="bg1"/>
                </a:solidFill>
              </a:rPr>
              <a:t>Köszönöm figyelmüket.</a:t>
            </a:r>
            <a:endParaRPr lang="hu-HU" sz="40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title" idx="4294967295"/>
          </p:nvPr>
        </p:nvSpPr>
        <p:spPr>
          <a:xfrm>
            <a:off x="228600" y="533400"/>
            <a:ext cx="7902575" cy="638175"/>
          </a:xfrm>
        </p:spPr>
        <p:txBody>
          <a:bodyPr/>
          <a:lstStyle/>
          <a:p>
            <a:pPr eaLnBrk="1" hangingPunct="1"/>
            <a:r>
              <a:rPr lang="hu-HU" sz="2000" dirty="0" smtClean="0"/>
              <a:t>2011: </a:t>
            </a:r>
            <a:r>
              <a:rPr lang="hu-HU" sz="2000" dirty="0" smtClean="0"/>
              <a:t>Célzott informatikai támadások üzleti és kormányzati célok ellen.</a:t>
            </a:r>
            <a:endParaRPr lang="en-US" sz="2000" dirty="0" smtClean="0"/>
          </a:p>
        </p:txBody>
      </p:sp>
      <p:sp>
        <p:nvSpPr>
          <p:cNvPr id="263170" name="Text Box 2"/>
          <p:cNvSpPr txBox="1">
            <a:spLocks noChangeArrowheads="1"/>
          </p:cNvSpPr>
          <p:nvPr/>
        </p:nvSpPr>
        <p:spPr bwMode="auto">
          <a:xfrm>
            <a:off x="358775" y="6526213"/>
            <a:ext cx="5273675"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eaLnBrk="0" hangingPunct="0">
              <a:defRPr sz="1900">
                <a:solidFill>
                  <a:schemeClr val="tx1"/>
                </a:solidFill>
                <a:latin typeface="Arial" pitchFamily="34" charset="0"/>
                <a:ea typeface="ＭＳ Ｐゴシック" pitchFamily="34" charset="-128"/>
              </a:defRPr>
            </a:lvl1pPr>
            <a:lvl2pPr marL="742950" indent="-285750" eaLnBrk="0" hangingPunct="0">
              <a:defRPr sz="1900">
                <a:solidFill>
                  <a:schemeClr val="tx1"/>
                </a:solidFill>
                <a:latin typeface="Arial" pitchFamily="34" charset="0"/>
                <a:ea typeface="ＭＳ Ｐゴシック" pitchFamily="34" charset="-128"/>
              </a:defRPr>
            </a:lvl2pPr>
            <a:lvl3pPr marL="1143000" indent="-228600" eaLnBrk="0" hangingPunct="0">
              <a:defRPr sz="1900">
                <a:solidFill>
                  <a:schemeClr val="tx1"/>
                </a:solidFill>
                <a:latin typeface="Arial" pitchFamily="34" charset="0"/>
                <a:ea typeface="ＭＳ Ｐゴシック" pitchFamily="34" charset="-128"/>
              </a:defRPr>
            </a:lvl3pPr>
            <a:lvl4pPr marL="1600200" indent="-228600" eaLnBrk="0" hangingPunct="0">
              <a:defRPr sz="1900">
                <a:solidFill>
                  <a:schemeClr val="tx1"/>
                </a:solidFill>
                <a:latin typeface="Arial" pitchFamily="34" charset="0"/>
                <a:ea typeface="ＭＳ Ｐゴシック" pitchFamily="34" charset="-128"/>
              </a:defRPr>
            </a:lvl4pPr>
            <a:lvl5pPr marL="2057400" indent="-228600" eaLnBrk="0" hangingPunct="0">
              <a:defRPr sz="19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defRPr/>
            </a:pPr>
            <a:r>
              <a:rPr lang="en-US" sz="900" smtClean="0">
                <a:cs typeface="+mn-cs"/>
              </a:rPr>
              <a:t>IBM Security X-Force® 2011 Midyear Trend and Risk Report September 2011</a:t>
            </a:r>
          </a:p>
        </p:txBody>
      </p:sp>
      <p:sp>
        <p:nvSpPr>
          <p:cNvPr id="263173" name="Rectangle 5"/>
          <p:cNvSpPr>
            <a:spLocks noChangeArrowheads="1"/>
          </p:cNvSpPr>
          <p:nvPr/>
        </p:nvSpPr>
        <p:spPr bwMode="auto">
          <a:xfrm>
            <a:off x="357188" y="1119188"/>
            <a:ext cx="8569325" cy="5251450"/>
          </a:xfrm>
          <a:prstGeom prst="rect">
            <a:avLst/>
          </a:prstGeom>
          <a:gradFill rotWithShape="1">
            <a:gsLst>
              <a:gs pos="0">
                <a:srgbClr val="B6C1CE">
                  <a:alpha val="49001"/>
                </a:srgbClr>
              </a:gs>
              <a:gs pos="100000">
                <a:srgbClr val="FFFFFF">
                  <a:alpha val="0"/>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mn-cs"/>
            </a:endParaRPr>
          </a:p>
        </p:txBody>
      </p:sp>
      <p:pic>
        <p:nvPicPr>
          <p:cNvPr id="5125" name="Picture 7" descr="bubbles"/>
          <p:cNvPicPr>
            <a:picLocks noChangeAspect="1" noChangeArrowheads="1"/>
          </p:cNvPicPr>
          <p:nvPr/>
        </p:nvPicPr>
        <p:blipFill>
          <a:blip r:embed="rId3" cstate="print"/>
          <a:srcRect/>
          <a:stretch>
            <a:fillRect/>
          </a:stretch>
        </p:blipFill>
        <p:spPr bwMode="auto">
          <a:xfrm>
            <a:off x="733425" y="1277938"/>
            <a:ext cx="7843838" cy="4792662"/>
          </a:xfrm>
          <a:prstGeom prst="rect">
            <a:avLst/>
          </a:prstGeom>
          <a:noFill/>
          <a:ln w="9525">
            <a:noFill/>
            <a:miter lim="800000"/>
            <a:headEnd/>
            <a:tailEnd/>
          </a:ln>
        </p:spPr>
      </p:pic>
      <p:sp>
        <p:nvSpPr>
          <p:cNvPr id="263176" name="Rectangle 8"/>
          <p:cNvSpPr>
            <a:spLocks noChangeArrowheads="1"/>
          </p:cNvSpPr>
          <p:nvPr/>
        </p:nvSpPr>
        <p:spPr bwMode="auto">
          <a:xfrm>
            <a:off x="568325" y="1390650"/>
            <a:ext cx="1552575" cy="312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lgn="ctr">
              <a:lnSpc>
                <a:spcPct val="90000"/>
              </a:lnSpc>
              <a:defRPr/>
            </a:pPr>
            <a:r>
              <a:rPr lang="en-US" sz="1600" b="1">
                <a:latin typeface="Arial" charset="0"/>
                <a:ea typeface="ＭＳ Ｐゴシック" pitchFamily="34" charset="-128"/>
                <a:cs typeface="+mn-cs"/>
              </a:rPr>
              <a:t>Attack Type</a:t>
            </a:r>
          </a:p>
        </p:txBody>
      </p:sp>
      <p:sp>
        <p:nvSpPr>
          <p:cNvPr id="263177" name="Rectangle 9"/>
          <p:cNvSpPr>
            <a:spLocks noChangeArrowheads="1"/>
          </p:cNvSpPr>
          <p:nvPr/>
        </p:nvSpPr>
        <p:spPr bwMode="auto">
          <a:xfrm>
            <a:off x="744538" y="1778000"/>
            <a:ext cx="1184275"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1100" b="1">
                <a:latin typeface="Arial" charset="0"/>
                <a:ea typeface="ＭＳ Ｐゴシック" charset="0"/>
                <a:cs typeface="+mn-cs"/>
              </a:rPr>
              <a:t>SQL Injection</a:t>
            </a:r>
          </a:p>
        </p:txBody>
      </p:sp>
      <p:sp>
        <p:nvSpPr>
          <p:cNvPr id="263178" name="Rectangle 10"/>
          <p:cNvSpPr>
            <a:spLocks noChangeArrowheads="1"/>
          </p:cNvSpPr>
          <p:nvPr/>
        </p:nvSpPr>
        <p:spPr bwMode="auto">
          <a:xfrm>
            <a:off x="744538" y="2074863"/>
            <a:ext cx="1184275"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1100" b="1">
                <a:latin typeface="Arial" charset="0"/>
                <a:ea typeface="ＭＳ Ｐゴシック" charset="0"/>
                <a:cs typeface="+mn-cs"/>
              </a:rPr>
              <a:t>URL Tampering</a:t>
            </a:r>
          </a:p>
        </p:txBody>
      </p:sp>
      <p:sp>
        <p:nvSpPr>
          <p:cNvPr id="263179" name="Rectangle 11"/>
          <p:cNvSpPr>
            <a:spLocks noChangeArrowheads="1"/>
          </p:cNvSpPr>
          <p:nvPr/>
        </p:nvSpPr>
        <p:spPr bwMode="auto">
          <a:xfrm>
            <a:off x="744538" y="2389188"/>
            <a:ext cx="1184275"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1100" b="1">
                <a:latin typeface="Arial" charset="0"/>
                <a:ea typeface="ＭＳ Ｐゴシック" charset="0"/>
                <a:cs typeface="+mn-cs"/>
              </a:rPr>
              <a:t>Spear Phishing</a:t>
            </a:r>
          </a:p>
        </p:txBody>
      </p:sp>
      <p:sp>
        <p:nvSpPr>
          <p:cNvPr id="263180" name="Rectangle 12"/>
          <p:cNvSpPr>
            <a:spLocks noChangeArrowheads="1"/>
          </p:cNvSpPr>
          <p:nvPr/>
        </p:nvSpPr>
        <p:spPr bwMode="auto">
          <a:xfrm>
            <a:off x="744538" y="2686050"/>
            <a:ext cx="1184275"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1100" b="1">
                <a:latin typeface="Arial" charset="0"/>
                <a:ea typeface="ＭＳ Ｐゴシック" charset="0"/>
                <a:cs typeface="+mn-cs"/>
              </a:rPr>
              <a:t>3</a:t>
            </a:r>
            <a:r>
              <a:rPr lang="en-US" sz="1100" b="1" baseline="30000">
                <a:latin typeface="Arial" charset="0"/>
                <a:ea typeface="ＭＳ Ｐゴシック" charset="0"/>
                <a:cs typeface="+mn-cs"/>
              </a:rPr>
              <a:t>rd</a:t>
            </a:r>
            <a:r>
              <a:rPr lang="en-US" sz="1100" b="1">
                <a:latin typeface="Arial" charset="0"/>
                <a:ea typeface="ＭＳ Ｐゴシック" charset="0"/>
                <a:cs typeface="+mn-cs"/>
              </a:rPr>
              <a:t> Party SW</a:t>
            </a:r>
          </a:p>
        </p:txBody>
      </p:sp>
      <p:sp>
        <p:nvSpPr>
          <p:cNvPr id="263181" name="Rectangle 13"/>
          <p:cNvSpPr>
            <a:spLocks noChangeArrowheads="1"/>
          </p:cNvSpPr>
          <p:nvPr/>
        </p:nvSpPr>
        <p:spPr bwMode="auto">
          <a:xfrm>
            <a:off x="744538" y="2989263"/>
            <a:ext cx="1184275"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1100" b="1">
                <a:latin typeface="Arial" charset="0"/>
                <a:ea typeface="ＭＳ Ｐゴシック" charset="0"/>
                <a:cs typeface="+mn-cs"/>
              </a:rPr>
              <a:t>DDoS</a:t>
            </a:r>
          </a:p>
        </p:txBody>
      </p:sp>
      <p:sp>
        <p:nvSpPr>
          <p:cNvPr id="263182" name="Rectangle 14"/>
          <p:cNvSpPr>
            <a:spLocks noChangeArrowheads="1"/>
          </p:cNvSpPr>
          <p:nvPr/>
        </p:nvSpPr>
        <p:spPr bwMode="auto">
          <a:xfrm>
            <a:off x="744538" y="3303588"/>
            <a:ext cx="1184275"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1100" b="1">
                <a:latin typeface="Arial" charset="0"/>
                <a:ea typeface="ＭＳ Ｐゴシック" charset="0"/>
                <a:cs typeface="+mn-cs"/>
              </a:rPr>
              <a:t>Secure ID</a:t>
            </a:r>
          </a:p>
        </p:txBody>
      </p:sp>
      <p:sp>
        <p:nvSpPr>
          <p:cNvPr id="263183" name="Rectangle 15"/>
          <p:cNvSpPr>
            <a:spLocks noChangeArrowheads="1"/>
          </p:cNvSpPr>
          <p:nvPr/>
        </p:nvSpPr>
        <p:spPr bwMode="auto">
          <a:xfrm>
            <a:off x="744538" y="3600450"/>
            <a:ext cx="1184275"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1100" b="1">
                <a:latin typeface="Arial" charset="0"/>
                <a:ea typeface="ＭＳ Ｐゴシック" charset="0"/>
                <a:cs typeface="+mn-cs"/>
              </a:rPr>
              <a:t>Unknown</a:t>
            </a:r>
          </a:p>
        </p:txBody>
      </p:sp>
      <p:sp>
        <p:nvSpPr>
          <p:cNvPr id="263184" name="Line 16"/>
          <p:cNvSpPr>
            <a:spLocks noChangeShapeType="1"/>
          </p:cNvSpPr>
          <p:nvPr/>
        </p:nvSpPr>
        <p:spPr bwMode="auto">
          <a:xfrm>
            <a:off x="384175" y="6205538"/>
            <a:ext cx="84058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sz="1900">
              <a:latin typeface="Arial" charset="0"/>
              <a:ea typeface="ＭＳ Ｐゴシック" charset="0"/>
              <a:cs typeface="ＭＳ Ｐゴシック" charset="0"/>
            </a:endParaRPr>
          </a:p>
        </p:txBody>
      </p:sp>
      <p:sp>
        <p:nvSpPr>
          <p:cNvPr id="263185" name="Rectangle 17"/>
          <p:cNvSpPr>
            <a:spLocks noChangeArrowheads="1"/>
          </p:cNvSpPr>
          <p:nvPr/>
        </p:nvSpPr>
        <p:spPr bwMode="auto">
          <a:xfrm>
            <a:off x="2949575" y="6227763"/>
            <a:ext cx="703263"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1100" b="1">
                <a:latin typeface="Arial" charset="0"/>
                <a:ea typeface="ＭＳ Ｐゴシック" charset="0"/>
                <a:cs typeface="+mn-cs"/>
              </a:rPr>
              <a:t>Mar</a:t>
            </a:r>
          </a:p>
        </p:txBody>
      </p:sp>
      <p:sp>
        <p:nvSpPr>
          <p:cNvPr id="263186" name="Rectangle 18"/>
          <p:cNvSpPr>
            <a:spLocks noChangeArrowheads="1"/>
          </p:cNvSpPr>
          <p:nvPr/>
        </p:nvSpPr>
        <p:spPr bwMode="auto">
          <a:xfrm>
            <a:off x="3971925" y="6227763"/>
            <a:ext cx="703263"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1100" b="1">
                <a:latin typeface="Arial" charset="0"/>
                <a:ea typeface="ＭＳ Ｐゴシック" charset="0"/>
                <a:cs typeface="+mn-cs"/>
              </a:rPr>
              <a:t>April</a:t>
            </a:r>
          </a:p>
        </p:txBody>
      </p:sp>
      <p:sp>
        <p:nvSpPr>
          <p:cNvPr id="263187" name="Rectangle 19"/>
          <p:cNvSpPr>
            <a:spLocks noChangeArrowheads="1"/>
          </p:cNvSpPr>
          <p:nvPr/>
        </p:nvSpPr>
        <p:spPr bwMode="auto">
          <a:xfrm>
            <a:off x="4994275" y="6227763"/>
            <a:ext cx="703263"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1100" b="1">
                <a:latin typeface="Arial" charset="0"/>
                <a:ea typeface="ＭＳ Ｐゴシック" charset="0"/>
                <a:cs typeface="+mn-cs"/>
              </a:rPr>
              <a:t>May</a:t>
            </a:r>
          </a:p>
        </p:txBody>
      </p:sp>
      <p:sp>
        <p:nvSpPr>
          <p:cNvPr id="263188" name="Rectangle 20"/>
          <p:cNvSpPr>
            <a:spLocks noChangeArrowheads="1"/>
          </p:cNvSpPr>
          <p:nvPr/>
        </p:nvSpPr>
        <p:spPr bwMode="auto">
          <a:xfrm>
            <a:off x="6016625" y="6227763"/>
            <a:ext cx="703263"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1100" b="1">
                <a:latin typeface="Arial" charset="0"/>
                <a:ea typeface="ＭＳ Ｐゴシック" charset="0"/>
                <a:cs typeface="+mn-cs"/>
              </a:rPr>
              <a:t>June</a:t>
            </a:r>
          </a:p>
        </p:txBody>
      </p:sp>
      <p:sp>
        <p:nvSpPr>
          <p:cNvPr id="263189" name="Rectangle 21"/>
          <p:cNvSpPr>
            <a:spLocks noChangeArrowheads="1"/>
          </p:cNvSpPr>
          <p:nvPr/>
        </p:nvSpPr>
        <p:spPr bwMode="auto">
          <a:xfrm>
            <a:off x="7038975" y="6227763"/>
            <a:ext cx="703263"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1100" b="1">
                <a:latin typeface="Arial" charset="0"/>
                <a:ea typeface="ＭＳ Ｐゴシック" charset="0"/>
                <a:cs typeface="+mn-cs"/>
              </a:rPr>
              <a:t>July</a:t>
            </a:r>
          </a:p>
        </p:txBody>
      </p:sp>
      <p:sp>
        <p:nvSpPr>
          <p:cNvPr id="263190" name="Rectangle 22"/>
          <p:cNvSpPr>
            <a:spLocks noChangeArrowheads="1"/>
          </p:cNvSpPr>
          <p:nvPr/>
        </p:nvSpPr>
        <p:spPr bwMode="auto">
          <a:xfrm>
            <a:off x="8061325" y="6227763"/>
            <a:ext cx="703263"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1100" b="1">
                <a:latin typeface="Arial" charset="0"/>
                <a:ea typeface="ＭＳ Ｐゴシック" charset="0"/>
                <a:cs typeface="+mn-cs"/>
              </a:rPr>
              <a:t>Aug</a:t>
            </a:r>
          </a:p>
        </p:txBody>
      </p:sp>
      <p:sp>
        <p:nvSpPr>
          <p:cNvPr id="263191" name="Rectangle 23"/>
          <p:cNvSpPr>
            <a:spLocks noChangeArrowheads="1"/>
          </p:cNvSpPr>
          <p:nvPr/>
        </p:nvSpPr>
        <p:spPr bwMode="auto">
          <a:xfrm>
            <a:off x="1928813" y="6227763"/>
            <a:ext cx="703262"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1100" b="1">
                <a:latin typeface="Arial" charset="0"/>
                <a:ea typeface="ＭＳ Ｐゴシック" charset="0"/>
                <a:cs typeface="+mn-cs"/>
              </a:rPr>
              <a:t>Feb</a:t>
            </a:r>
          </a:p>
        </p:txBody>
      </p:sp>
      <p:sp>
        <p:nvSpPr>
          <p:cNvPr id="263192" name="Rectangle 24"/>
          <p:cNvSpPr>
            <a:spLocks noChangeArrowheads="1"/>
          </p:cNvSpPr>
          <p:nvPr/>
        </p:nvSpPr>
        <p:spPr bwMode="auto">
          <a:xfrm>
            <a:off x="4632325" y="3863975"/>
            <a:ext cx="703263"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1300" b="1">
                <a:latin typeface="Arial" charset="0"/>
                <a:ea typeface="ＭＳ Ｐゴシック" charset="0"/>
                <a:cs typeface="+mn-cs"/>
              </a:rPr>
              <a:t>Sony</a:t>
            </a:r>
          </a:p>
        </p:txBody>
      </p:sp>
      <p:sp>
        <p:nvSpPr>
          <p:cNvPr id="263193" name="Rectangle 25"/>
          <p:cNvSpPr>
            <a:spLocks noChangeArrowheads="1"/>
          </p:cNvSpPr>
          <p:nvPr/>
        </p:nvSpPr>
        <p:spPr bwMode="auto">
          <a:xfrm>
            <a:off x="3575050" y="3446463"/>
            <a:ext cx="703263"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1300" b="1">
                <a:latin typeface="Arial" charset="0"/>
                <a:ea typeface="ＭＳ Ｐゴシック" charset="0"/>
                <a:cs typeface="+mn-cs"/>
              </a:rPr>
              <a:t>Epsilon</a:t>
            </a:r>
          </a:p>
        </p:txBody>
      </p:sp>
      <p:sp>
        <p:nvSpPr>
          <p:cNvPr id="263194" name="Rectangle 26"/>
          <p:cNvSpPr>
            <a:spLocks noChangeArrowheads="1"/>
          </p:cNvSpPr>
          <p:nvPr/>
        </p:nvSpPr>
        <p:spPr bwMode="auto">
          <a:xfrm>
            <a:off x="4122738" y="5094288"/>
            <a:ext cx="1016000"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900" b="1">
                <a:latin typeface="Arial" charset="0"/>
                <a:ea typeface="ＭＳ Ｐゴシック" charset="0"/>
                <a:cs typeface="+mn-cs"/>
              </a:rPr>
              <a:t>L3 Communications</a:t>
            </a:r>
          </a:p>
        </p:txBody>
      </p:sp>
      <p:sp>
        <p:nvSpPr>
          <p:cNvPr id="263195" name="Rectangle 27"/>
          <p:cNvSpPr>
            <a:spLocks noChangeArrowheads="1"/>
          </p:cNvSpPr>
          <p:nvPr/>
        </p:nvSpPr>
        <p:spPr bwMode="auto">
          <a:xfrm>
            <a:off x="5129213" y="5214938"/>
            <a:ext cx="847725"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900" b="1">
                <a:latin typeface="Arial" charset="0"/>
                <a:ea typeface="ＭＳ Ｐゴシック" charset="0"/>
                <a:cs typeface="+mn-cs"/>
              </a:rPr>
              <a:t>Sony BMG</a:t>
            </a:r>
            <a:br>
              <a:rPr lang="en-US" sz="900" b="1">
                <a:latin typeface="Arial" charset="0"/>
                <a:ea typeface="ＭＳ Ｐゴシック" charset="0"/>
                <a:cs typeface="+mn-cs"/>
              </a:rPr>
            </a:br>
            <a:r>
              <a:rPr lang="en-US" sz="900" b="1">
                <a:latin typeface="Arial" charset="0"/>
                <a:ea typeface="ＭＳ Ｐゴシック" charset="0"/>
                <a:cs typeface="+mn-cs"/>
              </a:rPr>
              <a:t>Greece</a:t>
            </a:r>
          </a:p>
        </p:txBody>
      </p:sp>
      <p:sp>
        <p:nvSpPr>
          <p:cNvPr id="263196" name="Rectangle 28"/>
          <p:cNvSpPr>
            <a:spLocks noChangeArrowheads="1"/>
          </p:cNvSpPr>
          <p:nvPr/>
        </p:nvSpPr>
        <p:spPr bwMode="auto">
          <a:xfrm>
            <a:off x="6129338" y="5991225"/>
            <a:ext cx="847725"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800" b="1">
                <a:latin typeface="Arial" charset="0"/>
                <a:ea typeface="ＭＳ Ｐゴシック" charset="0"/>
                <a:cs typeface="+mn-cs"/>
              </a:rPr>
              <a:t>US Senate</a:t>
            </a:r>
          </a:p>
        </p:txBody>
      </p:sp>
      <p:sp>
        <p:nvSpPr>
          <p:cNvPr id="263197" name="Rectangle 29"/>
          <p:cNvSpPr>
            <a:spLocks noChangeArrowheads="1"/>
          </p:cNvSpPr>
          <p:nvPr/>
        </p:nvSpPr>
        <p:spPr bwMode="auto">
          <a:xfrm>
            <a:off x="6567488" y="5954713"/>
            <a:ext cx="847725"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800" b="1">
                <a:latin typeface="Arial" charset="0"/>
                <a:ea typeface="ＭＳ Ｐゴシック" charset="0"/>
                <a:cs typeface="+mn-cs"/>
              </a:rPr>
              <a:t>NATO</a:t>
            </a:r>
          </a:p>
        </p:txBody>
      </p:sp>
      <p:sp>
        <p:nvSpPr>
          <p:cNvPr id="263198" name="Rectangle 30"/>
          <p:cNvSpPr>
            <a:spLocks noChangeArrowheads="1"/>
          </p:cNvSpPr>
          <p:nvPr/>
        </p:nvSpPr>
        <p:spPr bwMode="auto">
          <a:xfrm>
            <a:off x="6670675" y="5486400"/>
            <a:ext cx="847725"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800" b="1">
                <a:latin typeface="Arial" charset="0"/>
                <a:ea typeface="ＭＳ Ｐゴシック" charset="0"/>
                <a:cs typeface="+mn-cs"/>
              </a:rPr>
              <a:t>AZ Police</a:t>
            </a:r>
          </a:p>
        </p:txBody>
      </p:sp>
      <p:sp>
        <p:nvSpPr>
          <p:cNvPr id="263199" name="Rectangle 31"/>
          <p:cNvSpPr>
            <a:spLocks noChangeArrowheads="1"/>
          </p:cNvSpPr>
          <p:nvPr/>
        </p:nvSpPr>
        <p:spPr bwMode="auto">
          <a:xfrm>
            <a:off x="6138863" y="5314950"/>
            <a:ext cx="847725"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800" b="1">
                <a:latin typeface="Arial" charset="0"/>
                <a:ea typeface="ＭＳ Ｐゴシック" charset="0"/>
                <a:cs typeface="+mn-cs"/>
              </a:rPr>
              <a:t>Turkish</a:t>
            </a:r>
          </a:p>
          <a:p>
            <a:pPr algn="ctr">
              <a:lnSpc>
                <a:spcPct val="90000"/>
              </a:lnSpc>
              <a:defRPr/>
            </a:pPr>
            <a:r>
              <a:rPr lang="en-US" sz="800" b="1">
                <a:latin typeface="Arial" charset="0"/>
                <a:ea typeface="ＭＳ Ｐゴシック" charset="0"/>
                <a:cs typeface="+mn-cs"/>
              </a:rPr>
              <a:t>Government</a:t>
            </a:r>
          </a:p>
        </p:txBody>
      </p:sp>
      <p:sp>
        <p:nvSpPr>
          <p:cNvPr id="263200" name="Rectangle 32"/>
          <p:cNvSpPr>
            <a:spLocks noChangeArrowheads="1"/>
          </p:cNvSpPr>
          <p:nvPr/>
        </p:nvSpPr>
        <p:spPr bwMode="auto">
          <a:xfrm>
            <a:off x="7335838" y="5029200"/>
            <a:ext cx="1039812" cy="525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900" b="1">
                <a:latin typeface="Arial" charset="0"/>
                <a:ea typeface="ＭＳ Ｐゴシック" charset="0"/>
                <a:cs typeface="+mn-cs"/>
              </a:rPr>
              <a:t>SK Communications </a:t>
            </a:r>
          </a:p>
          <a:p>
            <a:pPr algn="ctr">
              <a:lnSpc>
                <a:spcPct val="90000"/>
              </a:lnSpc>
              <a:defRPr/>
            </a:pPr>
            <a:r>
              <a:rPr lang="en-US" sz="900" b="1">
                <a:latin typeface="Arial" charset="0"/>
                <a:ea typeface="ＭＳ Ｐゴシック" charset="0"/>
                <a:cs typeface="+mn-cs"/>
              </a:rPr>
              <a:t>Korea</a:t>
            </a:r>
          </a:p>
        </p:txBody>
      </p:sp>
      <p:sp>
        <p:nvSpPr>
          <p:cNvPr id="263201" name="Rectangle 33"/>
          <p:cNvSpPr>
            <a:spLocks noChangeArrowheads="1"/>
          </p:cNvSpPr>
          <p:nvPr/>
        </p:nvSpPr>
        <p:spPr bwMode="auto">
          <a:xfrm>
            <a:off x="7246938" y="4000500"/>
            <a:ext cx="1039812" cy="525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900" b="1">
                <a:latin typeface="Arial" charset="0"/>
                <a:ea typeface="ＭＳ Ｐゴシック" charset="0"/>
                <a:cs typeface="+mn-cs"/>
              </a:rPr>
              <a:t>Monsanto</a:t>
            </a:r>
          </a:p>
        </p:txBody>
      </p:sp>
      <p:sp>
        <p:nvSpPr>
          <p:cNvPr id="263202" name="Rectangle 34"/>
          <p:cNvSpPr>
            <a:spLocks noChangeArrowheads="1"/>
          </p:cNvSpPr>
          <p:nvPr/>
        </p:nvSpPr>
        <p:spPr bwMode="auto">
          <a:xfrm>
            <a:off x="3352800" y="4464050"/>
            <a:ext cx="703263"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1300" b="1">
                <a:latin typeface="Arial" charset="0"/>
                <a:ea typeface="ＭＳ Ｐゴシック" charset="0"/>
                <a:cs typeface="+mn-cs"/>
              </a:rPr>
              <a:t>RSA</a:t>
            </a:r>
          </a:p>
        </p:txBody>
      </p:sp>
      <p:sp>
        <p:nvSpPr>
          <p:cNvPr id="263203" name="Rectangle 35"/>
          <p:cNvSpPr>
            <a:spLocks noChangeArrowheads="1"/>
          </p:cNvSpPr>
          <p:nvPr/>
        </p:nvSpPr>
        <p:spPr bwMode="auto">
          <a:xfrm>
            <a:off x="2501900" y="4479925"/>
            <a:ext cx="703263"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900" b="1">
                <a:latin typeface="Arial" charset="0"/>
                <a:ea typeface="ＭＳ Ｐゴシック" charset="0"/>
                <a:cs typeface="+mn-cs"/>
              </a:rPr>
              <a:t>HB Gary</a:t>
            </a:r>
          </a:p>
        </p:txBody>
      </p:sp>
      <p:sp>
        <p:nvSpPr>
          <p:cNvPr id="263204" name="Rectangle 36"/>
          <p:cNvSpPr>
            <a:spLocks noChangeArrowheads="1"/>
          </p:cNvSpPr>
          <p:nvPr/>
        </p:nvSpPr>
        <p:spPr bwMode="auto">
          <a:xfrm>
            <a:off x="6003925" y="4778375"/>
            <a:ext cx="847725"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800" b="1">
                <a:latin typeface="Arial" charset="0"/>
                <a:ea typeface="ＭＳ Ｐゴシック" charset="0"/>
                <a:cs typeface="+mn-cs"/>
              </a:rPr>
              <a:t>Nintendo</a:t>
            </a:r>
          </a:p>
        </p:txBody>
      </p:sp>
      <p:sp>
        <p:nvSpPr>
          <p:cNvPr id="263205" name="Rectangle 37"/>
          <p:cNvSpPr>
            <a:spLocks noChangeArrowheads="1"/>
          </p:cNvSpPr>
          <p:nvPr/>
        </p:nvSpPr>
        <p:spPr bwMode="auto">
          <a:xfrm>
            <a:off x="6640513" y="4870450"/>
            <a:ext cx="608012"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900" b="1">
                <a:latin typeface="Arial" charset="0"/>
                <a:ea typeface="ＭＳ Ｐゴシック" charset="0"/>
                <a:cs typeface="+mn-cs"/>
              </a:rPr>
              <a:t>Brazil</a:t>
            </a:r>
          </a:p>
          <a:p>
            <a:pPr algn="ctr">
              <a:lnSpc>
                <a:spcPct val="90000"/>
              </a:lnSpc>
              <a:defRPr/>
            </a:pPr>
            <a:r>
              <a:rPr lang="en-US" sz="900" b="1">
                <a:latin typeface="Arial" charset="0"/>
                <a:ea typeface="ＭＳ Ｐゴシック" charset="0"/>
                <a:cs typeface="+mn-cs"/>
              </a:rPr>
              <a:t>Gov.</a:t>
            </a:r>
          </a:p>
        </p:txBody>
      </p:sp>
      <p:sp>
        <p:nvSpPr>
          <p:cNvPr id="263206" name="Rectangle 38"/>
          <p:cNvSpPr>
            <a:spLocks noChangeArrowheads="1"/>
          </p:cNvSpPr>
          <p:nvPr/>
        </p:nvSpPr>
        <p:spPr bwMode="auto">
          <a:xfrm>
            <a:off x="5464175" y="4619625"/>
            <a:ext cx="847725"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800" b="1">
                <a:latin typeface="Arial" charset="0"/>
                <a:ea typeface="ＭＳ Ｐゴシック" charset="0"/>
                <a:cs typeface="+mn-cs"/>
              </a:rPr>
              <a:t>Lockheed </a:t>
            </a:r>
            <a:br>
              <a:rPr lang="en-US" sz="800" b="1">
                <a:latin typeface="Arial" charset="0"/>
                <a:ea typeface="ＭＳ Ｐゴシック" charset="0"/>
                <a:cs typeface="+mn-cs"/>
              </a:rPr>
            </a:br>
            <a:r>
              <a:rPr lang="en-US" sz="800" b="1">
                <a:latin typeface="Arial" charset="0"/>
                <a:ea typeface="ＭＳ Ｐゴシック" charset="0"/>
                <a:cs typeface="+mn-cs"/>
              </a:rPr>
              <a:t>Martin</a:t>
            </a:r>
          </a:p>
        </p:txBody>
      </p:sp>
      <p:sp>
        <p:nvSpPr>
          <p:cNvPr id="263207" name="Rectangle 39"/>
          <p:cNvSpPr>
            <a:spLocks noChangeArrowheads="1"/>
          </p:cNvSpPr>
          <p:nvPr/>
        </p:nvSpPr>
        <p:spPr bwMode="auto">
          <a:xfrm>
            <a:off x="7962900" y="3805238"/>
            <a:ext cx="847725"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900" b="1">
                <a:latin typeface="Arial" charset="0"/>
                <a:ea typeface="ＭＳ Ｐゴシック" charset="0"/>
                <a:cs typeface="+mn-cs"/>
              </a:rPr>
              <a:t>Vanguard Defense</a:t>
            </a:r>
          </a:p>
        </p:txBody>
      </p:sp>
      <p:sp>
        <p:nvSpPr>
          <p:cNvPr id="263208" name="Rectangle 40"/>
          <p:cNvSpPr>
            <a:spLocks noChangeArrowheads="1"/>
          </p:cNvSpPr>
          <p:nvPr/>
        </p:nvSpPr>
        <p:spPr bwMode="auto">
          <a:xfrm>
            <a:off x="7242175" y="3402013"/>
            <a:ext cx="608013"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800" b="1">
                <a:latin typeface="Arial" charset="0"/>
                <a:ea typeface="ＭＳ Ｐゴシック" charset="0"/>
                <a:cs typeface="+mn-cs"/>
              </a:rPr>
              <a:t>Booz </a:t>
            </a:r>
          </a:p>
          <a:p>
            <a:pPr algn="ctr">
              <a:lnSpc>
                <a:spcPct val="90000"/>
              </a:lnSpc>
              <a:defRPr/>
            </a:pPr>
            <a:r>
              <a:rPr lang="en-US" sz="800" b="1">
                <a:latin typeface="Arial" charset="0"/>
                <a:ea typeface="ＭＳ Ｐゴシック" charset="0"/>
                <a:cs typeface="+mn-cs"/>
              </a:rPr>
              <a:t>Allen Hamilton</a:t>
            </a:r>
          </a:p>
        </p:txBody>
      </p:sp>
      <p:sp>
        <p:nvSpPr>
          <p:cNvPr id="263209" name="Rectangle 41"/>
          <p:cNvSpPr>
            <a:spLocks noChangeArrowheads="1"/>
          </p:cNvSpPr>
          <p:nvPr/>
        </p:nvSpPr>
        <p:spPr bwMode="auto">
          <a:xfrm>
            <a:off x="5729288" y="3838575"/>
            <a:ext cx="847725"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800" b="1">
                <a:latin typeface="Arial" charset="0"/>
                <a:ea typeface="ＭＳ Ｐゴシック" charset="0"/>
                <a:cs typeface="+mn-cs"/>
              </a:rPr>
              <a:t>PBS</a:t>
            </a:r>
          </a:p>
        </p:txBody>
      </p:sp>
      <p:sp>
        <p:nvSpPr>
          <p:cNvPr id="263210" name="Rectangle 42"/>
          <p:cNvSpPr>
            <a:spLocks noChangeArrowheads="1"/>
          </p:cNvSpPr>
          <p:nvPr/>
        </p:nvSpPr>
        <p:spPr bwMode="auto">
          <a:xfrm>
            <a:off x="6570663" y="3482975"/>
            <a:ext cx="847725"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800" b="1">
                <a:latin typeface="Arial" charset="0"/>
                <a:ea typeface="ＭＳ Ｐゴシック" charset="0"/>
                <a:cs typeface="+mn-cs"/>
              </a:rPr>
              <a:t>PBS</a:t>
            </a:r>
          </a:p>
        </p:txBody>
      </p:sp>
      <p:sp>
        <p:nvSpPr>
          <p:cNvPr id="263211" name="Rectangle 43"/>
          <p:cNvSpPr>
            <a:spLocks noChangeArrowheads="1"/>
          </p:cNvSpPr>
          <p:nvPr/>
        </p:nvSpPr>
        <p:spPr bwMode="auto">
          <a:xfrm>
            <a:off x="6627813" y="3841750"/>
            <a:ext cx="847725"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800" b="1">
                <a:latin typeface="Arial" charset="0"/>
                <a:ea typeface="ＭＳ Ｐゴシック" charset="0"/>
                <a:cs typeface="+mn-cs"/>
              </a:rPr>
              <a:t>SOCA</a:t>
            </a:r>
          </a:p>
        </p:txBody>
      </p:sp>
      <p:sp>
        <p:nvSpPr>
          <p:cNvPr id="263212" name="Rectangle 44"/>
          <p:cNvSpPr>
            <a:spLocks noChangeArrowheads="1"/>
          </p:cNvSpPr>
          <p:nvPr/>
        </p:nvSpPr>
        <p:spPr bwMode="auto">
          <a:xfrm>
            <a:off x="6286500" y="4308475"/>
            <a:ext cx="658813"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800" b="1">
                <a:latin typeface="Arial" charset="0"/>
                <a:ea typeface="ＭＳ Ｐゴシック" charset="0"/>
                <a:cs typeface="+mn-cs"/>
              </a:rPr>
              <a:t>Malaysian Gov. Site</a:t>
            </a:r>
          </a:p>
        </p:txBody>
      </p:sp>
      <p:sp>
        <p:nvSpPr>
          <p:cNvPr id="263213" name="Rectangle 45"/>
          <p:cNvSpPr>
            <a:spLocks noChangeArrowheads="1"/>
          </p:cNvSpPr>
          <p:nvPr/>
        </p:nvSpPr>
        <p:spPr bwMode="auto">
          <a:xfrm>
            <a:off x="6770688" y="4451350"/>
            <a:ext cx="546100"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800" b="1">
                <a:latin typeface="Arial" charset="0"/>
                <a:ea typeface="ＭＳ Ｐゴシック" charset="0"/>
                <a:cs typeface="+mn-cs"/>
              </a:rPr>
              <a:t>Peru Special Police</a:t>
            </a:r>
          </a:p>
        </p:txBody>
      </p:sp>
      <p:sp>
        <p:nvSpPr>
          <p:cNvPr id="263214" name="Rectangle 46"/>
          <p:cNvSpPr>
            <a:spLocks noChangeArrowheads="1"/>
          </p:cNvSpPr>
          <p:nvPr/>
        </p:nvSpPr>
        <p:spPr bwMode="auto">
          <a:xfrm>
            <a:off x="6083300" y="3359150"/>
            <a:ext cx="703263"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800" b="1">
                <a:latin typeface="Arial" charset="0"/>
                <a:ea typeface="ＭＳ Ｐゴシック" charset="0"/>
                <a:cs typeface="+mn-cs"/>
              </a:rPr>
              <a:t>Gmail Accounts</a:t>
            </a:r>
          </a:p>
        </p:txBody>
      </p:sp>
      <p:sp>
        <p:nvSpPr>
          <p:cNvPr id="263215" name="Rectangle 47"/>
          <p:cNvSpPr>
            <a:spLocks noChangeArrowheads="1"/>
          </p:cNvSpPr>
          <p:nvPr/>
        </p:nvSpPr>
        <p:spPr bwMode="auto">
          <a:xfrm>
            <a:off x="6030913" y="2947988"/>
            <a:ext cx="650875"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800" b="1">
                <a:latin typeface="Arial" charset="0"/>
                <a:ea typeface="ＭＳ Ｐゴシック" charset="0"/>
                <a:cs typeface="+mn-cs"/>
              </a:rPr>
              <a:t>Spanish Nat.  Police</a:t>
            </a:r>
          </a:p>
        </p:txBody>
      </p:sp>
      <p:sp>
        <p:nvSpPr>
          <p:cNvPr id="263216" name="Rectangle 48"/>
          <p:cNvSpPr>
            <a:spLocks noChangeArrowheads="1"/>
          </p:cNvSpPr>
          <p:nvPr/>
        </p:nvSpPr>
        <p:spPr bwMode="auto">
          <a:xfrm>
            <a:off x="5356225" y="2660650"/>
            <a:ext cx="703263"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1100" b="1">
                <a:latin typeface="Arial" charset="0"/>
                <a:ea typeface="ＭＳ Ｐゴシック" charset="0"/>
                <a:cs typeface="+mn-cs"/>
              </a:rPr>
              <a:t>Citigroup</a:t>
            </a:r>
          </a:p>
        </p:txBody>
      </p:sp>
      <p:sp>
        <p:nvSpPr>
          <p:cNvPr id="263217" name="Rectangle 49"/>
          <p:cNvSpPr>
            <a:spLocks noChangeArrowheads="1"/>
          </p:cNvSpPr>
          <p:nvPr/>
        </p:nvSpPr>
        <p:spPr bwMode="auto">
          <a:xfrm>
            <a:off x="6731000" y="2900363"/>
            <a:ext cx="703263"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1200" b="1">
                <a:latin typeface="Arial" charset="0"/>
                <a:ea typeface="ＭＳ Ｐゴシック" charset="0"/>
                <a:cs typeface="+mn-cs"/>
              </a:rPr>
              <a:t>Sega</a:t>
            </a:r>
          </a:p>
        </p:txBody>
      </p:sp>
      <p:sp>
        <p:nvSpPr>
          <p:cNvPr id="263218" name="Rectangle 50"/>
          <p:cNvSpPr>
            <a:spLocks noChangeArrowheads="1"/>
          </p:cNvSpPr>
          <p:nvPr/>
        </p:nvSpPr>
        <p:spPr bwMode="auto">
          <a:xfrm>
            <a:off x="4649788" y="2357438"/>
            <a:ext cx="574675"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900" b="1">
                <a:latin typeface="Arial" charset="0"/>
                <a:ea typeface="ＭＳ Ｐゴシック" charset="0"/>
                <a:cs typeface="+mn-cs"/>
              </a:rPr>
              <a:t>Fox News X-Factor</a:t>
            </a:r>
          </a:p>
        </p:txBody>
      </p:sp>
      <p:sp>
        <p:nvSpPr>
          <p:cNvPr id="263219" name="Rectangle 51"/>
          <p:cNvSpPr>
            <a:spLocks noChangeArrowheads="1"/>
          </p:cNvSpPr>
          <p:nvPr/>
        </p:nvSpPr>
        <p:spPr bwMode="auto">
          <a:xfrm>
            <a:off x="6881813" y="2184400"/>
            <a:ext cx="40163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900" b="1">
                <a:latin typeface="Arial" charset="0"/>
                <a:ea typeface="ＭＳ Ｐゴシック" charset="0"/>
                <a:cs typeface="+mn-cs"/>
              </a:rPr>
              <a:t>Italy PM Site</a:t>
            </a:r>
          </a:p>
        </p:txBody>
      </p:sp>
      <p:sp>
        <p:nvSpPr>
          <p:cNvPr id="263220" name="Rectangle 52"/>
          <p:cNvSpPr>
            <a:spLocks noChangeArrowheads="1"/>
          </p:cNvSpPr>
          <p:nvPr/>
        </p:nvSpPr>
        <p:spPr bwMode="auto">
          <a:xfrm>
            <a:off x="6173788" y="2236788"/>
            <a:ext cx="847725"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800" b="1">
                <a:latin typeface="Arial" charset="0"/>
                <a:ea typeface="ＭＳ Ｐゴシック" charset="0"/>
                <a:cs typeface="+mn-cs"/>
              </a:rPr>
              <a:t>IMF</a:t>
            </a:r>
          </a:p>
        </p:txBody>
      </p:sp>
      <p:sp>
        <p:nvSpPr>
          <p:cNvPr id="263221" name="Rectangle 53"/>
          <p:cNvSpPr>
            <a:spLocks noChangeArrowheads="1"/>
          </p:cNvSpPr>
          <p:nvPr/>
        </p:nvSpPr>
        <p:spPr bwMode="auto">
          <a:xfrm>
            <a:off x="5538788" y="2133600"/>
            <a:ext cx="847725"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800" b="1">
                <a:latin typeface="Arial" charset="0"/>
                <a:ea typeface="ＭＳ Ｐゴシック" charset="0"/>
                <a:cs typeface="+mn-cs"/>
              </a:rPr>
              <a:t>Northrop Grumman</a:t>
            </a:r>
          </a:p>
        </p:txBody>
      </p:sp>
      <p:sp>
        <p:nvSpPr>
          <p:cNvPr id="263222" name="Rectangle 54"/>
          <p:cNvSpPr>
            <a:spLocks noChangeArrowheads="1"/>
          </p:cNvSpPr>
          <p:nvPr/>
        </p:nvSpPr>
        <p:spPr bwMode="auto">
          <a:xfrm>
            <a:off x="6453188" y="1624013"/>
            <a:ext cx="703262" cy="20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nchor="ctr"/>
          <a:lstStyle/>
          <a:p>
            <a:pPr algn="ctr">
              <a:lnSpc>
                <a:spcPct val="90000"/>
              </a:lnSpc>
              <a:defRPr/>
            </a:pPr>
            <a:r>
              <a:rPr lang="en-US" sz="1100" b="1" dirty="0">
                <a:latin typeface="Arial" charset="0"/>
                <a:ea typeface="ＭＳ Ｐゴシック" charset="0"/>
                <a:cs typeface="+mn-cs"/>
              </a:rPr>
              <a:t>Bethesda Software</a:t>
            </a:r>
          </a:p>
        </p:txBody>
      </p:sp>
      <p:sp>
        <p:nvSpPr>
          <p:cNvPr id="263223" name="Rectangle 55"/>
          <p:cNvSpPr>
            <a:spLocks noChangeArrowheads="1"/>
          </p:cNvSpPr>
          <p:nvPr/>
        </p:nvSpPr>
        <p:spPr bwMode="auto">
          <a:xfrm>
            <a:off x="265113" y="5284788"/>
            <a:ext cx="21209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lnSpc>
                <a:spcPct val="90000"/>
              </a:lnSpc>
              <a:defRPr/>
            </a:pPr>
            <a:r>
              <a:rPr lang="en-US" sz="1000" b="1">
                <a:latin typeface="Arial" charset="0"/>
                <a:ea typeface="ＭＳ Ｐゴシック" charset="0"/>
                <a:cs typeface="+mn-cs"/>
              </a:rPr>
              <a:t>Size of circle estimates relative impact of breach</a:t>
            </a:r>
          </a:p>
        </p:txBody>
      </p:sp>
      <p:grpSp>
        <p:nvGrpSpPr>
          <p:cNvPr id="5174" name="Group 56"/>
          <p:cNvGrpSpPr>
            <a:grpSpLocks/>
          </p:cNvGrpSpPr>
          <p:nvPr/>
        </p:nvGrpSpPr>
        <p:grpSpPr bwMode="auto">
          <a:xfrm>
            <a:off x="357188" y="5791200"/>
            <a:ext cx="1598612" cy="315913"/>
            <a:chOff x="232" y="3660"/>
            <a:chExt cx="1147" cy="227"/>
          </a:xfrm>
        </p:grpSpPr>
        <p:sp>
          <p:nvSpPr>
            <p:cNvPr id="263225" name="Oval 57"/>
            <p:cNvSpPr>
              <a:spLocks noChangeArrowheads="1"/>
            </p:cNvSpPr>
            <p:nvPr/>
          </p:nvSpPr>
          <p:spPr bwMode="auto">
            <a:xfrm>
              <a:off x="1152" y="3660"/>
              <a:ext cx="227" cy="227"/>
            </a:xfrm>
            <a:prstGeom prst="ellipse">
              <a:avLst/>
            </a:prstGeom>
            <a:solidFill>
              <a:srgbClr val="4D4D4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mn-cs"/>
              </a:endParaRPr>
            </a:p>
          </p:txBody>
        </p:sp>
        <p:sp>
          <p:nvSpPr>
            <p:cNvPr id="263226" name="Oval 58"/>
            <p:cNvSpPr>
              <a:spLocks noChangeArrowheads="1"/>
            </p:cNvSpPr>
            <p:nvPr/>
          </p:nvSpPr>
          <p:spPr bwMode="auto">
            <a:xfrm>
              <a:off x="905" y="3689"/>
              <a:ext cx="198" cy="198"/>
            </a:xfrm>
            <a:prstGeom prst="ellipse">
              <a:avLst/>
            </a:prstGeom>
            <a:solidFill>
              <a:srgbClr val="4D4D4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mn-cs"/>
              </a:endParaRPr>
            </a:p>
          </p:txBody>
        </p:sp>
        <p:sp>
          <p:nvSpPr>
            <p:cNvPr id="263227" name="Oval 59"/>
            <p:cNvSpPr>
              <a:spLocks noChangeArrowheads="1"/>
            </p:cNvSpPr>
            <p:nvPr/>
          </p:nvSpPr>
          <p:spPr bwMode="auto">
            <a:xfrm>
              <a:off x="512" y="3754"/>
              <a:ext cx="133" cy="133"/>
            </a:xfrm>
            <a:prstGeom prst="ellipse">
              <a:avLst/>
            </a:prstGeom>
            <a:solidFill>
              <a:srgbClr val="4D4D4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mn-cs"/>
              </a:endParaRPr>
            </a:p>
          </p:txBody>
        </p:sp>
        <p:sp>
          <p:nvSpPr>
            <p:cNvPr id="263228" name="Oval 60"/>
            <p:cNvSpPr>
              <a:spLocks noChangeArrowheads="1"/>
            </p:cNvSpPr>
            <p:nvPr/>
          </p:nvSpPr>
          <p:spPr bwMode="auto">
            <a:xfrm>
              <a:off x="232" y="3813"/>
              <a:ext cx="74" cy="74"/>
            </a:xfrm>
            <a:prstGeom prst="ellipse">
              <a:avLst/>
            </a:prstGeom>
            <a:solidFill>
              <a:srgbClr val="4D4D4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mn-cs"/>
              </a:endParaRPr>
            </a:p>
          </p:txBody>
        </p:sp>
        <p:sp>
          <p:nvSpPr>
            <p:cNvPr id="263229" name="Oval 61"/>
            <p:cNvSpPr>
              <a:spLocks noChangeArrowheads="1"/>
            </p:cNvSpPr>
            <p:nvPr/>
          </p:nvSpPr>
          <p:spPr bwMode="auto">
            <a:xfrm>
              <a:off x="354" y="3777"/>
              <a:ext cx="109" cy="110"/>
            </a:xfrm>
            <a:prstGeom prst="ellipse">
              <a:avLst/>
            </a:prstGeom>
            <a:solidFill>
              <a:srgbClr val="4D4D4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mn-cs"/>
              </a:endParaRPr>
            </a:p>
          </p:txBody>
        </p:sp>
        <p:sp>
          <p:nvSpPr>
            <p:cNvPr id="263230" name="Oval 62"/>
            <p:cNvSpPr>
              <a:spLocks noChangeArrowheads="1"/>
            </p:cNvSpPr>
            <p:nvPr/>
          </p:nvSpPr>
          <p:spPr bwMode="auto">
            <a:xfrm>
              <a:off x="693" y="3724"/>
              <a:ext cx="163" cy="163"/>
            </a:xfrm>
            <a:prstGeom prst="ellipse">
              <a:avLst/>
            </a:prstGeom>
            <a:solidFill>
              <a:srgbClr val="4D4D4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mn-cs"/>
              </a:endParaRPr>
            </a:p>
          </p:txBody>
        </p:sp>
      </p:grpSp>
      <p:sp>
        <p:nvSpPr>
          <p:cNvPr id="5175" name="Line 25"/>
          <p:cNvSpPr>
            <a:spLocks noChangeShapeType="1"/>
          </p:cNvSpPr>
          <p:nvPr/>
        </p:nvSpPr>
        <p:spPr bwMode="auto">
          <a:xfrm>
            <a:off x="260350" y="549275"/>
            <a:ext cx="8620125" cy="0"/>
          </a:xfrm>
          <a:prstGeom prst="line">
            <a:avLst/>
          </a:prstGeom>
          <a:noFill/>
          <a:ln w="9525">
            <a:solidFill>
              <a:srgbClr val="000000"/>
            </a:solidFill>
            <a:round/>
            <a:headEnd/>
            <a:tailEnd/>
          </a:ln>
          <a:effectLst/>
        </p:spPr>
        <p:txBody>
          <a:bodyPr/>
          <a:lstStyle/>
          <a:p>
            <a:endParaRPr lang="hu-HU"/>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3" hidden="1"/>
          <p:cNvGraphicFramePr>
            <a:graphicFrameLocks noChangeAspect="1"/>
          </p:cNvGraphicFramePr>
          <p:nvPr/>
        </p:nvGraphicFramePr>
        <p:xfrm>
          <a:off x="0" y="0"/>
          <a:ext cx="158750" cy="158750"/>
        </p:xfrm>
        <a:graphic>
          <a:graphicData uri="http://schemas.openxmlformats.org/presentationml/2006/ole">
            <p:oleObj spid="_x0000_s6146" name="think-cell Slide" r:id="rId26" imgW="38100" imgH="38100" progId="TCLayout.ActiveDocument.1">
              <p:embed/>
            </p:oleObj>
          </a:graphicData>
        </a:graphic>
      </p:graphicFrame>
      <p:sp>
        <p:nvSpPr>
          <p:cNvPr id="6147" name="Rectangle 2"/>
          <p:cNvSpPr>
            <a:spLocks noGrp="1" noChangeArrowheads="1"/>
          </p:cNvSpPr>
          <p:nvPr>
            <p:ph type="title"/>
            <p:custDataLst>
              <p:tags r:id="rId2"/>
            </p:custDataLst>
          </p:nvPr>
        </p:nvSpPr>
        <p:spPr/>
        <p:txBody>
          <a:bodyPr/>
          <a:lstStyle/>
          <a:p>
            <a:r>
              <a:rPr lang="hu-HU" dirty="0" smtClean="0"/>
              <a:t>Az informatikai</a:t>
            </a:r>
            <a:r>
              <a:rPr lang="en-US" dirty="0" smtClean="0"/>
              <a:t> </a:t>
            </a:r>
            <a:r>
              <a:rPr lang="hu-HU" dirty="0" smtClean="0"/>
              <a:t>biztonság ügye a cégvezetés asztalára </a:t>
            </a:r>
            <a:r>
              <a:rPr lang="hu-HU" dirty="0" smtClean="0"/>
              <a:t>került</a:t>
            </a:r>
            <a:endParaRPr lang="en-US" dirty="0" smtClean="0"/>
          </a:p>
        </p:txBody>
      </p:sp>
      <p:pic>
        <p:nvPicPr>
          <p:cNvPr id="47" name="Picture 6"/>
          <p:cNvPicPr>
            <a:picLocks noChangeAspect="1" noChangeArrowheads="1"/>
          </p:cNvPicPr>
          <p:nvPr>
            <p:custDataLst>
              <p:tags r:id="rId3"/>
            </p:custDataLst>
          </p:nvPr>
        </p:nvPicPr>
        <p:blipFill rotWithShape="1">
          <a:blip r:embed="rId27" cstate="print"/>
          <a:srcRect/>
          <a:stretch/>
        </p:blipFill>
        <p:spPr bwMode="auto">
          <a:xfrm>
            <a:off x="0" y="1231900"/>
            <a:ext cx="9144000" cy="4864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chemeClr val="accent1">
                      <a:gamma/>
                      <a:shade val="60000"/>
                      <a:invGamma/>
                      <a:alpha val="74998"/>
                    </a:schemeClr>
                  </a:outerShdw>
                </a:effectLst>
              </a14:hiddenEffects>
            </a:ext>
          </a:extLst>
        </p:spPr>
      </p:pic>
      <p:sp>
        <p:nvSpPr>
          <p:cNvPr id="6149" name="AutoShape 5"/>
          <p:cNvSpPr>
            <a:spLocks noChangeArrowheads="1"/>
          </p:cNvSpPr>
          <p:nvPr>
            <p:custDataLst>
              <p:tags r:id="rId4"/>
            </p:custDataLst>
          </p:nvPr>
        </p:nvSpPr>
        <p:spPr bwMode="auto">
          <a:xfrm flipV="1">
            <a:off x="1460500" y="3048000"/>
            <a:ext cx="6299200" cy="5969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742 w 21600"/>
              <a:gd name="T13" fmla="*/ 2742 h 21600"/>
              <a:gd name="T14" fmla="*/ 18858 w 21600"/>
              <a:gd name="T15" fmla="*/ 18858 h 21600"/>
            </a:gdLst>
            <a:ahLst/>
            <a:cxnLst>
              <a:cxn ang="T8">
                <a:pos x="T0" y="T1"/>
              </a:cxn>
              <a:cxn ang="T9">
                <a:pos x="T2" y="T3"/>
              </a:cxn>
              <a:cxn ang="T10">
                <a:pos x="T4" y="T5"/>
              </a:cxn>
              <a:cxn ang="T11">
                <a:pos x="T6" y="T7"/>
              </a:cxn>
            </a:cxnLst>
            <a:rect l="T12" t="T13" r="T14" b="T15"/>
            <a:pathLst>
              <a:path w="21600" h="21600">
                <a:moveTo>
                  <a:pt x="0" y="0"/>
                </a:moveTo>
                <a:lnTo>
                  <a:pt x="1883" y="21600"/>
                </a:lnTo>
                <a:lnTo>
                  <a:pt x="19717" y="21600"/>
                </a:lnTo>
                <a:lnTo>
                  <a:pt x="21600" y="0"/>
                </a:lnTo>
                <a:lnTo>
                  <a:pt x="0" y="0"/>
                </a:lnTo>
                <a:close/>
              </a:path>
            </a:pathLst>
          </a:custGeom>
          <a:gradFill rotWithShape="1">
            <a:gsLst>
              <a:gs pos="0">
                <a:srgbClr val="312E1B"/>
              </a:gs>
              <a:gs pos="100000">
                <a:schemeClr val="bg1">
                  <a:alpha val="46999"/>
                </a:schemeClr>
              </a:gs>
            </a:gsLst>
            <a:lin ang="5400000" scaled="1"/>
          </a:gradFill>
          <a:ln w="9525">
            <a:noFill/>
            <a:miter lim="800000"/>
            <a:headEnd/>
            <a:tailEnd/>
          </a:ln>
          <a:effectLst/>
        </p:spPr>
        <p:txBody>
          <a:bodyPr wrap="none" anchor="ctr"/>
          <a:lstStyle/>
          <a:p>
            <a:endParaRPr lang="hu-HU"/>
          </a:p>
        </p:txBody>
      </p:sp>
      <p:sp>
        <p:nvSpPr>
          <p:cNvPr id="6150" name="AutoShape 6"/>
          <p:cNvSpPr>
            <a:spLocks noChangeArrowheads="1"/>
          </p:cNvSpPr>
          <p:nvPr>
            <p:custDataLst>
              <p:tags r:id="rId5"/>
            </p:custDataLst>
          </p:nvPr>
        </p:nvSpPr>
        <p:spPr bwMode="auto">
          <a:xfrm>
            <a:off x="3022600" y="3048000"/>
            <a:ext cx="33020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1966 w 21600"/>
              <a:gd name="T13" fmla="*/ 1966 h 21600"/>
              <a:gd name="T14" fmla="*/ 19634 w 21600"/>
              <a:gd name="T15" fmla="*/ 19634 h 21600"/>
            </a:gdLst>
            <a:ahLst/>
            <a:cxnLst>
              <a:cxn ang="T8">
                <a:pos x="T0" y="T1"/>
              </a:cxn>
              <a:cxn ang="T9">
                <a:pos x="T2" y="T3"/>
              </a:cxn>
              <a:cxn ang="T10">
                <a:pos x="T4" y="T5"/>
              </a:cxn>
              <a:cxn ang="T11">
                <a:pos x="T6" y="T7"/>
              </a:cxn>
            </a:cxnLst>
            <a:rect l="T12" t="T13" r="T14" b="T15"/>
            <a:pathLst>
              <a:path w="21600" h="21600">
                <a:moveTo>
                  <a:pt x="0" y="0"/>
                </a:moveTo>
                <a:lnTo>
                  <a:pt x="332" y="21600"/>
                </a:lnTo>
                <a:lnTo>
                  <a:pt x="21268" y="21600"/>
                </a:lnTo>
                <a:lnTo>
                  <a:pt x="21600" y="0"/>
                </a:lnTo>
                <a:lnTo>
                  <a:pt x="0" y="0"/>
                </a:lnTo>
                <a:close/>
              </a:path>
            </a:pathLst>
          </a:custGeom>
          <a:solidFill>
            <a:srgbClr val="111111"/>
          </a:solidFill>
          <a:ln w="9525">
            <a:noFill/>
            <a:miter lim="800000"/>
            <a:headEnd/>
            <a:tailEnd/>
          </a:ln>
          <a:effectLst/>
        </p:spPr>
        <p:txBody>
          <a:bodyPr wrap="none" anchor="ctr"/>
          <a:lstStyle/>
          <a:p>
            <a:endParaRPr lang="hu-HU"/>
          </a:p>
        </p:txBody>
      </p:sp>
      <p:grpSp>
        <p:nvGrpSpPr>
          <p:cNvPr id="6151" name="Group 7"/>
          <p:cNvGrpSpPr>
            <a:grpSpLocks/>
          </p:cNvGrpSpPr>
          <p:nvPr/>
        </p:nvGrpSpPr>
        <p:grpSpPr bwMode="auto">
          <a:xfrm>
            <a:off x="228600" y="3048000"/>
            <a:ext cx="1409700" cy="2787650"/>
            <a:chOff x="317500" y="3254375"/>
            <a:chExt cx="1409700" cy="2787651"/>
          </a:xfrm>
        </p:grpSpPr>
        <p:sp>
          <p:nvSpPr>
            <p:cNvPr id="3" name="Rectangle 2"/>
            <p:cNvSpPr>
              <a:spLocks noChangeArrowheads="1"/>
            </p:cNvSpPr>
            <p:nvPr>
              <p:custDataLst>
                <p:tags r:id="rId21"/>
              </p:custDataLst>
            </p:nvPr>
          </p:nvSpPr>
          <p:spPr bwMode="auto">
            <a:xfrm>
              <a:off x="336550" y="3254375"/>
              <a:ext cx="1371600" cy="2782889"/>
            </a:xfrm>
            <a:prstGeom prst="rect">
              <a:avLst/>
            </a:prstGeom>
            <a:solidFill>
              <a:srgbClr val="FFFFFF">
                <a:alpha val="25098"/>
              </a:srgbClr>
            </a:solidFill>
            <a:ln w="9525">
              <a:solidFill>
                <a:srgbClr val="006699"/>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sz="1600">
                <a:latin typeface="Arial" charset="0"/>
                <a:ea typeface="ＭＳ Ｐゴシック" charset="0"/>
                <a:cs typeface="MS PGothic" charset="0"/>
              </a:endParaRPr>
            </a:p>
          </p:txBody>
        </p:sp>
        <p:sp>
          <p:nvSpPr>
            <p:cNvPr id="6174" name="Pentagon 1"/>
            <p:cNvSpPr>
              <a:spLocks noChangeArrowheads="1"/>
            </p:cNvSpPr>
            <p:nvPr>
              <p:custDataLst>
                <p:tags r:id="rId22"/>
              </p:custDataLst>
            </p:nvPr>
          </p:nvSpPr>
          <p:spPr bwMode="auto">
            <a:xfrm rot="5400000">
              <a:off x="517525" y="3079750"/>
              <a:ext cx="1009650" cy="1358900"/>
            </a:xfrm>
            <a:prstGeom prst="homePlate">
              <a:avLst>
                <a:gd name="adj" fmla="val 35394"/>
              </a:avLst>
            </a:prstGeom>
            <a:solidFill>
              <a:srgbClr val="006699"/>
            </a:solidFill>
            <a:ln w="9525">
              <a:solidFill>
                <a:srgbClr val="006699"/>
              </a:solidFill>
              <a:miter lim="800000"/>
              <a:headEnd/>
              <a:tailEnd/>
            </a:ln>
          </p:spPr>
          <p:txBody>
            <a:bodyPr/>
            <a:lstStyle/>
            <a:p>
              <a:endParaRPr lang="hu-HU" sz="1600"/>
            </a:p>
          </p:txBody>
        </p:sp>
        <p:sp>
          <p:nvSpPr>
            <p:cNvPr id="6175" name="TextBox 1"/>
            <p:cNvSpPr txBox="1">
              <a:spLocks noChangeArrowheads="1"/>
            </p:cNvSpPr>
            <p:nvPr>
              <p:custDataLst>
                <p:tags r:id="rId23"/>
              </p:custDataLst>
            </p:nvPr>
          </p:nvSpPr>
          <p:spPr bwMode="auto">
            <a:xfrm>
              <a:off x="317500" y="3381375"/>
              <a:ext cx="1409700" cy="2660651"/>
            </a:xfrm>
            <a:prstGeom prst="rect">
              <a:avLst/>
            </a:prstGeom>
            <a:noFill/>
            <a:ln w="9525">
              <a:noFill/>
              <a:miter lim="800000"/>
              <a:headEnd/>
              <a:tailEnd/>
            </a:ln>
          </p:spPr>
          <p:txBody>
            <a:bodyPr>
              <a:spAutoFit/>
            </a:bodyPr>
            <a:lstStyle/>
            <a:p>
              <a:pPr marL="3175">
                <a:buClr>
                  <a:schemeClr val="tx1"/>
                </a:buClr>
              </a:pPr>
              <a:r>
                <a:rPr lang="hu-HU" sz="1400">
                  <a:solidFill>
                    <a:schemeClr val="bg1"/>
                  </a:solidFill>
                </a:rPr>
                <a:t>Üzleti eredmények</a:t>
              </a:r>
              <a:endParaRPr lang="en-US" sz="1400">
                <a:solidFill>
                  <a:schemeClr val="bg1"/>
                </a:solidFill>
              </a:endParaRPr>
            </a:p>
            <a:p>
              <a:pPr marL="3175">
                <a:buClr>
                  <a:schemeClr val="tx1"/>
                </a:buClr>
              </a:pPr>
              <a:endParaRPr lang="en-US" sz="1400">
                <a:solidFill>
                  <a:schemeClr val="bg1"/>
                </a:solidFill>
              </a:endParaRPr>
            </a:p>
            <a:p>
              <a:pPr marL="3175" lvl="1">
                <a:buClr>
                  <a:schemeClr val="tx1"/>
                </a:buClr>
              </a:pPr>
              <a:endParaRPr lang="en-US" sz="1400">
                <a:solidFill>
                  <a:schemeClr val="bg1"/>
                </a:solidFill>
              </a:endParaRPr>
            </a:p>
            <a:p>
              <a:pPr marL="3175" lvl="1">
                <a:buClr>
                  <a:schemeClr val="tx1"/>
                </a:buClr>
              </a:pPr>
              <a:r>
                <a:rPr lang="en-US" sz="1400">
                  <a:solidFill>
                    <a:schemeClr val="bg1"/>
                  </a:solidFill>
                </a:rPr>
                <a:t>Sony </a:t>
              </a:r>
              <a:r>
                <a:rPr lang="hu-HU" sz="1400">
                  <a:solidFill>
                    <a:schemeClr val="bg1"/>
                  </a:solidFill>
                </a:rPr>
                <a:t> becslései szerint 1 Miliárd dollár hosszútávú veszteslége keletkezett.</a:t>
              </a:r>
            </a:p>
            <a:p>
              <a:pPr marL="3175"/>
              <a:endParaRPr lang="en-US" sz="1500">
                <a:solidFill>
                  <a:schemeClr val="bg1"/>
                </a:solidFill>
              </a:endParaRPr>
            </a:p>
          </p:txBody>
        </p:sp>
      </p:grpSp>
      <p:grpSp>
        <p:nvGrpSpPr>
          <p:cNvPr id="6152" name="Group 5"/>
          <p:cNvGrpSpPr>
            <a:grpSpLocks/>
          </p:cNvGrpSpPr>
          <p:nvPr/>
        </p:nvGrpSpPr>
        <p:grpSpPr bwMode="auto">
          <a:xfrm>
            <a:off x="3114675" y="3048000"/>
            <a:ext cx="1409700" cy="2787650"/>
            <a:chOff x="3194050" y="3254375"/>
            <a:chExt cx="1409700" cy="2787651"/>
          </a:xfrm>
        </p:grpSpPr>
        <p:sp>
          <p:nvSpPr>
            <p:cNvPr id="6170" name="Rectangle 42"/>
            <p:cNvSpPr>
              <a:spLocks noChangeArrowheads="1"/>
            </p:cNvSpPr>
            <p:nvPr>
              <p:custDataLst>
                <p:tags r:id="rId18"/>
              </p:custDataLst>
            </p:nvPr>
          </p:nvSpPr>
          <p:spPr bwMode="auto">
            <a:xfrm>
              <a:off x="3213100" y="3254375"/>
              <a:ext cx="1371600" cy="2782888"/>
            </a:xfrm>
            <a:prstGeom prst="rect">
              <a:avLst/>
            </a:prstGeom>
            <a:solidFill>
              <a:srgbClr val="FFFFFF">
                <a:alpha val="25098"/>
              </a:srgbClr>
            </a:solidFill>
            <a:ln w="9525">
              <a:solidFill>
                <a:srgbClr val="66CCFF"/>
              </a:solidFill>
              <a:round/>
              <a:headEnd/>
              <a:tailEnd/>
            </a:ln>
          </p:spPr>
          <p:txBody>
            <a:bodyPr/>
            <a:lstStyle/>
            <a:p>
              <a:endParaRPr lang="hu-HU" sz="1600"/>
            </a:p>
          </p:txBody>
        </p:sp>
        <p:sp>
          <p:nvSpPr>
            <p:cNvPr id="6171" name="Pentagon 41"/>
            <p:cNvSpPr>
              <a:spLocks noChangeArrowheads="1"/>
            </p:cNvSpPr>
            <p:nvPr>
              <p:custDataLst>
                <p:tags r:id="rId19"/>
              </p:custDataLst>
            </p:nvPr>
          </p:nvSpPr>
          <p:spPr bwMode="auto">
            <a:xfrm rot="5400000">
              <a:off x="3394075" y="3079750"/>
              <a:ext cx="1009650" cy="1358900"/>
            </a:xfrm>
            <a:prstGeom prst="homePlate">
              <a:avLst>
                <a:gd name="adj" fmla="val 35394"/>
              </a:avLst>
            </a:prstGeom>
            <a:solidFill>
              <a:srgbClr val="66CCFF"/>
            </a:solidFill>
            <a:ln w="9525">
              <a:solidFill>
                <a:srgbClr val="66CCFF"/>
              </a:solidFill>
              <a:miter lim="800000"/>
              <a:headEnd/>
              <a:tailEnd/>
            </a:ln>
          </p:spPr>
          <p:txBody>
            <a:bodyPr/>
            <a:lstStyle/>
            <a:p>
              <a:endParaRPr lang="hu-HU" sz="1600"/>
            </a:p>
          </p:txBody>
        </p:sp>
        <p:sp>
          <p:nvSpPr>
            <p:cNvPr id="6172" name="TextBox 11"/>
            <p:cNvSpPr txBox="1">
              <a:spLocks noChangeArrowheads="1"/>
            </p:cNvSpPr>
            <p:nvPr>
              <p:custDataLst>
                <p:tags r:id="rId20"/>
              </p:custDataLst>
            </p:nvPr>
          </p:nvSpPr>
          <p:spPr bwMode="auto">
            <a:xfrm>
              <a:off x="3194050" y="3381375"/>
              <a:ext cx="1409700" cy="2660651"/>
            </a:xfrm>
            <a:prstGeom prst="rect">
              <a:avLst/>
            </a:prstGeom>
            <a:noFill/>
            <a:ln w="9525">
              <a:noFill/>
              <a:miter lim="800000"/>
              <a:headEnd/>
              <a:tailEnd/>
            </a:ln>
          </p:spPr>
          <p:txBody>
            <a:bodyPr>
              <a:spAutoFit/>
            </a:bodyPr>
            <a:lstStyle/>
            <a:p>
              <a:pPr marL="3175">
                <a:buClr>
                  <a:schemeClr val="tx1"/>
                </a:buClr>
              </a:pPr>
              <a:r>
                <a:rPr lang="hu-HU" sz="1400">
                  <a:solidFill>
                    <a:srgbClr val="FFFFFF"/>
                  </a:solidFill>
                </a:rPr>
                <a:t>Beszállítói lánc</a:t>
              </a:r>
              <a:endParaRPr lang="en-US" sz="1400">
                <a:solidFill>
                  <a:srgbClr val="FFFFFF"/>
                </a:solidFill>
              </a:endParaRPr>
            </a:p>
            <a:p>
              <a:pPr marL="3175">
                <a:buClr>
                  <a:schemeClr val="tx1"/>
                </a:buClr>
              </a:pPr>
              <a:endParaRPr lang="en-US" sz="1400">
                <a:solidFill>
                  <a:srgbClr val="FFFFFF"/>
                </a:solidFill>
              </a:endParaRPr>
            </a:p>
            <a:p>
              <a:pPr marL="0" lvl="1">
                <a:buClr>
                  <a:schemeClr val="tx1"/>
                </a:buClr>
              </a:pPr>
              <a:endParaRPr lang="en-US" sz="1400">
                <a:solidFill>
                  <a:srgbClr val="FFFFFF"/>
                </a:solidFill>
              </a:endParaRPr>
            </a:p>
            <a:p>
              <a:pPr marL="0" lvl="1">
                <a:buClr>
                  <a:schemeClr val="tx1"/>
                </a:buClr>
              </a:pPr>
              <a:endParaRPr lang="en-US" sz="1400">
                <a:solidFill>
                  <a:srgbClr val="FFFFFF"/>
                </a:solidFill>
              </a:endParaRPr>
            </a:p>
            <a:p>
              <a:pPr marL="0" lvl="1">
                <a:buClr>
                  <a:schemeClr val="tx1"/>
                </a:buClr>
              </a:pPr>
              <a:r>
                <a:rPr lang="en-US" sz="1400">
                  <a:solidFill>
                    <a:srgbClr val="FFFFFF"/>
                  </a:solidFill>
                </a:rPr>
                <a:t>Epsilon </a:t>
              </a:r>
              <a:r>
                <a:rPr lang="hu-HU" sz="1400">
                  <a:solidFill>
                    <a:srgbClr val="FFFFFF"/>
                  </a:solidFill>
                </a:rPr>
                <a:t> adatlopás 100 vezető amerikai cég mareting  infomációját érintette.</a:t>
              </a:r>
              <a:endParaRPr lang="en-US" sz="1400">
                <a:solidFill>
                  <a:srgbClr val="FFFFFF"/>
                </a:solidFill>
              </a:endParaRPr>
            </a:p>
            <a:p>
              <a:pPr marL="3175"/>
              <a:endParaRPr lang="en-US" sz="1500">
                <a:solidFill>
                  <a:srgbClr val="FFFFFF"/>
                </a:solidFill>
              </a:endParaRPr>
            </a:p>
          </p:txBody>
        </p:sp>
      </p:grpSp>
      <p:grpSp>
        <p:nvGrpSpPr>
          <p:cNvPr id="6153" name="Group 4"/>
          <p:cNvGrpSpPr>
            <a:grpSpLocks/>
          </p:cNvGrpSpPr>
          <p:nvPr/>
        </p:nvGrpSpPr>
        <p:grpSpPr bwMode="auto">
          <a:xfrm>
            <a:off x="4556125" y="3048000"/>
            <a:ext cx="1384300" cy="2782888"/>
            <a:chOff x="4635500" y="3254375"/>
            <a:chExt cx="1384300" cy="2782888"/>
          </a:xfrm>
        </p:grpSpPr>
        <p:sp>
          <p:nvSpPr>
            <p:cNvPr id="6167" name="Rectangle 39"/>
            <p:cNvSpPr>
              <a:spLocks noChangeArrowheads="1"/>
            </p:cNvSpPr>
            <p:nvPr>
              <p:custDataLst>
                <p:tags r:id="rId15"/>
              </p:custDataLst>
            </p:nvPr>
          </p:nvSpPr>
          <p:spPr bwMode="auto">
            <a:xfrm>
              <a:off x="4641850" y="3254375"/>
              <a:ext cx="1371600" cy="2782888"/>
            </a:xfrm>
            <a:prstGeom prst="rect">
              <a:avLst/>
            </a:prstGeom>
            <a:solidFill>
              <a:srgbClr val="FFFFFF">
                <a:alpha val="25098"/>
              </a:srgbClr>
            </a:solidFill>
            <a:ln w="9525">
              <a:solidFill>
                <a:srgbClr val="009966"/>
              </a:solidFill>
              <a:round/>
              <a:headEnd/>
              <a:tailEnd/>
            </a:ln>
          </p:spPr>
          <p:txBody>
            <a:bodyPr/>
            <a:lstStyle/>
            <a:p>
              <a:endParaRPr lang="hu-HU" sz="1600"/>
            </a:p>
          </p:txBody>
        </p:sp>
        <p:sp>
          <p:nvSpPr>
            <p:cNvPr id="6168" name="Pentagon 38"/>
            <p:cNvSpPr>
              <a:spLocks noChangeArrowheads="1"/>
            </p:cNvSpPr>
            <p:nvPr>
              <p:custDataLst>
                <p:tags r:id="rId16"/>
              </p:custDataLst>
            </p:nvPr>
          </p:nvSpPr>
          <p:spPr bwMode="auto">
            <a:xfrm rot="5400000">
              <a:off x="4822825" y="3079750"/>
              <a:ext cx="1009650" cy="1358900"/>
            </a:xfrm>
            <a:prstGeom prst="homePlate">
              <a:avLst>
                <a:gd name="adj" fmla="val 35394"/>
              </a:avLst>
            </a:prstGeom>
            <a:solidFill>
              <a:srgbClr val="009966"/>
            </a:solidFill>
            <a:ln w="9525">
              <a:solidFill>
                <a:srgbClr val="009966"/>
              </a:solidFill>
              <a:miter lim="800000"/>
              <a:headEnd/>
              <a:tailEnd/>
            </a:ln>
          </p:spPr>
          <p:txBody>
            <a:bodyPr/>
            <a:lstStyle/>
            <a:p>
              <a:endParaRPr lang="hu-HU" sz="1600"/>
            </a:p>
          </p:txBody>
        </p:sp>
        <p:sp>
          <p:nvSpPr>
            <p:cNvPr id="6169" name="TextBox 12"/>
            <p:cNvSpPr txBox="1">
              <a:spLocks noChangeArrowheads="1"/>
            </p:cNvSpPr>
            <p:nvPr>
              <p:custDataLst>
                <p:tags r:id="rId17"/>
              </p:custDataLst>
            </p:nvPr>
          </p:nvSpPr>
          <p:spPr bwMode="auto">
            <a:xfrm>
              <a:off x="4635500" y="3381375"/>
              <a:ext cx="1384300" cy="2219325"/>
            </a:xfrm>
            <a:prstGeom prst="rect">
              <a:avLst/>
            </a:prstGeom>
            <a:noFill/>
            <a:ln w="9525">
              <a:noFill/>
              <a:miter lim="800000"/>
              <a:headEnd/>
              <a:tailEnd/>
            </a:ln>
          </p:spPr>
          <p:txBody>
            <a:bodyPr>
              <a:spAutoFit/>
            </a:bodyPr>
            <a:lstStyle/>
            <a:p>
              <a:pPr marL="3175">
                <a:buClr>
                  <a:schemeClr val="tx1"/>
                </a:buClr>
              </a:pPr>
              <a:r>
                <a:rPr lang="hu-HU" sz="1400">
                  <a:solidFill>
                    <a:srgbClr val="FFFFFF"/>
                  </a:solidFill>
                </a:rPr>
                <a:t>Jogi kitettség</a:t>
              </a:r>
              <a:endParaRPr lang="en-US" sz="1400">
                <a:solidFill>
                  <a:srgbClr val="FFFFFF"/>
                </a:solidFill>
              </a:endParaRPr>
            </a:p>
            <a:p>
              <a:pPr marL="3175">
                <a:buClr>
                  <a:schemeClr val="tx1"/>
                </a:buClr>
              </a:pPr>
              <a:endParaRPr lang="en-US" sz="1400">
                <a:solidFill>
                  <a:srgbClr val="FFFFFF"/>
                </a:solidFill>
              </a:endParaRPr>
            </a:p>
            <a:p>
              <a:pPr marL="0" lvl="1">
                <a:buClr>
                  <a:schemeClr val="tx1"/>
                </a:buClr>
              </a:pPr>
              <a:endParaRPr lang="en-US" sz="1400">
                <a:solidFill>
                  <a:srgbClr val="FFFFFF"/>
                </a:solidFill>
              </a:endParaRPr>
            </a:p>
            <a:p>
              <a:pPr marL="0" lvl="1">
                <a:buClr>
                  <a:schemeClr val="tx1"/>
                </a:buClr>
              </a:pPr>
              <a:r>
                <a:rPr lang="en-US" sz="1400">
                  <a:solidFill>
                    <a:srgbClr val="FFFFFF"/>
                  </a:solidFill>
                </a:rPr>
                <a:t>TJX </a:t>
              </a:r>
              <a:endParaRPr lang="hu-HU" sz="1400">
                <a:solidFill>
                  <a:srgbClr val="FFFFFF"/>
                </a:solidFill>
              </a:endParaRPr>
            </a:p>
            <a:p>
              <a:pPr marL="0" lvl="1">
                <a:buClr>
                  <a:schemeClr val="tx1"/>
                </a:buClr>
              </a:pPr>
              <a:r>
                <a:rPr lang="hu-HU" sz="1400">
                  <a:solidFill>
                    <a:srgbClr val="FFFFFF"/>
                  </a:solidFill>
                </a:rPr>
                <a:t>150M dollár értékű veszteséget okozott a 45M hitelkártya adat ellopása. </a:t>
              </a:r>
              <a:r>
                <a:rPr lang="en-US" sz="1400">
                  <a:solidFill>
                    <a:srgbClr val="FFFFFF"/>
                  </a:solidFill>
                </a:rPr>
                <a:t> </a:t>
              </a:r>
            </a:p>
          </p:txBody>
        </p:sp>
      </p:grpSp>
      <p:grpSp>
        <p:nvGrpSpPr>
          <p:cNvPr id="6154" name="Group 3"/>
          <p:cNvGrpSpPr>
            <a:grpSpLocks/>
          </p:cNvGrpSpPr>
          <p:nvPr/>
        </p:nvGrpSpPr>
        <p:grpSpPr bwMode="auto">
          <a:xfrm>
            <a:off x="5973763" y="3048000"/>
            <a:ext cx="1384300" cy="2782888"/>
            <a:chOff x="6070600" y="3254375"/>
            <a:chExt cx="1384300" cy="2782888"/>
          </a:xfrm>
        </p:grpSpPr>
        <p:sp>
          <p:nvSpPr>
            <p:cNvPr id="6164" name="Rectangle 36"/>
            <p:cNvSpPr>
              <a:spLocks noChangeArrowheads="1"/>
            </p:cNvSpPr>
            <p:nvPr>
              <p:custDataLst>
                <p:tags r:id="rId12"/>
              </p:custDataLst>
            </p:nvPr>
          </p:nvSpPr>
          <p:spPr bwMode="auto">
            <a:xfrm>
              <a:off x="6076950" y="3254375"/>
              <a:ext cx="1371600" cy="2782888"/>
            </a:xfrm>
            <a:prstGeom prst="rect">
              <a:avLst/>
            </a:prstGeom>
            <a:solidFill>
              <a:srgbClr val="FFFFFF">
                <a:alpha val="25098"/>
              </a:srgbClr>
            </a:solidFill>
            <a:ln w="9525">
              <a:solidFill>
                <a:srgbClr val="00CC00"/>
              </a:solidFill>
              <a:round/>
              <a:headEnd/>
              <a:tailEnd/>
            </a:ln>
          </p:spPr>
          <p:txBody>
            <a:bodyPr/>
            <a:lstStyle/>
            <a:p>
              <a:endParaRPr lang="hu-HU" sz="1600"/>
            </a:p>
          </p:txBody>
        </p:sp>
        <p:sp>
          <p:nvSpPr>
            <p:cNvPr id="6165" name="Pentagon 35"/>
            <p:cNvSpPr>
              <a:spLocks noChangeArrowheads="1"/>
            </p:cNvSpPr>
            <p:nvPr>
              <p:custDataLst>
                <p:tags r:id="rId13"/>
              </p:custDataLst>
            </p:nvPr>
          </p:nvSpPr>
          <p:spPr bwMode="auto">
            <a:xfrm rot="5400000">
              <a:off x="6257925" y="3079750"/>
              <a:ext cx="1009650" cy="1358900"/>
            </a:xfrm>
            <a:prstGeom prst="homePlate">
              <a:avLst>
                <a:gd name="adj" fmla="val 35394"/>
              </a:avLst>
            </a:prstGeom>
            <a:solidFill>
              <a:srgbClr val="00CC00"/>
            </a:solidFill>
            <a:ln w="9525">
              <a:solidFill>
                <a:srgbClr val="00CC00"/>
              </a:solidFill>
              <a:miter lim="800000"/>
              <a:headEnd/>
              <a:tailEnd/>
            </a:ln>
          </p:spPr>
          <p:txBody>
            <a:bodyPr/>
            <a:lstStyle/>
            <a:p>
              <a:endParaRPr lang="hu-HU" sz="1600"/>
            </a:p>
          </p:txBody>
        </p:sp>
        <p:sp>
          <p:nvSpPr>
            <p:cNvPr id="6166" name="TextBox 13"/>
            <p:cNvSpPr txBox="1">
              <a:spLocks noChangeArrowheads="1"/>
            </p:cNvSpPr>
            <p:nvPr>
              <p:custDataLst>
                <p:tags r:id="rId14"/>
              </p:custDataLst>
            </p:nvPr>
          </p:nvSpPr>
          <p:spPr bwMode="auto">
            <a:xfrm>
              <a:off x="6070600" y="3381375"/>
              <a:ext cx="1384300" cy="2644775"/>
            </a:xfrm>
            <a:prstGeom prst="rect">
              <a:avLst/>
            </a:prstGeom>
            <a:noFill/>
            <a:ln w="9525">
              <a:noFill/>
              <a:miter lim="800000"/>
              <a:headEnd/>
              <a:tailEnd/>
            </a:ln>
          </p:spPr>
          <p:txBody>
            <a:bodyPr>
              <a:spAutoFit/>
            </a:bodyPr>
            <a:lstStyle/>
            <a:p>
              <a:pPr marL="3175">
                <a:buClr>
                  <a:schemeClr val="tx1"/>
                </a:buClr>
              </a:pPr>
              <a:r>
                <a:rPr lang="en-US" sz="1400">
                  <a:solidFill>
                    <a:srgbClr val="FFFFFF"/>
                  </a:solidFill>
                </a:rPr>
                <a:t> </a:t>
              </a:r>
              <a:r>
                <a:rPr lang="hu-HU" sz="1400">
                  <a:solidFill>
                    <a:srgbClr val="FFFFFF"/>
                  </a:solidFill>
                </a:rPr>
                <a:t>H</a:t>
              </a:r>
              <a:r>
                <a:rPr lang="en-US" sz="1400">
                  <a:solidFill>
                    <a:srgbClr val="FFFFFF"/>
                  </a:solidFill>
                </a:rPr>
                <a:t>acktivis</a:t>
              </a:r>
              <a:r>
                <a:rPr lang="hu-HU" sz="1400">
                  <a:solidFill>
                    <a:srgbClr val="FFFFFF"/>
                  </a:solidFill>
                </a:rPr>
                <a:t>ták támadása</a:t>
              </a:r>
              <a:endParaRPr lang="en-US" sz="1400">
                <a:solidFill>
                  <a:srgbClr val="FFFFFF"/>
                </a:solidFill>
              </a:endParaRPr>
            </a:p>
            <a:p>
              <a:pPr marL="3175">
                <a:buClr>
                  <a:schemeClr val="tx1"/>
                </a:buClr>
              </a:pPr>
              <a:endParaRPr lang="en-US" sz="1400">
                <a:solidFill>
                  <a:srgbClr val="FFFFFF"/>
                </a:solidFill>
              </a:endParaRPr>
            </a:p>
            <a:p>
              <a:pPr marL="0" lvl="1">
                <a:buClr>
                  <a:schemeClr val="tx1"/>
                </a:buClr>
              </a:pPr>
              <a:r>
                <a:rPr lang="en-US" sz="1400">
                  <a:solidFill>
                    <a:srgbClr val="FFFFFF"/>
                  </a:solidFill>
                </a:rPr>
                <a:t>Lulzsec 50</a:t>
              </a:r>
              <a:r>
                <a:rPr lang="hu-HU" sz="1400">
                  <a:solidFill>
                    <a:srgbClr val="FFFFFF"/>
                  </a:solidFill>
                </a:rPr>
                <a:t> napos </a:t>
              </a:r>
              <a:r>
                <a:rPr lang="en-US" sz="1400">
                  <a:solidFill>
                    <a:srgbClr val="FFFFFF"/>
                  </a:solidFill>
                </a:rPr>
                <a:t> hack-at-will </a:t>
              </a:r>
              <a:r>
                <a:rPr lang="hu-HU" sz="1400">
                  <a:solidFill>
                    <a:srgbClr val="FFFFFF"/>
                  </a:solidFill>
                </a:rPr>
                <a:t> támadása :</a:t>
              </a:r>
              <a:r>
                <a:rPr lang="en-US" sz="1400">
                  <a:solidFill>
                    <a:srgbClr val="FFFFFF"/>
                  </a:solidFill>
                </a:rPr>
                <a:t>Nintendo, CIA, PBS, UK NHS, UK SOCA, </a:t>
              </a:r>
            </a:p>
            <a:p>
              <a:pPr marL="0" lvl="1">
                <a:buClr>
                  <a:schemeClr val="tx1"/>
                </a:buClr>
              </a:pPr>
              <a:r>
                <a:rPr lang="en-US" sz="1400">
                  <a:solidFill>
                    <a:srgbClr val="FFFFFF"/>
                  </a:solidFill>
                </a:rPr>
                <a:t>Sony …</a:t>
              </a:r>
            </a:p>
          </p:txBody>
        </p:sp>
      </p:grpSp>
      <p:grpSp>
        <p:nvGrpSpPr>
          <p:cNvPr id="6155" name="Group 1"/>
          <p:cNvGrpSpPr>
            <a:grpSpLocks/>
          </p:cNvGrpSpPr>
          <p:nvPr/>
        </p:nvGrpSpPr>
        <p:grpSpPr bwMode="auto">
          <a:xfrm>
            <a:off x="7391400" y="3048000"/>
            <a:ext cx="1384300" cy="2782888"/>
            <a:chOff x="7493000" y="3254375"/>
            <a:chExt cx="1384300" cy="2782888"/>
          </a:xfrm>
        </p:grpSpPr>
        <p:sp>
          <p:nvSpPr>
            <p:cNvPr id="6161" name="Rectangle 33"/>
            <p:cNvSpPr>
              <a:spLocks noChangeArrowheads="1"/>
            </p:cNvSpPr>
            <p:nvPr>
              <p:custDataLst>
                <p:tags r:id="rId9"/>
              </p:custDataLst>
            </p:nvPr>
          </p:nvSpPr>
          <p:spPr bwMode="auto">
            <a:xfrm>
              <a:off x="7499350" y="3254375"/>
              <a:ext cx="1371600" cy="2782888"/>
            </a:xfrm>
            <a:prstGeom prst="rect">
              <a:avLst/>
            </a:prstGeom>
            <a:solidFill>
              <a:srgbClr val="FFFFFF">
                <a:alpha val="25098"/>
              </a:srgbClr>
            </a:solidFill>
            <a:ln w="9525">
              <a:solidFill>
                <a:srgbClr val="99CC33"/>
              </a:solidFill>
              <a:round/>
              <a:headEnd/>
              <a:tailEnd/>
            </a:ln>
          </p:spPr>
          <p:txBody>
            <a:bodyPr/>
            <a:lstStyle/>
            <a:p>
              <a:endParaRPr lang="hu-HU" sz="1600"/>
            </a:p>
          </p:txBody>
        </p:sp>
        <p:sp>
          <p:nvSpPr>
            <p:cNvPr id="6162" name="Pentagon 32"/>
            <p:cNvSpPr>
              <a:spLocks noChangeArrowheads="1"/>
            </p:cNvSpPr>
            <p:nvPr>
              <p:custDataLst>
                <p:tags r:id="rId10"/>
              </p:custDataLst>
            </p:nvPr>
          </p:nvSpPr>
          <p:spPr bwMode="auto">
            <a:xfrm rot="5400000">
              <a:off x="7680325" y="3079750"/>
              <a:ext cx="1009650" cy="1358900"/>
            </a:xfrm>
            <a:prstGeom prst="homePlate">
              <a:avLst>
                <a:gd name="adj" fmla="val 35394"/>
              </a:avLst>
            </a:prstGeom>
            <a:solidFill>
              <a:srgbClr val="99CC33"/>
            </a:solidFill>
            <a:ln w="9525">
              <a:solidFill>
                <a:srgbClr val="99CC33"/>
              </a:solidFill>
              <a:miter lim="800000"/>
              <a:headEnd/>
              <a:tailEnd/>
            </a:ln>
          </p:spPr>
          <p:txBody>
            <a:bodyPr/>
            <a:lstStyle/>
            <a:p>
              <a:endParaRPr lang="hu-HU" sz="1600"/>
            </a:p>
          </p:txBody>
        </p:sp>
        <p:sp>
          <p:nvSpPr>
            <p:cNvPr id="6163" name="TextBox 14"/>
            <p:cNvSpPr txBox="1">
              <a:spLocks noChangeArrowheads="1"/>
            </p:cNvSpPr>
            <p:nvPr>
              <p:custDataLst>
                <p:tags r:id="rId11"/>
              </p:custDataLst>
            </p:nvPr>
          </p:nvSpPr>
          <p:spPr bwMode="auto">
            <a:xfrm>
              <a:off x="7493000" y="3381375"/>
              <a:ext cx="1384300" cy="2644775"/>
            </a:xfrm>
            <a:prstGeom prst="rect">
              <a:avLst/>
            </a:prstGeom>
            <a:noFill/>
            <a:ln w="9525">
              <a:noFill/>
              <a:miter lim="800000"/>
              <a:headEnd/>
              <a:tailEnd/>
            </a:ln>
          </p:spPr>
          <p:txBody>
            <a:bodyPr>
              <a:spAutoFit/>
            </a:bodyPr>
            <a:lstStyle/>
            <a:p>
              <a:pPr marL="3175">
                <a:buClr>
                  <a:schemeClr val="tx1"/>
                </a:buClr>
              </a:pPr>
              <a:r>
                <a:rPr lang="en-US" sz="1400" dirty="0">
                  <a:solidFill>
                    <a:srgbClr val="FFFFFF"/>
                  </a:solidFill>
                </a:rPr>
                <a:t>Audit </a:t>
              </a:r>
              <a:r>
                <a:rPr lang="hu-HU" sz="1400" dirty="0">
                  <a:solidFill>
                    <a:srgbClr val="FFFFFF"/>
                  </a:solidFill>
                </a:rPr>
                <a:t>kockázatok</a:t>
              </a:r>
              <a:endParaRPr lang="en-US" sz="1400" dirty="0">
                <a:solidFill>
                  <a:srgbClr val="FFFFFF"/>
                </a:solidFill>
              </a:endParaRPr>
            </a:p>
            <a:p>
              <a:pPr marL="0" lvl="1">
                <a:buClr>
                  <a:schemeClr val="tx1"/>
                </a:buClr>
              </a:pPr>
              <a:endParaRPr lang="en-US" sz="1400" dirty="0">
                <a:solidFill>
                  <a:srgbClr val="FFFFFF"/>
                </a:solidFill>
              </a:endParaRPr>
            </a:p>
            <a:p>
              <a:pPr marL="0" lvl="1">
                <a:buClr>
                  <a:schemeClr val="tx1"/>
                </a:buClr>
              </a:pPr>
              <a:r>
                <a:rPr lang="en-US" sz="1400" dirty="0">
                  <a:solidFill>
                    <a:srgbClr val="FFFFFF"/>
                  </a:solidFill>
                </a:rPr>
                <a:t>Zurich Insurance </a:t>
              </a:r>
              <a:r>
                <a:rPr lang="hu-HU" sz="1400" dirty="0">
                  <a:solidFill>
                    <a:srgbClr val="FFFFFF"/>
                  </a:solidFill>
                </a:rPr>
                <a:t>büntetése </a:t>
              </a:r>
              <a:r>
                <a:rPr lang="en-US" sz="1400" dirty="0">
                  <a:solidFill>
                    <a:srgbClr val="FFFFFF"/>
                  </a:solidFill>
                </a:rPr>
                <a:t>£2.275M ($3.8M)</a:t>
              </a:r>
              <a:r>
                <a:rPr lang="hu-HU" sz="1400" dirty="0">
                  <a:solidFill>
                    <a:srgbClr val="FFFFFF"/>
                  </a:solidFill>
                </a:rPr>
                <a:t> 45 ezer ügyféladat elvesztése miatt.</a:t>
              </a:r>
              <a:endParaRPr lang="en-US" sz="1400" dirty="0">
                <a:solidFill>
                  <a:srgbClr val="FFFFFF"/>
                </a:solidFill>
              </a:endParaRPr>
            </a:p>
          </p:txBody>
        </p:sp>
      </p:grpSp>
      <p:grpSp>
        <p:nvGrpSpPr>
          <p:cNvPr id="6156" name="Group 6"/>
          <p:cNvGrpSpPr>
            <a:grpSpLocks/>
          </p:cNvGrpSpPr>
          <p:nvPr/>
        </p:nvGrpSpPr>
        <p:grpSpPr bwMode="auto">
          <a:xfrm>
            <a:off x="1671638" y="3048000"/>
            <a:ext cx="1409700" cy="2782888"/>
            <a:chOff x="1758950" y="3254375"/>
            <a:chExt cx="1409700" cy="2782888"/>
          </a:xfrm>
        </p:grpSpPr>
        <p:sp>
          <p:nvSpPr>
            <p:cNvPr id="6158" name="Rectangle 45"/>
            <p:cNvSpPr>
              <a:spLocks noChangeArrowheads="1"/>
            </p:cNvSpPr>
            <p:nvPr>
              <p:custDataLst>
                <p:tags r:id="rId6"/>
              </p:custDataLst>
            </p:nvPr>
          </p:nvSpPr>
          <p:spPr bwMode="auto">
            <a:xfrm>
              <a:off x="1778000" y="3254375"/>
              <a:ext cx="1371600" cy="2782888"/>
            </a:xfrm>
            <a:prstGeom prst="rect">
              <a:avLst/>
            </a:prstGeom>
            <a:solidFill>
              <a:srgbClr val="FFFFFF">
                <a:alpha val="25098"/>
              </a:srgbClr>
            </a:solidFill>
            <a:ln w="9525">
              <a:solidFill>
                <a:srgbClr val="0099CC"/>
              </a:solidFill>
              <a:round/>
              <a:headEnd/>
              <a:tailEnd/>
            </a:ln>
          </p:spPr>
          <p:txBody>
            <a:bodyPr/>
            <a:lstStyle/>
            <a:p>
              <a:endParaRPr lang="hu-HU" sz="1600"/>
            </a:p>
          </p:txBody>
        </p:sp>
        <p:sp>
          <p:nvSpPr>
            <p:cNvPr id="6159" name="Pentagon 44"/>
            <p:cNvSpPr>
              <a:spLocks noChangeArrowheads="1"/>
            </p:cNvSpPr>
            <p:nvPr>
              <p:custDataLst>
                <p:tags r:id="rId7"/>
              </p:custDataLst>
            </p:nvPr>
          </p:nvSpPr>
          <p:spPr bwMode="auto">
            <a:xfrm rot="5400000">
              <a:off x="1958975" y="3079750"/>
              <a:ext cx="1009650" cy="1358900"/>
            </a:xfrm>
            <a:prstGeom prst="homePlate">
              <a:avLst>
                <a:gd name="adj" fmla="val 35394"/>
              </a:avLst>
            </a:prstGeom>
            <a:solidFill>
              <a:srgbClr val="0099CC"/>
            </a:solidFill>
            <a:ln w="9525">
              <a:solidFill>
                <a:srgbClr val="0099CC"/>
              </a:solidFill>
              <a:miter lim="800000"/>
              <a:headEnd/>
              <a:tailEnd/>
            </a:ln>
          </p:spPr>
          <p:txBody>
            <a:bodyPr/>
            <a:lstStyle/>
            <a:p>
              <a:endParaRPr lang="hu-HU" sz="1600"/>
            </a:p>
          </p:txBody>
        </p:sp>
        <p:sp>
          <p:nvSpPr>
            <p:cNvPr id="6160" name="TextBox 10"/>
            <p:cNvSpPr txBox="1">
              <a:spLocks noChangeArrowheads="1"/>
            </p:cNvSpPr>
            <p:nvPr>
              <p:custDataLst>
                <p:tags r:id="rId8"/>
              </p:custDataLst>
            </p:nvPr>
          </p:nvSpPr>
          <p:spPr bwMode="auto">
            <a:xfrm>
              <a:off x="1758950" y="3381375"/>
              <a:ext cx="1409700" cy="2006600"/>
            </a:xfrm>
            <a:prstGeom prst="rect">
              <a:avLst/>
            </a:prstGeom>
            <a:noFill/>
            <a:ln w="9525">
              <a:noFill/>
              <a:miter lim="800000"/>
              <a:headEnd/>
              <a:tailEnd/>
            </a:ln>
          </p:spPr>
          <p:txBody>
            <a:bodyPr>
              <a:spAutoFit/>
            </a:bodyPr>
            <a:lstStyle/>
            <a:p>
              <a:pPr>
                <a:buClr>
                  <a:schemeClr val="tx1"/>
                </a:buClr>
              </a:pPr>
              <a:r>
                <a:rPr lang="en-US" sz="1400">
                  <a:solidFill>
                    <a:srgbClr val="FFFFFF"/>
                  </a:solidFill>
                </a:rPr>
                <a:t>Brand </a:t>
              </a:r>
              <a:r>
                <a:rPr lang="hu-HU" sz="1400">
                  <a:solidFill>
                    <a:srgbClr val="FFFFFF"/>
                  </a:solidFill>
                </a:rPr>
                <a:t>imázs</a:t>
              </a:r>
              <a:endParaRPr lang="en-US" sz="1400">
                <a:solidFill>
                  <a:srgbClr val="FFFFFF"/>
                </a:solidFill>
              </a:endParaRPr>
            </a:p>
            <a:p>
              <a:pPr>
                <a:buClr>
                  <a:schemeClr val="tx1"/>
                </a:buClr>
              </a:pPr>
              <a:endParaRPr lang="en-US" sz="1400">
                <a:solidFill>
                  <a:srgbClr val="FFFFFF"/>
                </a:solidFill>
              </a:endParaRPr>
            </a:p>
            <a:p>
              <a:pPr marL="0" lvl="1">
                <a:buClr>
                  <a:schemeClr val="tx1"/>
                </a:buClr>
              </a:pPr>
              <a:endParaRPr lang="en-US" sz="1400">
                <a:solidFill>
                  <a:srgbClr val="FFFFFF"/>
                </a:solidFill>
              </a:endParaRPr>
            </a:p>
            <a:p>
              <a:pPr marL="0" lvl="1">
                <a:buClr>
                  <a:schemeClr val="tx1"/>
                </a:buClr>
              </a:pPr>
              <a:endParaRPr lang="en-US" sz="1400">
                <a:solidFill>
                  <a:srgbClr val="FFFFFF"/>
                </a:solidFill>
              </a:endParaRPr>
            </a:p>
            <a:p>
              <a:pPr marL="0" lvl="1">
                <a:buClr>
                  <a:schemeClr val="tx1"/>
                </a:buClr>
              </a:pPr>
              <a:r>
                <a:rPr lang="en-US" sz="1400">
                  <a:solidFill>
                    <a:srgbClr val="FFFFFF"/>
                  </a:solidFill>
                </a:rPr>
                <a:t>HSBC </a:t>
              </a:r>
              <a:r>
                <a:rPr lang="hu-HU" sz="1400">
                  <a:solidFill>
                    <a:srgbClr val="FFFFFF"/>
                  </a:solidFill>
                </a:rPr>
                <a:t> adatlopás 24 ezer privát banki ügyfelet érintett</a:t>
              </a:r>
              <a:endParaRPr lang="en-US" sz="1500">
                <a:solidFill>
                  <a:srgbClr val="FFFFFF"/>
                </a:solidFill>
              </a:endParaRPr>
            </a:p>
          </p:txBody>
        </p:sp>
      </p:grpSp>
      <p:sp>
        <p:nvSpPr>
          <p:cNvPr id="6157" name="Content Placeholder 2"/>
          <p:cNvSpPr txBox="1">
            <a:spLocks/>
          </p:cNvSpPr>
          <p:nvPr/>
        </p:nvSpPr>
        <p:spPr bwMode="auto">
          <a:xfrm>
            <a:off x="457200" y="6553200"/>
            <a:ext cx="2895600" cy="228600"/>
          </a:xfrm>
          <a:prstGeom prst="rect">
            <a:avLst/>
          </a:prstGeom>
          <a:noFill/>
          <a:ln w="9525">
            <a:noFill/>
            <a:miter lim="800000"/>
            <a:headEnd/>
            <a:tailEnd/>
          </a:ln>
        </p:spPr>
        <p:txBody>
          <a:bodyPr/>
          <a:lstStyle/>
          <a:p>
            <a:pPr eaLnBrk="0" hangingPunct="0">
              <a:spcBef>
                <a:spcPct val="20000"/>
              </a:spcBef>
              <a:buClr>
                <a:schemeClr val="bg1"/>
              </a:buClr>
              <a:buFont typeface="Wingdings" pitchFamily="2" charset="2"/>
              <a:buNone/>
            </a:pPr>
            <a:r>
              <a:rPr lang="en-US" sz="800"/>
              <a:t>*Sources for all breaches  shown in speaker notes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noFill/>
        </p:spPr>
        <p:txBody>
          <a:bodyPr/>
          <a:lstStyle/>
          <a:p>
            <a:r>
              <a:rPr lang="hu-HU" smtClean="0"/>
              <a:t>Kik a támadók?</a:t>
            </a:r>
            <a:endParaRPr lang="en-US" smtClean="0"/>
          </a:p>
        </p:txBody>
      </p:sp>
      <p:pic>
        <p:nvPicPr>
          <p:cNvPr id="56323" name="Picture 5" descr="fig1-Attacker Types and Techniques 2011 H1"/>
          <p:cNvPicPr>
            <a:picLocks noChangeAspect="1" noChangeArrowheads="1"/>
          </p:cNvPicPr>
          <p:nvPr/>
        </p:nvPicPr>
        <p:blipFill>
          <a:blip r:embed="rId3" cstate="print"/>
          <a:srcRect/>
          <a:stretch>
            <a:fillRect/>
          </a:stretch>
        </p:blipFill>
        <p:spPr bwMode="auto">
          <a:xfrm>
            <a:off x="228600" y="1219200"/>
            <a:ext cx="8915400" cy="5119688"/>
          </a:xfrm>
          <a:prstGeom prst="rect">
            <a:avLst/>
          </a:prstGeom>
          <a:noFill/>
          <a:ln w="9525">
            <a:noFill/>
            <a:miter lim="800000"/>
            <a:headEnd/>
            <a:tailEnd/>
          </a:ln>
        </p:spPr>
      </p:pic>
      <p:sp>
        <p:nvSpPr>
          <p:cNvPr id="56326" name="Rectangle 6"/>
          <p:cNvSpPr>
            <a:spLocks noChangeArrowheads="1"/>
          </p:cNvSpPr>
          <p:nvPr/>
        </p:nvSpPr>
        <p:spPr bwMode="auto">
          <a:xfrm>
            <a:off x="1981200" y="1905000"/>
            <a:ext cx="3200400" cy="1447800"/>
          </a:xfrm>
          <a:prstGeom prst="rect">
            <a:avLst/>
          </a:prstGeom>
          <a:solidFill>
            <a:srgbClr val="CCCCFF"/>
          </a:solidFill>
          <a:ln w="9525">
            <a:solidFill>
              <a:srgbClr val="CCCCFF"/>
            </a:solidFill>
            <a:miter lim="800000"/>
            <a:headEnd/>
            <a:tailEnd/>
          </a:ln>
          <a:effectLst>
            <a:prstShdw prst="shdw17" dist="17961" dir="2700000">
              <a:srgbClr val="CCCCFF">
                <a:gamma/>
                <a:shade val="60000"/>
                <a:invGamma/>
              </a:srgbClr>
            </a:prstShdw>
          </a:effectLst>
        </p:spPr>
        <p:txBody>
          <a:bodyPr wrap="none" anchor="ctr"/>
          <a:lstStyle/>
          <a:p>
            <a:pPr>
              <a:buFontTx/>
              <a:buChar char="•"/>
            </a:pPr>
            <a:r>
              <a:rPr lang="hu-HU" sz="1400">
                <a:latin typeface="Arial Narrow" pitchFamily="34" charset="0"/>
              </a:rPr>
              <a:t>Válogatás nélküli támadások</a:t>
            </a:r>
          </a:p>
          <a:p>
            <a:pPr>
              <a:buFontTx/>
              <a:buChar char="•"/>
            </a:pPr>
            <a:r>
              <a:rPr lang="hu-HU" sz="1400">
                <a:latin typeface="Arial Narrow" pitchFamily="34" charset="0"/>
              </a:rPr>
              <a:t>Kifinomult technikai képességek hiánya</a:t>
            </a:r>
          </a:p>
          <a:p>
            <a:pPr>
              <a:buFontTx/>
              <a:buChar char="•"/>
            </a:pPr>
            <a:r>
              <a:rPr lang="hu-HU" sz="1400">
                <a:latin typeface="Arial Narrow" pitchFamily="34" charset="0"/>
              </a:rPr>
              <a:t>Szokásos hacker eszközök használata</a:t>
            </a:r>
          </a:p>
          <a:p>
            <a:pPr>
              <a:buFontTx/>
              <a:buChar char="•"/>
            </a:pPr>
            <a:r>
              <a:rPr lang="hu-HU" sz="1400">
                <a:latin typeface="Arial Narrow" pitchFamily="34" charset="0"/>
              </a:rPr>
              <a:t>Robot hálózat építők</a:t>
            </a:r>
          </a:p>
          <a:p>
            <a:pPr>
              <a:buFontTx/>
              <a:buChar char="•"/>
            </a:pPr>
            <a:r>
              <a:rPr lang="hu-HU" sz="1400">
                <a:latin typeface="Arial Narrow" pitchFamily="34" charset="0"/>
              </a:rPr>
              <a:t>Pénzügyileg motivált tevékennség</a:t>
            </a:r>
          </a:p>
          <a:p>
            <a:pPr>
              <a:buFontTx/>
              <a:buChar char="•"/>
            </a:pPr>
            <a:r>
              <a:rPr lang="hu-HU" sz="1400">
                <a:latin typeface="Arial Narrow" pitchFamily="34" charset="0"/>
              </a:rPr>
              <a:t>Spam ls DoS támadások</a:t>
            </a:r>
          </a:p>
        </p:txBody>
      </p:sp>
      <p:sp>
        <p:nvSpPr>
          <p:cNvPr id="56327" name="Rectangle 7"/>
          <p:cNvSpPr>
            <a:spLocks noChangeArrowheads="1"/>
          </p:cNvSpPr>
          <p:nvPr/>
        </p:nvSpPr>
        <p:spPr bwMode="auto">
          <a:xfrm>
            <a:off x="1981200" y="4495800"/>
            <a:ext cx="2667000" cy="762000"/>
          </a:xfrm>
          <a:prstGeom prst="rect">
            <a:avLst/>
          </a:prstGeom>
          <a:solidFill>
            <a:srgbClr val="CCCCFF"/>
          </a:solidFill>
          <a:ln w="9525">
            <a:solidFill>
              <a:srgbClr val="CCCCFF"/>
            </a:solidFill>
            <a:miter lim="800000"/>
            <a:headEnd/>
            <a:tailEnd/>
          </a:ln>
          <a:effectLst>
            <a:prstShdw prst="shdw17" dist="17961" dir="2700000">
              <a:srgbClr val="CCCCFF">
                <a:gamma/>
                <a:shade val="60000"/>
                <a:invGamma/>
              </a:srgbClr>
            </a:prstShdw>
          </a:effectLst>
        </p:spPr>
        <p:txBody>
          <a:bodyPr wrap="none" anchor="ctr"/>
          <a:lstStyle/>
          <a:p>
            <a:pPr>
              <a:buFontTx/>
              <a:buChar char="•"/>
            </a:pPr>
            <a:r>
              <a:rPr lang="hu-HU" sz="1400">
                <a:latin typeface="Arial Narrow" pitchFamily="34" charset="0"/>
              </a:rPr>
              <a:t>Cyberwar</a:t>
            </a:r>
          </a:p>
        </p:txBody>
      </p:sp>
      <p:sp>
        <p:nvSpPr>
          <p:cNvPr id="56328" name="Rectangle 8"/>
          <p:cNvSpPr>
            <a:spLocks noChangeArrowheads="1"/>
          </p:cNvSpPr>
          <p:nvPr/>
        </p:nvSpPr>
        <p:spPr bwMode="auto">
          <a:xfrm>
            <a:off x="5410200" y="2057400"/>
            <a:ext cx="2286000" cy="1143000"/>
          </a:xfrm>
          <a:prstGeom prst="rect">
            <a:avLst/>
          </a:prstGeom>
          <a:solidFill>
            <a:srgbClr val="CCD8A0"/>
          </a:solidFill>
          <a:ln w="9525">
            <a:noFill/>
            <a:miter lim="800000"/>
            <a:headEnd/>
            <a:tailEnd/>
          </a:ln>
          <a:effectLst>
            <a:prstShdw prst="shdw17" dist="17961" dir="2700000">
              <a:srgbClr val="CCD8A0">
                <a:gamma/>
                <a:shade val="60000"/>
                <a:invGamma/>
              </a:srgbClr>
            </a:prstShdw>
          </a:effectLst>
        </p:spPr>
        <p:txBody>
          <a:bodyPr wrap="none" anchor="ctr"/>
          <a:lstStyle/>
          <a:p>
            <a:pPr>
              <a:buFontTx/>
              <a:buChar char="•"/>
            </a:pPr>
            <a:r>
              <a:rPr lang="hu-HU" sz="1400">
                <a:latin typeface="Arial Narrow" pitchFamily="34" charset="0"/>
              </a:rPr>
              <a:t>Pénzügyileg motivált ,</a:t>
            </a:r>
          </a:p>
          <a:p>
            <a:r>
              <a:rPr lang="hu-HU" sz="1400">
                <a:latin typeface="Arial Narrow" pitchFamily="34" charset="0"/>
              </a:rPr>
              <a:t>célzott támadások</a:t>
            </a:r>
          </a:p>
          <a:p>
            <a:pPr>
              <a:buFontTx/>
              <a:buChar char="•"/>
            </a:pPr>
            <a:r>
              <a:rPr lang="hu-HU" sz="1400">
                <a:latin typeface="Arial Narrow" pitchFamily="34" charset="0"/>
              </a:rPr>
              <a:t>DDOS támadások</a:t>
            </a:r>
          </a:p>
          <a:p>
            <a:pPr>
              <a:buFontTx/>
              <a:buChar char="•"/>
            </a:pPr>
            <a:r>
              <a:rPr lang="hu-HU" sz="1400">
                <a:latin typeface="Arial Narrow" pitchFamily="34" charset="0"/>
              </a:rPr>
              <a:t>Hacktivisták</a:t>
            </a:r>
          </a:p>
        </p:txBody>
      </p:sp>
      <p:sp>
        <p:nvSpPr>
          <p:cNvPr id="56329" name="Rectangle 9"/>
          <p:cNvSpPr>
            <a:spLocks noChangeArrowheads="1"/>
          </p:cNvSpPr>
          <p:nvPr/>
        </p:nvSpPr>
        <p:spPr bwMode="auto">
          <a:xfrm>
            <a:off x="5486400" y="4343400"/>
            <a:ext cx="3048000" cy="990600"/>
          </a:xfrm>
          <a:prstGeom prst="rect">
            <a:avLst/>
          </a:prstGeom>
          <a:solidFill>
            <a:srgbClr val="CCD8A0"/>
          </a:solidFill>
          <a:ln w="9525">
            <a:noFill/>
            <a:miter lim="800000"/>
            <a:headEnd/>
            <a:tailEnd/>
          </a:ln>
          <a:effectLst>
            <a:prstShdw prst="shdw17" dist="17961" dir="2700000">
              <a:srgbClr val="CCD8A0">
                <a:gamma/>
                <a:shade val="60000"/>
                <a:invGamma/>
              </a:srgbClr>
            </a:prstShdw>
          </a:effectLst>
        </p:spPr>
        <p:txBody>
          <a:bodyPr wrap="none" anchor="ctr"/>
          <a:lstStyle/>
          <a:p>
            <a:pPr>
              <a:buFontTx/>
              <a:buChar char="•"/>
            </a:pPr>
            <a:r>
              <a:rPr lang="hu-HU" sz="1400">
                <a:latin typeface="Arial Narrow" pitchFamily="34" charset="0"/>
              </a:rPr>
              <a:t>Képzett, folyamatos támadások</a:t>
            </a:r>
          </a:p>
          <a:p>
            <a:pPr>
              <a:buFontTx/>
              <a:buChar char="•"/>
            </a:pPr>
            <a:r>
              <a:rPr lang="hu-HU" sz="1400">
                <a:latin typeface="Arial Narrow" pitchFamily="34" charset="0"/>
              </a:rPr>
              <a:t>Szervezett, államilag támogatott ssoportok</a:t>
            </a:r>
          </a:p>
          <a:p>
            <a:pPr>
              <a:buFontTx/>
              <a:buChar char="•"/>
            </a:pPr>
            <a:r>
              <a:rPr lang="hu-HU" sz="1400">
                <a:latin typeface="Arial Narrow" pitchFamily="34" charset="0"/>
              </a:rPr>
              <a:t>Új, Zero day sérülékenységek kihasználása</a:t>
            </a:r>
          </a:p>
          <a:p>
            <a:pPr>
              <a:buFontTx/>
              <a:buChar char="•"/>
            </a:pPr>
            <a:r>
              <a:rPr lang="hu-HU" sz="1400">
                <a:latin typeface="Arial Narrow" pitchFamily="34" charset="0"/>
              </a:rPr>
              <a:t>Korábban nem használt támadási technikák</a:t>
            </a:r>
          </a:p>
          <a:p>
            <a:pPr>
              <a:buFontTx/>
              <a:buChar char="•"/>
            </a:pPr>
            <a:endParaRPr lang="hu-HU" sz="1400">
              <a:latin typeface="Arial Narrow" pitchFamily="34" charset="0"/>
            </a:endParaRPr>
          </a:p>
        </p:txBody>
      </p:sp>
      <p:sp>
        <p:nvSpPr>
          <p:cNvPr id="56332" name="Rectangle 12"/>
          <p:cNvSpPr>
            <a:spLocks noChangeArrowheads="1"/>
          </p:cNvSpPr>
          <p:nvPr/>
        </p:nvSpPr>
        <p:spPr bwMode="auto">
          <a:xfrm>
            <a:off x="2362200" y="1143000"/>
            <a:ext cx="4800600" cy="457200"/>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r>
              <a:rPr lang="hu-HU" b="1"/>
              <a:t>Támadók és technikák 2011-ben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12"/>
          <p:cNvSpPr>
            <a:spLocks noChangeArrowheads="1"/>
          </p:cNvSpPr>
          <p:nvPr/>
        </p:nvSpPr>
        <p:spPr bwMode="auto">
          <a:xfrm>
            <a:off x="0" y="0"/>
            <a:ext cx="139700" cy="290513"/>
          </a:xfrm>
          <a:prstGeom prst="rect">
            <a:avLst/>
          </a:prstGeom>
          <a:noFill/>
          <a:ln w="9525">
            <a:noFill/>
            <a:miter lim="800000"/>
            <a:headEnd/>
            <a:tailEnd/>
          </a:ln>
          <a:effectLst>
            <a:prstShdw prst="shdw17" dist="17961" dir="2700000">
              <a:srgbClr val="006E99"/>
            </a:prstShdw>
          </a:effectLst>
        </p:spPr>
        <p:txBody>
          <a:bodyPr wrap="none" lIns="38088" tIns="7935" rIns="38088" bIns="7935" anchor="ctr">
            <a:spAutoFit/>
          </a:bodyPr>
          <a:lstStyle/>
          <a:p>
            <a:pPr eaLnBrk="0" hangingPunct="0"/>
            <a:r>
              <a:rPr lang="en-GB"/>
              <a:t> </a:t>
            </a:r>
          </a:p>
        </p:txBody>
      </p:sp>
      <p:sp>
        <p:nvSpPr>
          <p:cNvPr id="58371" name="Rectangle 13"/>
          <p:cNvSpPr>
            <a:spLocks noChangeArrowheads="1"/>
          </p:cNvSpPr>
          <p:nvPr/>
        </p:nvSpPr>
        <p:spPr bwMode="auto">
          <a:xfrm>
            <a:off x="0" y="0"/>
            <a:ext cx="139700" cy="290513"/>
          </a:xfrm>
          <a:prstGeom prst="rect">
            <a:avLst/>
          </a:prstGeom>
          <a:noFill/>
          <a:ln w="9525">
            <a:noFill/>
            <a:miter lim="800000"/>
            <a:headEnd/>
            <a:tailEnd/>
          </a:ln>
          <a:effectLst>
            <a:prstShdw prst="shdw17" dist="17961" dir="2700000">
              <a:srgbClr val="006E99"/>
            </a:prstShdw>
          </a:effectLst>
        </p:spPr>
        <p:txBody>
          <a:bodyPr wrap="none" lIns="38088" tIns="7935" rIns="38088" bIns="7935" anchor="ctr">
            <a:spAutoFit/>
          </a:bodyPr>
          <a:lstStyle/>
          <a:p>
            <a:pPr eaLnBrk="0" hangingPunct="0"/>
            <a:r>
              <a:rPr lang="en-GB"/>
              <a:t> </a:t>
            </a:r>
          </a:p>
        </p:txBody>
      </p:sp>
      <p:grpSp>
        <p:nvGrpSpPr>
          <p:cNvPr id="58372" name="Group 21"/>
          <p:cNvGrpSpPr>
            <a:grpSpLocks/>
          </p:cNvGrpSpPr>
          <p:nvPr/>
        </p:nvGrpSpPr>
        <p:grpSpPr bwMode="auto">
          <a:xfrm>
            <a:off x="5791200" y="1600200"/>
            <a:ext cx="2921000" cy="2651125"/>
            <a:chOff x="3648" y="826"/>
            <a:chExt cx="1840" cy="1670"/>
          </a:xfrm>
        </p:grpSpPr>
        <p:pic>
          <p:nvPicPr>
            <p:cNvPr id="58373" name="Picture 8" descr="InsertedImage"/>
            <p:cNvPicPr>
              <a:picLocks noChangeAspect="1"/>
            </p:cNvPicPr>
            <p:nvPr/>
          </p:nvPicPr>
          <p:blipFill>
            <a:blip r:embed="rId3" cstate="print"/>
            <a:srcRect/>
            <a:stretch>
              <a:fillRect/>
            </a:stretch>
          </p:blipFill>
          <p:spPr bwMode="auto">
            <a:xfrm>
              <a:off x="4032" y="826"/>
              <a:ext cx="1237" cy="1147"/>
            </a:xfrm>
            <a:prstGeom prst="rect">
              <a:avLst/>
            </a:prstGeom>
            <a:noFill/>
            <a:ln w="9525">
              <a:noFill/>
              <a:miter lim="800000"/>
              <a:headEnd/>
              <a:tailEnd/>
            </a:ln>
          </p:spPr>
        </p:pic>
        <p:sp>
          <p:nvSpPr>
            <p:cNvPr id="58374" name="Text Box 11"/>
            <p:cNvSpPr txBox="1">
              <a:spLocks noChangeArrowheads="1"/>
            </p:cNvSpPr>
            <p:nvPr/>
          </p:nvSpPr>
          <p:spPr bwMode="auto">
            <a:xfrm>
              <a:off x="4070" y="2001"/>
              <a:ext cx="116" cy="231"/>
            </a:xfrm>
            <a:prstGeom prst="rect">
              <a:avLst/>
            </a:prstGeom>
            <a:noFill/>
            <a:ln w="9525">
              <a:noFill/>
              <a:miter lim="800000"/>
              <a:headEnd/>
              <a:tailEnd/>
            </a:ln>
            <a:effectLst>
              <a:prstShdw prst="shdw17" dist="17961" dir="2700000">
                <a:srgbClr val="006E99"/>
              </a:prstShdw>
            </a:effectLst>
          </p:spPr>
          <p:txBody>
            <a:bodyPr wrap="none">
              <a:spAutoFit/>
            </a:bodyPr>
            <a:lstStyle/>
            <a:p>
              <a:endParaRPr lang="hu-HU"/>
            </a:p>
          </p:txBody>
        </p:sp>
        <p:sp>
          <p:nvSpPr>
            <p:cNvPr id="58375" name="Text Box 14"/>
            <p:cNvSpPr txBox="1">
              <a:spLocks noChangeArrowheads="1"/>
            </p:cNvSpPr>
            <p:nvPr/>
          </p:nvSpPr>
          <p:spPr bwMode="auto">
            <a:xfrm>
              <a:off x="4320" y="2026"/>
              <a:ext cx="744" cy="154"/>
            </a:xfrm>
            <a:prstGeom prst="rect">
              <a:avLst/>
            </a:prstGeom>
            <a:noFill/>
            <a:ln w="9525">
              <a:noFill/>
              <a:miter lim="800000"/>
              <a:headEnd/>
              <a:tailEnd/>
            </a:ln>
            <a:effectLst>
              <a:prstShdw prst="shdw17" dist="17961" dir="2700000">
                <a:srgbClr val="006E99"/>
              </a:prstShdw>
            </a:effectLst>
          </p:spPr>
          <p:txBody>
            <a:bodyPr wrap="none">
              <a:spAutoFit/>
            </a:bodyPr>
            <a:lstStyle/>
            <a:p>
              <a:r>
                <a:rPr lang="en-US" sz="1000"/>
                <a:t>Lulz Security logo</a:t>
              </a:r>
            </a:p>
          </p:txBody>
        </p:sp>
        <p:sp>
          <p:nvSpPr>
            <p:cNvPr id="58376" name="Text Box 15"/>
            <p:cNvSpPr txBox="1">
              <a:spLocks noChangeArrowheads="1"/>
            </p:cNvSpPr>
            <p:nvPr/>
          </p:nvSpPr>
          <p:spPr bwMode="auto">
            <a:xfrm>
              <a:off x="3648" y="2170"/>
              <a:ext cx="1840" cy="326"/>
            </a:xfrm>
            <a:prstGeom prst="rect">
              <a:avLst/>
            </a:prstGeom>
            <a:noFill/>
            <a:ln w="9525">
              <a:noFill/>
              <a:miter lim="800000"/>
              <a:headEnd/>
              <a:tailEnd/>
            </a:ln>
            <a:effectLst>
              <a:prstShdw prst="shdw17" dist="17961" dir="2700000">
                <a:srgbClr val="006E99"/>
              </a:prstShdw>
            </a:effectLst>
          </p:spPr>
          <p:txBody>
            <a:bodyPr wrap="none">
              <a:spAutoFit/>
            </a:bodyPr>
            <a:lstStyle/>
            <a:p>
              <a:r>
                <a:rPr lang="en-US" sz="1400"/>
                <a:t>"The world's leaders in high-quality</a:t>
              </a:r>
            </a:p>
            <a:p>
              <a:r>
                <a:rPr lang="en-US" sz="1400"/>
                <a:t> entertainment at your expense."</a:t>
              </a:r>
            </a:p>
          </p:txBody>
        </p:sp>
      </p:grpSp>
      <p:sp>
        <p:nvSpPr>
          <p:cNvPr id="58377" name="Title 2"/>
          <p:cNvSpPr>
            <a:spLocks/>
          </p:cNvSpPr>
          <p:nvPr/>
        </p:nvSpPr>
        <p:spPr bwMode="auto">
          <a:xfrm>
            <a:off x="182563" y="581025"/>
            <a:ext cx="8685212" cy="638175"/>
          </a:xfrm>
          <a:prstGeom prst="rect">
            <a:avLst/>
          </a:prstGeom>
          <a:noFill/>
          <a:ln w="9525">
            <a:noFill/>
            <a:miter lim="800000"/>
            <a:headEnd/>
            <a:tailEnd/>
          </a:ln>
        </p:spPr>
        <p:txBody>
          <a:bodyPr/>
          <a:lstStyle/>
          <a:p>
            <a:pPr eaLnBrk="0" hangingPunct="0">
              <a:lnSpc>
                <a:spcPct val="94000"/>
              </a:lnSpc>
              <a:buSzPct val="45000"/>
              <a:buFont typeface="StarSymbol"/>
              <a:buNone/>
            </a:pPr>
            <a:r>
              <a:rPr lang="en-US" sz="2200" dirty="0" err="1">
                <a:solidFill>
                  <a:srgbClr val="7889FB"/>
                </a:solidFill>
                <a:ea typeface="SimSun" pitchFamily="2" charset="-122"/>
              </a:rPr>
              <a:t>Hacktiv</a:t>
            </a:r>
            <a:r>
              <a:rPr lang="hu-HU" sz="2200" dirty="0" err="1" smtClean="0">
                <a:solidFill>
                  <a:srgbClr val="7889FB"/>
                </a:solidFill>
              </a:rPr>
              <a:t>isták</a:t>
            </a:r>
            <a:r>
              <a:rPr lang="hu-HU" sz="2200" dirty="0" smtClean="0">
                <a:solidFill>
                  <a:srgbClr val="7889FB"/>
                </a:solidFill>
              </a:rPr>
              <a:t>: </a:t>
            </a:r>
            <a:r>
              <a:rPr lang="hu-HU" sz="2200" dirty="0">
                <a:solidFill>
                  <a:srgbClr val="7889FB"/>
                </a:solidFill>
              </a:rPr>
              <a:t>politikailag </a:t>
            </a:r>
            <a:r>
              <a:rPr lang="hu-HU" sz="2200" dirty="0" smtClean="0">
                <a:solidFill>
                  <a:srgbClr val="7889FB"/>
                </a:solidFill>
              </a:rPr>
              <a:t>motivált </a:t>
            </a:r>
            <a:r>
              <a:rPr lang="hu-HU" sz="2200" dirty="0">
                <a:solidFill>
                  <a:srgbClr val="7889FB"/>
                </a:solidFill>
              </a:rPr>
              <a:t>IT támadást végző csoportok</a:t>
            </a:r>
            <a:endParaRPr lang="en-US" sz="2200" dirty="0">
              <a:solidFill>
                <a:srgbClr val="FF0000"/>
              </a:solidFill>
            </a:endParaRPr>
          </a:p>
        </p:txBody>
      </p:sp>
      <p:grpSp>
        <p:nvGrpSpPr>
          <p:cNvPr id="58378" name="Group 20"/>
          <p:cNvGrpSpPr>
            <a:grpSpLocks/>
          </p:cNvGrpSpPr>
          <p:nvPr/>
        </p:nvGrpSpPr>
        <p:grpSpPr bwMode="auto">
          <a:xfrm>
            <a:off x="304800" y="1066800"/>
            <a:ext cx="5257800" cy="3733800"/>
            <a:chOff x="192" y="624"/>
            <a:chExt cx="3312" cy="2352"/>
          </a:xfrm>
        </p:grpSpPr>
        <p:sp>
          <p:nvSpPr>
            <p:cNvPr id="58379" name="Rectangle 2"/>
            <p:cNvSpPr>
              <a:spLocks noChangeArrowheads="1"/>
            </p:cNvSpPr>
            <p:nvPr/>
          </p:nvSpPr>
          <p:spPr bwMode="auto">
            <a:xfrm>
              <a:off x="192" y="624"/>
              <a:ext cx="3312" cy="2352"/>
            </a:xfrm>
            <a:prstGeom prst="rect">
              <a:avLst/>
            </a:prstGeom>
            <a:solidFill>
              <a:srgbClr val="66CCFF"/>
            </a:solidFill>
            <a:ln w="9525">
              <a:noFill/>
              <a:miter lim="800000"/>
              <a:headEnd/>
              <a:tailEnd/>
            </a:ln>
            <a:effectLst>
              <a:prstShdw prst="shdw17" dist="17961" dir="2700000">
                <a:srgbClr val="3D7A99"/>
              </a:prstShdw>
            </a:effectLst>
          </p:spPr>
          <p:txBody>
            <a:bodyPr wrap="none" anchor="ctr"/>
            <a:lstStyle/>
            <a:p>
              <a:endParaRPr lang="hu-HU"/>
            </a:p>
          </p:txBody>
        </p:sp>
        <p:pic>
          <p:nvPicPr>
            <p:cNvPr id="58380" name="Picture 4" descr="anonymouslogo"/>
            <p:cNvPicPr>
              <a:picLocks noChangeAspect="1"/>
            </p:cNvPicPr>
            <p:nvPr/>
          </p:nvPicPr>
          <p:blipFill>
            <a:blip r:embed="rId4" cstate="print"/>
            <a:srcRect/>
            <a:stretch>
              <a:fillRect/>
            </a:stretch>
          </p:blipFill>
          <p:spPr bwMode="auto">
            <a:xfrm>
              <a:off x="2064" y="1214"/>
              <a:ext cx="1344" cy="1330"/>
            </a:xfrm>
            <a:prstGeom prst="rect">
              <a:avLst/>
            </a:prstGeom>
            <a:noFill/>
            <a:ln w="9525">
              <a:noFill/>
              <a:miter lim="800000"/>
              <a:headEnd/>
              <a:tailEnd/>
            </a:ln>
          </p:spPr>
        </p:pic>
        <p:pic>
          <p:nvPicPr>
            <p:cNvPr id="58381" name="Picture 8" descr="File:Occupy Wall Street Anonymous 2011 Shankbone.JPG">
              <a:hlinkClick r:id="rId5"/>
            </p:cNvPr>
            <p:cNvPicPr>
              <a:picLocks noChangeAspect="1" noChangeArrowheads="1"/>
            </p:cNvPicPr>
            <p:nvPr/>
          </p:nvPicPr>
          <p:blipFill>
            <a:blip r:embed="rId6" cstate="print"/>
            <a:srcRect/>
            <a:stretch>
              <a:fillRect/>
            </a:stretch>
          </p:blipFill>
          <p:spPr bwMode="auto">
            <a:xfrm>
              <a:off x="336" y="720"/>
              <a:ext cx="1776" cy="1507"/>
            </a:xfrm>
            <a:prstGeom prst="rect">
              <a:avLst/>
            </a:prstGeom>
            <a:noFill/>
            <a:ln w="9525">
              <a:noFill/>
              <a:miter lim="800000"/>
              <a:headEnd/>
              <a:tailEnd/>
            </a:ln>
          </p:spPr>
        </p:pic>
        <p:sp>
          <p:nvSpPr>
            <p:cNvPr id="58382" name="Rectangle 9"/>
            <p:cNvSpPr>
              <a:spLocks noChangeArrowheads="1"/>
            </p:cNvSpPr>
            <p:nvPr/>
          </p:nvSpPr>
          <p:spPr bwMode="auto">
            <a:xfrm>
              <a:off x="336" y="2208"/>
              <a:ext cx="1526" cy="250"/>
            </a:xfrm>
            <a:prstGeom prst="rect">
              <a:avLst/>
            </a:prstGeom>
            <a:noFill/>
            <a:ln w="9525">
              <a:noFill/>
              <a:miter lim="800000"/>
              <a:headEnd/>
              <a:tailEnd/>
            </a:ln>
            <a:effectLst>
              <a:prstShdw prst="shdw17" dist="17961" dir="2700000">
                <a:srgbClr val="006E99"/>
              </a:prstShdw>
            </a:effectLst>
          </p:spPr>
          <p:txBody>
            <a:bodyPr wrap="none">
              <a:spAutoFit/>
            </a:bodyPr>
            <a:lstStyle/>
            <a:p>
              <a:r>
                <a:rPr lang="en-US" sz="1000"/>
                <a:t>A member of Anonymous at the Occupy</a:t>
              </a:r>
            </a:p>
            <a:p>
              <a:r>
                <a:rPr lang="en-US" sz="1000"/>
                <a:t>Wall Street protest in New York*</a:t>
              </a:r>
            </a:p>
          </p:txBody>
        </p:sp>
        <p:sp>
          <p:nvSpPr>
            <p:cNvPr id="58383" name="Text Box 17"/>
            <p:cNvSpPr txBox="1">
              <a:spLocks noChangeArrowheads="1"/>
            </p:cNvSpPr>
            <p:nvPr/>
          </p:nvSpPr>
          <p:spPr bwMode="auto">
            <a:xfrm>
              <a:off x="288" y="2482"/>
              <a:ext cx="2133" cy="460"/>
            </a:xfrm>
            <a:prstGeom prst="rect">
              <a:avLst/>
            </a:prstGeom>
            <a:noFill/>
            <a:ln w="9525">
              <a:noFill/>
              <a:miter lim="800000"/>
              <a:headEnd/>
              <a:tailEnd/>
            </a:ln>
            <a:effectLst>
              <a:prstShdw prst="shdw17" dist="17961" dir="2700000">
                <a:srgbClr val="006E99"/>
              </a:prstShdw>
            </a:effectLst>
          </p:spPr>
          <p:txBody>
            <a:bodyPr wrap="none">
              <a:spAutoFit/>
            </a:bodyPr>
            <a:lstStyle/>
            <a:p>
              <a:r>
                <a:rPr lang="en-US" sz="1400" b="1"/>
                <a:t> “We are Anonymous. We are Legion. </a:t>
              </a:r>
              <a:endParaRPr lang="hu-HU" sz="1400" b="1"/>
            </a:p>
            <a:p>
              <a:r>
                <a:rPr lang="hu-HU" sz="1400" b="1"/>
                <a:t>  </a:t>
              </a:r>
              <a:r>
                <a:rPr lang="en-US" sz="1400" b="1"/>
                <a:t>We do not forgive.</a:t>
              </a:r>
            </a:p>
            <a:p>
              <a:r>
                <a:rPr lang="hu-HU" sz="1400" b="1"/>
                <a:t> </a:t>
              </a:r>
              <a:r>
                <a:rPr lang="en-US" sz="1400" b="1"/>
                <a:t> We do not forget. Expect us.”**</a:t>
              </a:r>
            </a:p>
          </p:txBody>
        </p:sp>
      </p:grpSp>
      <p:grpSp>
        <p:nvGrpSpPr>
          <p:cNvPr id="58384" name="Group 19"/>
          <p:cNvGrpSpPr>
            <a:grpSpLocks/>
          </p:cNvGrpSpPr>
          <p:nvPr/>
        </p:nvGrpSpPr>
        <p:grpSpPr bwMode="auto">
          <a:xfrm>
            <a:off x="457200" y="4800600"/>
            <a:ext cx="8228013" cy="2057400"/>
            <a:chOff x="288" y="3024"/>
            <a:chExt cx="5183" cy="1296"/>
          </a:xfrm>
        </p:grpSpPr>
        <p:pic>
          <p:nvPicPr>
            <p:cNvPr id="58385" name="Picture 11" descr="activists"/>
            <p:cNvPicPr>
              <a:picLocks noChangeAspect="1"/>
            </p:cNvPicPr>
            <p:nvPr/>
          </p:nvPicPr>
          <p:blipFill>
            <a:blip r:embed="rId7" cstate="print"/>
            <a:srcRect/>
            <a:stretch>
              <a:fillRect/>
            </a:stretch>
          </p:blipFill>
          <p:spPr bwMode="auto">
            <a:xfrm>
              <a:off x="288" y="3072"/>
              <a:ext cx="1727" cy="1066"/>
            </a:xfrm>
            <a:prstGeom prst="rect">
              <a:avLst/>
            </a:prstGeom>
            <a:noFill/>
            <a:ln w="9525">
              <a:noFill/>
              <a:miter lim="800000"/>
              <a:headEnd/>
              <a:tailEnd/>
            </a:ln>
          </p:spPr>
        </p:pic>
        <p:pic>
          <p:nvPicPr>
            <p:cNvPr id="58386" name="Picture 11" descr="activists"/>
            <p:cNvPicPr>
              <a:picLocks noChangeAspect="1"/>
            </p:cNvPicPr>
            <p:nvPr/>
          </p:nvPicPr>
          <p:blipFill>
            <a:blip r:embed="rId7" cstate="print"/>
            <a:srcRect/>
            <a:stretch>
              <a:fillRect/>
            </a:stretch>
          </p:blipFill>
          <p:spPr bwMode="auto">
            <a:xfrm>
              <a:off x="2016" y="3072"/>
              <a:ext cx="1727" cy="1066"/>
            </a:xfrm>
            <a:prstGeom prst="rect">
              <a:avLst/>
            </a:prstGeom>
            <a:noFill/>
            <a:ln w="9525">
              <a:noFill/>
              <a:miter lim="800000"/>
              <a:headEnd/>
              <a:tailEnd/>
            </a:ln>
          </p:spPr>
        </p:pic>
        <p:pic>
          <p:nvPicPr>
            <p:cNvPr id="58387" name="Picture 11" descr="activists"/>
            <p:cNvPicPr>
              <a:picLocks noChangeAspect="1"/>
            </p:cNvPicPr>
            <p:nvPr/>
          </p:nvPicPr>
          <p:blipFill>
            <a:blip r:embed="rId7" cstate="print"/>
            <a:srcRect/>
            <a:stretch>
              <a:fillRect/>
            </a:stretch>
          </p:blipFill>
          <p:spPr bwMode="auto">
            <a:xfrm>
              <a:off x="3744" y="3024"/>
              <a:ext cx="1727" cy="1066"/>
            </a:xfrm>
            <a:prstGeom prst="rect">
              <a:avLst/>
            </a:prstGeom>
            <a:noFill/>
            <a:ln w="9525">
              <a:noFill/>
              <a:miter lim="800000"/>
              <a:headEnd/>
              <a:tailEnd/>
            </a:ln>
          </p:spPr>
        </p:pic>
        <p:sp>
          <p:nvSpPr>
            <p:cNvPr id="58388" name="Text Box 10"/>
            <p:cNvSpPr txBox="1">
              <a:spLocks noChangeArrowheads="1"/>
            </p:cNvSpPr>
            <p:nvPr/>
          </p:nvSpPr>
          <p:spPr bwMode="auto">
            <a:xfrm>
              <a:off x="288" y="4147"/>
              <a:ext cx="1344" cy="173"/>
            </a:xfrm>
            <a:prstGeom prst="rect">
              <a:avLst/>
            </a:prstGeom>
            <a:noFill/>
            <a:ln w="9525">
              <a:noFill/>
              <a:miter lim="800000"/>
              <a:headEnd/>
              <a:tailEnd/>
            </a:ln>
            <a:effectLst>
              <a:prstShdw prst="shdw17" dist="17961" dir="2700000">
                <a:srgbClr val="006E99"/>
              </a:prstShdw>
            </a:effectLst>
          </p:spPr>
          <p:txBody>
            <a:bodyPr>
              <a:spAutoFit/>
            </a:bodyPr>
            <a:lstStyle/>
            <a:p>
              <a:r>
                <a:rPr lang="en-US" sz="1200"/>
                <a:t>*Source: David Shankbone</a:t>
              </a:r>
            </a:p>
          </p:txBody>
        </p:sp>
        <p:sp>
          <p:nvSpPr>
            <p:cNvPr id="58389" name="Text Box 18"/>
            <p:cNvSpPr txBox="1">
              <a:spLocks noChangeArrowheads="1"/>
            </p:cNvSpPr>
            <p:nvPr/>
          </p:nvSpPr>
          <p:spPr bwMode="auto">
            <a:xfrm>
              <a:off x="2208" y="4147"/>
              <a:ext cx="2688" cy="173"/>
            </a:xfrm>
            <a:prstGeom prst="rect">
              <a:avLst/>
            </a:prstGeom>
            <a:noFill/>
            <a:ln w="9525">
              <a:noFill/>
              <a:miter lim="800000"/>
              <a:headEnd/>
              <a:tailEnd/>
            </a:ln>
            <a:effectLst>
              <a:prstShdw prst="shdw17" dist="17961" dir="2700000">
                <a:srgbClr val="006E99"/>
              </a:prstShdw>
            </a:effectLst>
          </p:spPr>
          <p:txBody>
            <a:bodyPr>
              <a:spAutoFit/>
            </a:bodyPr>
            <a:lstStyle/>
            <a:p>
              <a:r>
                <a:rPr lang="en-US" sz="1200"/>
                <a:t>**Source: Yale Law and Technology, November 9, 2009</a:t>
              </a:r>
            </a:p>
          </p:txBody>
        </p:sp>
      </p:gr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idx="4294967295"/>
          </p:nvPr>
        </p:nvSpPr>
        <p:spPr>
          <a:xfrm>
            <a:off x="152400" y="609600"/>
            <a:ext cx="8686800" cy="396875"/>
          </a:xfrm>
          <a:noFill/>
        </p:spPr>
        <p:txBody>
          <a:bodyPr/>
          <a:lstStyle/>
          <a:p>
            <a:r>
              <a:rPr lang="hu-HU" smtClean="0"/>
              <a:t>A közösségi háló többé már nem csak mellékes szórakozás</a:t>
            </a:r>
            <a:endParaRPr lang="en-US" smtClean="0"/>
          </a:p>
        </p:txBody>
      </p:sp>
      <p:sp>
        <p:nvSpPr>
          <p:cNvPr id="84995" name="Content Placeholder 2"/>
          <p:cNvSpPr>
            <a:spLocks noGrp="1"/>
          </p:cNvSpPr>
          <p:nvPr>
            <p:ph idx="4294967295"/>
          </p:nvPr>
        </p:nvSpPr>
        <p:spPr>
          <a:xfrm>
            <a:off x="144463" y="1558925"/>
            <a:ext cx="8389937" cy="4689475"/>
          </a:xfrm>
          <a:noFill/>
        </p:spPr>
        <p:txBody>
          <a:bodyPr/>
          <a:lstStyle/>
          <a:p>
            <a:pPr>
              <a:buFont typeface="Wingdings" pitchFamily="2" charset="2"/>
              <a:buNone/>
            </a:pPr>
            <a:r>
              <a:rPr lang="en-US" dirty="0" smtClean="0"/>
              <a:t>A</a:t>
            </a:r>
            <a:r>
              <a:rPr lang="hu-HU" dirty="0" smtClean="0"/>
              <a:t> támadók a közösségi hálók adatainak bányászatával képesek szervezetekre, alkalmazottaikra vonatkozó </a:t>
            </a:r>
            <a:r>
              <a:rPr lang="hu-HU" dirty="0" smtClean="0"/>
              <a:t>információk </a:t>
            </a:r>
            <a:r>
              <a:rPr lang="hu-HU" dirty="0" smtClean="0"/>
              <a:t>megszerzésére.</a:t>
            </a:r>
          </a:p>
          <a:p>
            <a:pPr lvl="1"/>
            <a:r>
              <a:rPr lang="hu-HU" dirty="0" smtClean="0"/>
              <a:t>Üzleti weboldalak </a:t>
            </a:r>
            <a:r>
              <a:rPr lang="hu-HU" dirty="0" err="1" smtClean="0"/>
              <a:t>szkennelése</a:t>
            </a:r>
            <a:r>
              <a:rPr lang="hu-HU" dirty="0" smtClean="0"/>
              <a:t>, </a:t>
            </a:r>
            <a:r>
              <a:rPr lang="hu-HU" dirty="0" err="1" smtClean="0"/>
              <a:t>Google</a:t>
            </a:r>
            <a:r>
              <a:rPr lang="hu-HU" dirty="0" smtClean="0"/>
              <a:t>, </a:t>
            </a:r>
            <a:r>
              <a:rPr lang="hu-HU" dirty="0" err="1" smtClean="0"/>
              <a:t>Google</a:t>
            </a:r>
            <a:r>
              <a:rPr lang="hu-HU" dirty="0" smtClean="0"/>
              <a:t> </a:t>
            </a:r>
            <a:r>
              <a:rPr lang="hu-HU" dirty="0" err="1" smtClean="0"/>
              <a:t>news</a:t>
            </a:r>
            <a:r>
              <a:rPr lang="hu-HU" dirty="0" smtClean="0"/>
              <a:t> </a:t>
            </a:r>
            <a:endParaRPr lang="en-US" dirty="0" smtClean="0"/>
          </a:p>
          <a:p>
            <a:pPr lvl="2"/>
            <a:r>
              <a:rPr lang="hu-HU" dirty="0" smtClean="0"/>
              <a:t>Ki dolgozik ott</a:t>
            </a:r>
            <a:r>
              <a:rPr lang="en-US" dirty="0" smtClean="0"/>
              <a:t>? </a:t>
            </a:r>
            <a:r>
              <a:rPr lang="hu-HU" dirty="0" smtClean="0"/>
              <a:t>Milyen beosztásban</a:t>
            </a:r>
            <a:r>
              <a:rPr lang="en-US" dirty="0" smtClean="0"/>
              <a:t>?</a:t>
            </a:r>
          </a:p>
          <a:p>
            <a:pPr lvl="1"/>
            <a:r>
              <a:rPr lang="en-US" dirty="0" smtClean="0"/>
              <a:t>Search </a:t>
            </a:r>
            <a:r>
              <a:rPr lang="en-US" dirty="0" err="1" smtClean="0"/>
              <a:t>Linkedin</a:t>
            </a:r>
            <a:r>
              <a:rPr lang="en-US" dirty="0" smtClean="0"/>
              <a:t>, </a:t>
            </a:r>
            <a:r>
              <a:rPr lang="en-US" dirty="0" err="1" smtClean="0"/>
              <a:t>Facebook</a:t>
            </a:r>
            <a:r>
              <a:rPr lang="en-US" dirty="0" smtClean="0"/>
              <a:t>, Twitter </a:t>
            </a:r>
            <a:r>
              <a:rPr lang="en-US" dirty="0" err="1" smtClean="0"/>
              <a:t>profil</a:t>
            </a:r>
            <a:r>
              <a:rPr lang="hu-HU" dirty="0" smtClean="0"/>
              <a:t>okban</a:t>
            </a:r>
          </a:p>
          <a:p>
            <a:pPr lvl="2"/>
            <a:r>
              <a:rPr lang="hu-HU" dirty="0" smtClean="0"/>
              <a:t>Családi kapcsolatok,állatok nevei, címek, dátumok- potenciális jelszavak </a:t>
            </a:r>
            <a:endParaRPr lang="en-US" dirty="0" smtClean="0"/>
          </a:p>
          <a:p>
            <a:pPr lvl="2"/>
            <a:r>
              <a:rPr lang="hu-HU" dirty="0" smtClean="0"/>
              <a:t>Kik a kollégáik</a:t>
            </a:r>
            <a:r>
              <a:rPr lang="en-US" dirty="0" smtClean="0"/>
              <a:t>?</a:t>
            </a:r>
            <a:r>
              <a:rPr lang="hu-HU" dirty="0" smtClean="0"/>
              <a:t> </a:t>
            </a:r>
          </a:p>
          <a:p>
            <a:pPr lvl="2"/>
            <a:r>
              <a:rPr lang="hu-HU" dirty="0" smtClean="0"/>
              <a:t>Elkezdhető a szervezeti felépítés vizsgálata</a:t>
            </a:r>
            <a:endParaRPr lang="en-US" dirty="0" smtClean="0"/>
          </a:p>
          <a:p>
            <a:pPr lvl="1"/>
            <a:r>
              <a:rPr lang="hu-HU" dirty="0" smtClean="0"/>
              <a:t>Ki dolgozik </a:t>
            </a:r>
            <a:r>
              <a:rPr lang="hu-HU" dirty="0" smtClean="0"/>
              <a:t>az megszerzendő információval?</a:t>
            </a:r>
            <a:endParaRPr lang="en-US" dirty="0" smtClean="0"/>
          </a:p>
          <a:p>
            <a:pPr lvl="2"/>
            <a:r>
              <a:rPr lang="hu-HU" dirty="0" smtClean="0"/>
              <a:t>Mi a szervezeti hierarchia, függőségi viszony</a:t>
            </a:r>
            <a:r>
              <a:rPr lang="en-US" dirty="0" smtClean="0"/>
              <a:t>?</a:t>
            </a:r>
          </a:p>
          <a:p>
            <a:pPr lvl="2"/>
            <a:r>
              <a:rPr lang="hu-HU" dirty="0" smtClean="0"/>
              <a:t>Ki a barátaik</a:t>
            </a:r>
            <a:r>
              <a:rPr lang="en-US" dirty="0" smtClean="0"/>
              <a:t>?</a:t>
            </a:r>
          </a:p>
          <a:p>
            <a:pPr lvl="2"/>
            <a:r>
              <a:rPr lang="hu-HU" dirty="0" smtClean="0"/>
              <a:t>Mi az érdeklődési körük</a:t>
            </a:r>
            <a:r>
              <a:rPr lang="en-US" dirty="0" smtClean="0"/>
              <a:t>?</a:t>
            </a:r>
          </a:p>
          <a:p>
            <a:pPr lvl="2"/>
            <a:r>
              <a:rPr lang="hu-HU" dirty="0" smtClean="0"/>
              <a:t>Mi az üzleti / privát email címük, és a barátaiké?</a:t>
            </a:r>
          </a:p>
          <a:p>
            <a:pPr lvl="1"/>
            <a:r>
              <a:rPr lang="hu-HU" b="1" dirty="0" smtClean="0"/>
              <a:t>Célzott </a:t>
            </a:r>
            <a:r>
              <a:rPr lang="hu-HU" b="1" dirty="0" err="1" smtClean="0"/>
              <a:t>Pfishing</a:t>
            </a:r>
            <a:r>
              <a:rPr lang="hu-HU" b="1" dirty="0" smtClean="0"/>
              <a:t> támadás </a:t>
            </a:r>
            <a:r>
              <a:rPr lang="hu-HU" b="1" dirty="0" smtClean="0"/>
              <a:t>indítása</a:t>
            </a:r>
            <a:endParaRPr lang="hu-HU" b="1" dirty="0" smtClean="0"/>
          </a:p>
        </p:txBody>
      </p:sp>
      <p:sp>
        <p:nvSpPr>
          <p:cNvPr id="84996"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CE7CC18E-E98D-49B3-8D1E-80851A27903B}" type="slidenum">
              <a:rPr lang="en-US" sz="800">
                <a:solidFill>
                  <a:srgbClr val="000000"/>
                </a:solidFill>
                <a:ea typeface="Geneva"/>
                <a:cs typeface="Geneva"/>
              </a:rPr>
              <a:pPr/>
              <a:t>7</a:t>
            </a:fld>
            <a:endParaRPr lang="en-US" sz="800">
              <a:solidFill>
                <a:srgbClr val="000000"/>
              </a:solidFill>
              <a:ea typeface="Geneva"/>
              <a:cs typeface="Geneva"/>
            </a:endParaRPr>
          </a:p>
        </p:txBody>
      </p:sp>
      <p:pic>
        <p:nvPicPr>
          <p:cNvPr id="84997" name="Picture 8" descr="org_chart"/>
          <p:cNvPicPr>
            <a:picLocks noChangeAspect="1" noChangeArrowheads="1"/>
          </p:cNvPicPr>
          <p:nvPr/>
        </p:nvPicPr>
        <p:blipFill>
          <a:blip r:embed="rId3" cstate="print"/>
          <a:srcRect/>
          <a:stretch>
            <a:fillRect/>
          </a:stretch>
        </p:blipFill>
        <p:spPr bwMode="auto">
          <a:xfrm>
            <a:off x="5486400" y="3886200"/>
            <a:ext cx="3581400"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real_time"/>
          <p:cNvPicPr>
            <a:picLocks noChangeAspect="1" noChangeArrowheads="1"/>
          </p:cNvPicPr>
          <p:nvPr/>
        </p:nvPicPr>
        <p:blipFill>
          <a:blip r:embed="rId3" cstate="print"/>
          <a:srcRect/>
          <a:stretch>
            <a:fillRect/>
          </a:stretch>
        </p:blipFill>
        <p:spPr bwMode="auto">
          <a:xfrm>
            <a:off x="4062413" y="5803900"/>
            <a:ext cx="1087437" cy="825500"/>
          </a:xfrm>
          <a:prstGeom prst="rect">
            <a:avLst/>
          </a:prstGeom>
          <a:noFill/>
          <a:effectLst/>
        </p:spPr>
      </p:pic>
      <p:pic>
        <p:nvPicPr>
          <p:cNvPr id="93187" name="Picture 3" descr="map"/>
          <p:cNvPicPr>
            <a:picLocks noChangeAspect="1" noChangeArrowheads="1"/>
          </p:cNvPicPr>
          <p:nvPr/>
        </p:nvPicPr>
        <p:blipFill>
          <a:blip r:embed="rId4" cstate="print"/>
          <a:srcRect/>
          <a:stretch>
            <a:fillRect/>
          </a:stretch>
        </p:blipFill>
        <p:spPr bwMode="auto">
          <a:xfrm>
            <a:off x="4286250" y="1274763"/>
            <a:ext cx="1354138" cy="1050925"/>
          </a:xfrm>
          <a:prstGeom prst="rect">
            <a:avLst/>
          </a:prstGeom>
          <a:noFill/>
        </p:spPr>
      </p:pic>
      <p:sp>
        <p:nvSpPr>
          <p:cNvPr id="93188" name="Text Box 4"/>
          <p:cNvSpPr txBox="1">
            <a:spLocks noChangeArrowheads="1"/>
          </p:cNvSpPr>
          <p:nvPr/>
        </p:nvSpPr>
        <p:spPr bwMode="auto">
          <a:xfrm>
            <a:off x="3962400" y="2819400"/>
            <a:ext cx="2208213" cy="738664"/>
          </a:xfrm>
          <a:prstGeom prst="rect">
            <a:avLst/>
          </a:prstGeom>
          <a:noFill/>
          <a:ln w="25400" algn="ctr">
            <a:noFill/>
            <a:miter lim="800000"/>
            <a:headEnd/>
            <a:tailEnd/>
          </a:ln>
          <a:effectLst/>
        </p:spPr>
        <p:txBody>
          <a:bodyPr>
            <a:spAutoFit/>
          </a:bodyPr>
          <a:lstStyle/>
          <a:p>
            <a:pPr>
              <a:buFont typeface="Wingdings" pitchFamily="2" charset="2"/>
              <a:buNone/>
            </a:pPr>
            <a:r>
              <a:rPr lang="hu-HU" sz="1400" dirty="0"/>
              <a:t>A ismert sérülékenységek </a:t>
            </a:r>
            <a:r>
              <a:rPr lang="en-US" sz="1400" dirty="0"/>
              <a:t>70</a:t>
            </a:r>
            <a:r>
              <a:rPr lang="en-US" sz="1400" dirty="0" smtClean="0"/>
              <a:t>%</a:t>
            </a:r>
            <a:r>
              <a:rPr lang="hu-HU" sz="1400" dirty="0" smtClean="0"/>
              <a:t> ára </a:t>
            </a:r>
            <a:r>
              <a:rPr lang="hu-HU" sz="1400" dirty="0"/>
              <a:t>még nincs </a:t>
            </a:r>
            <a:r>
              <a:rPr lang="hu-HU" sz="1400" dirty="0" smtClean="0"/>
              <a:t>kész, </a:t>
            </a:r>
            <a:r>
              <a:rPr lang="hu-HU" sz="1400" dirty="0"/>
              <a:t>megfelelő javítás.</a:t>
            </a:r>
            <a:endParaRPr lang="en-US" sz="1400" dirty="0"/>
          </a:p>
        </p:txBody>
      </p:sp>
      <p:sp>
        <p:nvSpPr>
          <p:cNvPr id="93189" name="Rectangle 5"/>
          <p:cNvSpPr>
            <a:spLocks noGrp="1" noChangeArrowheads="1"/>
          </p:cNvSpPr>
          <p:nvPr>
            <p:ph type="title"/>
          </p:nvPr>
        </p:nvSpPr>
        <p:spPr>
          <a:xfrm>
            <a:off x="182563" y="593725"/>
            <a:ext cx="8532812" cy="131763"/>
          </a:xfrm>
          <a:noFill/>
        </p:spPr>
        <p:txBody>
          <a:bodyPr/>
          <a:lstStyle/>
          <a:p>
            <a:r>
              <a:rPr lang="hu-HU" smtClean="0">
                <a:solidFill>
                  <a:srgbClr val="0000FF"/>
                </a:solidFill>
                <a:cs typeface="Arial" pitchFamily="34" charset="0"/>
              </a:rPr>
              <a:t>A kockázatok kezelése és az auditképesség biztosítása egyre összetettebb feladat</a:t>
            </a:r>
            <a:r>
              <a:rPr lang="en-US" sz="1800" smtClean="0">
                <a:solidFill>
                  <a:srgbClr val="0000FF"/>
                </a:solidFill>
                <a:cs typeface="Arial" pitchFamily="34" charset="0"/>
              </a:rPr>
              <a:t> </a:t>
            </a:r>
            <a:r>
              <a:rPr lang="en-US" sz="1600" smtClean="0">
                <a:solidFill>
                  <a:srgbClr val="0000FF"/>
                </a:solidFill>
                <a:cs typeface="Arial" pitchFamily="34" charset="0"/>
              </a:rPr>
              <a:t> </a:t>
            </a:r>
            <a:endParaRPr lang="en-US" sz="2000" smtClean="0"/>
          </a:p>
        </p:txBody>
      </p:sp>
      <p:pic>
        <p:nvPicPr>
          <p:cNvPr id="93190" name="Picture 6"/>
          <p:cNvPicPr>
            <a:picLocks noChangeAspect="1" noChangeArrowheads="1"/>
          </p:cNvPicPr>
          <p:nvPr/>
        </p:nvPicPr>
        <p:blipFill>
          <a:blip r:embed="rId5" cstate="print"/>
          <a:srcRect/>
          <a:stretch>
            <a:fillRect/>
          </a:stretch>
        </p:blipFill>
        <p:spPr bwMode="auto">
          <a:xfrm>
            <a:off x="0" y="6010275"/>
            <a:ext cx="9144000" cy="847725"/>
          </a:xfrm>
          <a:prstGeom prst="rect">
            <a:avLst/>
          </a:prstGeom>
          <a:noFill/>
          <a:ln w="9525">
            <a:noFill/>
            <a:miter lim="800000"/>
            <a:headEnd/>
            <a:tailEnd/>
          </a:ln>
          <a:effectLst/>
        </p:spPr>
      </p:pic>
      <p:sp>
        <p:nvSpPr>
          <p:cNvPr id="93191" name="Text Box 7"/>
          <p:cNvSpPr txBox="1">
            <a:spLocks noChangeArrowheads="1"/>
          </p:cNvSpPr>
          <p:nvPr/>
        </p:nvSpPr>
        <p:spPr bwMode="auto">
          <a:xfrm>
            <a:off x="200025" y="2343150"/>
            <a:ext cx="2847975" cy="304800"/>
          </a:xfrm>
          <a:prstGeom prst="rect">
            <a:avLst/>
          </a:prstGeom>
          <a:noFill/>
          <a:ln w="12700" algn="ctr">
            <a:noFill/>
            <a:miter lim="800000"/>
            <a:headEnd/>
            <a:tailEnd/>
          </a:ln>
          <a:effectLst/>
        </p:spPr>
        <p:txBody>
          <a:bodyPr>
            <a:spAutoFit/>
          </a:bodyPr>
          <a:lstStyle/>
          <a:p>
            <a:pPr algn="ctr"/>
            <a:r>
              <a:rPr lang="hu-HU" sz="1400" b="1" dirty="0">
                <a:latin typeface="Gulim" pitchFamily="34" charset="-127"/>
                <a:ea typeface="Gulim" pitchFamily="34" charset="-127"/>
              </a:rPr>
              <a:t>B</a:t>
            </a:r>
            <a:r>
              <a:rPr lang="hu-HU" sz="1400" b="1" dirty="0" smtClean="0">
                <a:latin typeface="Gulim" pitchFamily="34" charset="-127"/>
                <a:ea typeface="Gulim" pitchFamily="34" charset="-127"/>
              </a:rPr>
              <a:t>els</a:t>
            </a:r>
            <a:r>
              <a:rPr lang="hu-HU" sz="1400" b="1" dirty="0" smtClean="0">
                <a:ea typeface="Gulim" pitchFamily="34" charset="-127"/>
              </a:rPr>
              <a:t>ő</a:t>
            </a:r>
            <a:r>
              <a:rPr lang="hu-HU" sz="1400" b="1" dirty="0" smtClean="0">
                <a:latin typeface="Gulim" pitchFamily="34" charset="-127"/>
                <a:ea typeface="Gulim" pitchFamily="34" charset="-127"/>
              </a:rPr>
              <a:t> fenyegetetts</a:t>
            </a:r>
            <a:r>
              <a:rPr lang="hu-HU" sz="1400" b="1" dirty="0" smtClean="0">
                <a:ea typeface="Gulim" pitchFamily="34" charset="-127"/>
              </a:rPr>
              <a:t>é</a:t>
            </a:r>
            <a:r>
              <a:rPr lang="hu-HU" sz="1400" b="1" dirty="0" smtClean="0">
                <a:latin typeface="Gulim" pitchFamily="34" charset="-127"/>
                <a:ea typeface="Gulim" pitchFamily="34" charset="-127"/>
              </a:rPr>
              <a:t>g</a:t>
            </a:r>
            <a:endParaRPr lang="hu-HU" sz="1400" b="1" dirty="0">
              <a:latin typeface="Gulim" pitchFamily="34" charset="-127"/>
              <a:ea typeface="Gulim" pitchFamily="34" charset="-127"/>
            </a:endParaRPr>
          </a:p>
        </p:txBody>
      </p:sp>
      <p:sp>
        <p:nvSpPr>
          <p:cNvPr id="93192" name="Text Box 8"/>
          <p:cNvSpPr txBox="1">
            <a:spLocks noChangeArrowheads="1"/>
          </p:cNvSpPr>
          <p:nvPr/>
        </p:nvSpPr>
        <p:spPr bwMode="auto">
          <a:xfrm>
            <a:off x="0" y="2654300"/>
            <a:ext cx="3371850" cy="1384995"/>
          </a:xfrm>
          <a:prstGeom prst="rect">
            <a:avLst/>
          </a:prstGeom>
          <a:noFill/>
          <a:ln w="25400" algn="ctr">
            <a:noFill/>
            <a:miter lim="800000"/>
            <a:headEnd/>
            <a:tailEnd/>
          </a:ln>
          <a:effectLst/>
        </p:spPr>
        <p:txBody>
          <a:bodyPr>
            <a:spAutoFit/>
          </a:bodyPr>
          <a:lstStyle/>
          <a:p>
            <a:pPr algn="ctr">
              <a:buFont typeface="Wingdings" pitchFamily="2" charset="2"/>
              <a:buNone/>
            </a:pPr>
            <a:r>
              <a:rPr lang="hu-HU" sz="1400" dirty="0"/>
              <a:t>A </a:t>
            </a:r>
            <a:r>
              <a:rPr lang="hu-HU" sz="1400" dirty="0" smtClean="0"/>
              <a:t>privilegizált </a:t>
            </a:r>
            <a:r>
              <a:rPr lang="hu-HU" sz="1400" dirty="0"/>
              <a:t>felhasználók okozzák a belső biztonsági incidensek 87%-át.</a:t>
            </a:r>
          </a:p>
          <a:p>
            <a:pPr algn="ctr">
              <a:buFont typeface="Wingdings" pitchFamily="2" charset="2"/>
              <a:buNone/>
            </a:pPr>
            <a:r>
              <a:rPr lang="hu-HU" sz="1400" dirty="0"/>
              <a:t>A belső felhasználók  visszaélései által okozott kár az USA-ban évente 600 Milliárd USD.</a:t>
            </a:r>
          </a:p>
          <a:p>
            <a:pPr algn="ctr">
              <a:buFont typeface="Wingdings" pitchFamily="2" charset="2"/>
              <a:buNone/>
            </a:pPr>
            <a:endParaRPr lang="en-US" sz="1400" dirty="0"/>
          </a:p>
        </p:txBody>
      </p:sp>
      <p:pic>
        <p:nvPicPr>
          <p:cNvPr id="93193" name="Picture 3"/>
          <p:cNvPicPr>
            <a:picLocks noChangeAspect="1" noChangeArrowheads="1"/>
          </p:cNvPicPr>
          <p:nvPr/>
        </p:nvPicPr>
        <p:blipFill>
          <a:blip r:embed="rId6" cstate="print"/>
          <a:srcRect/>
          <a:stretch>
            <a:fillRect/>
          </a:stretch>
        </p:blipFill>
        <p:spPr bwMode="auto">
          <a:xfrm>
            <a:off x="885825" y="1524000"/>
            <a:ext cx="1403350" cy="796925"/>
          </a:xfrm>
          <a:prstGeom prst="rect">
            <a:avLst/>
          </a:prstGeom>
          <a:noFill/>
          <a:ln w="12700">
            <a:noFill/>
            <a:miter lim="800000"/>
            <a:headEnd/>
            <a:tailEnd/>
          </a:ln>
        </p:spPr>
      </p:pic>
      <p:sp>
        <p:nvSpPr>
          <p:cNvPr id="93194" name="Text Box 10"/>
          <p:cNvSpPr txBox="1">
            <a:spLocks noChangeArrowheads="1"/>
          </p:cNvSpPr>
          <p:nvPr/>
        </p:nvSpPr>
        <p:spPr bwMode="auto">
          <a:xfrm>
            <a:off x="6367463" y="2782888"/>
            <a:ext cx="2544762" cy="942975"/>
          </a:xfrm>
          <a:prstGeom prst="rect">
            <a:avLst/>
          </a:prstGeom>
          <a:noFill/>
          <a:ln w="25400" algn="ctr">
            <a:noFill/>
            <a:miter lim="800000"/>
            <a:headEnd/>
            <a:tailEnd/>
          </a:ln>
          <a:effectLst/>
        </p:spPr>
        <p:txBody>
          <a:bodyPr>
            <a:spAutoFit/>
          </a:bodyPr>
          <a:lstStyle/>
          <a:p>
            <a:pPr>
              <a:buFont typeface="Wingdings" pitchFamily="2" charset="2"/>
              <a:buNone/>
            </a:pPr>
            <a:r>
              <a:rPr lang="hu-HU" sz="1400"/>
              <a:t>A cégek több mint </a:t>
            </a:r>
            <a:r>
              <a:rPr lang="en-US" sz="1400"/>
              <a:t>75% </a:t>
            </a:r>
            <a:r>
              <a:rPr lang="hu-HU" sz="1400"/>
              <a:t>-ának nincs automatizált napló és audit megfelelőség biztosító megoldása.</a:t>
            </a:r>
            <a:endParaRPr lang="en-US" sz="1400"/>
          </a:p>
        </p:txBody>
      </p:sp>
      <p:sp>
        <p:nvSpPr>
          <p:cNvPr id="93195" name="Text Box 11"/>
          <p:cNvSpPr txBox="1">
            <a:spLocks noChangeArrowheads="1"/>
          </p:cNvSpPr>
          <p:nvPr/>
        </p:nvSpPr>
        <p:spPr bwMode="auto">
          <a:xfrm>
            <a:off x="6389688" y="2249488"/>
            <a:ext cx="2513012" cy="523220"/>
          </a:xfrm>
          <a:prstGeom prst="rect">
            <a:avLst/>
          </a:prstGeom>
          <a:noFill/>
          <a:ln w="12700" algn="ctr">
            <a:noFill/>
            <a:miter lim="800000"/>
            <a:headEnd/>
            <a:tailEnd/>
          </a:ln>
          <a:effectLst/>
        </p:spPr>
        <p:txBody>
          <a:bodyPr>
            <a:spAutoFit/>
          </a:bodyPr>
          <a:lstStyle/>
          <a:p>
            <a:pPr algn="ctr"/>
            <a:r>
              <a:rPr lang="hu-HU" sz="1400" b="1" dirty="0"/>
              <a:t>A naplófájl </a:t>
            </a:r>
            <a:r>
              <a:rPr lang="hu-HU" sz="1400" b="1" dirty="0" smtClean="0"/>
              <a:t>menedzsment </a:t>
            </a:r>
            <a:r>
              <a:rPr lang="hu-HU" sz="1400" b="1" dirty="0"/>
              <a:t>idő és erőforrás igényes</a:t>
            </a:r>
            <a:endParaRPr lang="en-US" sz="1400" b="1" dirty="0"/>
          </a:p>
        </p:txBody>
      </p:sp>
      <p:sp>
        <p:nvSpPr>
          <p:cNvPr id="93196" name="Text Box 12"/>
          <p:cNvSpPr txBox="1">
            <a:spLocks noChangeArrowheads="1"/>
          </p:cNvSpPr>
          <p:nvPr/>
        </p:nvSpPr>
        <p:spPr bwMode="auto">
          <a:xfrm>
            <a:off x="4133850" y="2308225"/>
            <a:ext cx="1614488" cy="523220"/>
          </a:xfrm>
          <a:prstGeom prst="rect">
            <a:avLst/>
          </a:prstGeom>
          <a:noFill/>
          <a:ln w="12700" algn="ctr">
            <a:noFill/>
            <a:miter lim="800000"/>
            <a:headEnd/>
            <a:tailEnd/>
          </a:ln>
          <a:effectLst/>
        </p:spPr>
        <p:txBody>
          <a:bodyPr>
            <a:spAutoFit/>
          </a:bodyPr>
          <a:lstStyle/>
          <a:p>
            <a:pPr algn="ctr"/>
            <a:r>
              <a:rPr lang="hu-HU" sz="1400" b="1" dirty="0"/>
              <a:t>K</a:t>
            </a:r>
            <a:r>
              <a:rPr lang="hu-HU" sz="1400" b="1" dirty="0" smtClean="0"/>
              <a:t>ülső </a:t>
            </a:r>
            <a:r>
              <a:rPr lang="hu-HU" sz="1400" b="1" dirty="0"/>
              <a:t>fenyegetettség</a:t>
            </a:r>
            <a:endParaRPr lang="en-US" sz="1400" b="1" dirty="0"/>
          </a:p>
        </p:txBody>
      </p:sp>
      <p:grpSp>
        <p:nvGrpSpPr>
          <p:cNvPr id="93197" name="Group 13"/>
          <p:cNvGrpSpPr>
            <a:grpSpLocks/>
          </p:cNvGrpSpPr>
          <p:nvPr/>
        </p:nvGrpSpPr>
        <p:grpSpPr bwMode="auto">
          <a:xfrm>
            <a:off x="6781800" y="3962401"/>
            <a:ext cx="1695450" cy="1863726"/>
            <a:chOff x="4477" y="2359"/>
            <a:chExt cx="1068" cy="1174"/>
          </a:xfrm>
        </p:grpSpPr>
        <p:sp>
          <p:nvSpPr>
            <p:cNvPr id="93198" name="Text Box 14"/>
            <p:cNvSpPr txBox="1">
              <a:spLocks noChangeArrowheads="1"/>
            </p:cNvSpPr>
            <p:nvPr/>
          </p:nvSpPr>
          <p:spPr bwMode="auto">
            <a:xfrm>
              <a:off x="4477" y="3068"/>
              <a:ext cx="1068" cy="465"/>
            </a:xfrm>
            <a:prstGeom prst="rect">
              <a:avLst/>
            </a:prstGeom>
            <a:noFill/>
            <a:ln w="12700" algn="ctr">
              <a:noFill/>
              <a:miter lim="800000"/>
              <a:headEnd/>
              <a:tailEnd/>
            </a:ln>
            <a:effectLst/>
          </p:spPr>
          <p:txBody>
            <a:bodyPr>
              <a:spAutoFit/>
            </a:bodyPr>
            <a:lstStyle/>
            <a:p>
              <a:pPr algn="ctr"/>
              <a:r>
                <a:rPr lang="hu-HU" sz="1400" dirty="0"/>
                <a:t>Túl sok adat, túl sok formátum, túl sok eszköz.</a:t>
              </a:r>
              <a:endParaRPr lang="en-US" sz="1400" dirty="0"/>
            </a:p>
          </p:txBody>
        </p:sp>
        <p:sp>
          <p:nvSpPr>
            <p:cNvPr id="93199" name="Text Box 15"/>
            <p:cNvSpPr txBox="1">
              <a:spLocks noChangeArrowheads="1"/>
            </p:cNvSpPr>
            <p:nvPr/>
          </p:nvSpPr>
          <p:spPr bwMode="auto">
            <a:xfrm>
              <a:off x="4610" y="2740"/>
              <a:ext cx="761" cy="174"/>
            </a:xfrm>
            <a:prstGeom prst="rect">
              <a:avLst/>
            </a:prstGeom>
            <a:noFill/>
            <a:ln w="12700" algn="ctr">
              <a:noFill/>
              <a:miter lim="800000"/>
              <a:headEnd/>
              <a:tailEnd/>
            </a:ln>
            <a:effectLst/>
          </p:spPr>
          <p:txBody>
            <a:bodyPr>
              <a:spAutoFit/>
            </a:bodyPr>
            <a:lstStyle/>
            <a:p>
              <a:r>
                <a:rPr lang="hu-HU" sz="1200" b="1" dirty="0"/>
                <a:t>Üzemeltetés</a:t>
              </a:r>
              <a:endParaRPr lang="en-US" sz="1200" b="1" dirty="0"/>
            </a:p>
          </p:txBody>
        </p:sp>
        <p:grpSp>
          <p:nvGrpSpPr>
            <p:cNvPr id="93200" name="Group 16"/>
            <p:cNvGrpSpPr>
              <a:grpSpLocks/>
            </p:cNvGrpSpPr>
            <p:nvPr/>
          </p:nvGrpSpPr>
          <p:grpSpPr bwMode="auto">
            <a:xfrm>
              <a:off x="4744" y="2359"/>
              <a:ext cx="483" cy="353"/>
              <a:chOff x="4496" y="2917"/>
              <a:chExt cx="1014" cy="847"/>
            </a:xfrm>
          </p:grpSpPr>
          <p:pic>
            <p:nvPicPr>
              <p:cNvPr id="93201" name="Picture 17"/>
              <p:cNvPicPr>
                <a:picLocks noChangeAspect="1" noChangeArrowheads="1"/>
              </p:cNvPicPr>
              <p:nvPr/>
            </p:nvPicPr>
            <p:blipFill>
              <a:blip r:embed="rId7" cstate="print"/>
              <a:srcRect/>
              <a:stretch>
                <a:fillRect/>
              </a:stretch>
            </p:blipFill>
            <p:spPr bwMode="auto">
              <a:xfrm>
                <a:off x="4502" y="2917"/>
                <a:ext cx="1008" cy="847"/>
              </a:xfrm>
              <a:prstGeom prst="rect">
                <a:avLst/>
              </a:prstGeom>
              <a:noFill/>
              <a:ln w="9525">
                <a:solidFill>
                  <a:schemeClr val="tx1"/>
                </a:solidFill>
                <a:miter lim="800000"/>
                <a:headEnd/>
                <a:tailEnd/>
              </a:ln>
            </p:spPr>
          </p:pic>
          <p:sp>
            <p:nvSpPr>
              <p:cNvPr id="93202" name="Text Box 18"/>
              <p:cNvSpPr txBox="1">
                <a:spLocks noChangeArrowheads="1"/>
              </p:cNvSpPr>
              <p:nvPr/>
            </p:nvSpPr>
            <p:spPr bwMode="auto">
              <a:xfrm>
                <a:off x="4496" y="3200"/>
                <a:ext cx="1006" cy="554"/>
              </a:xfrm>
              <a:prstGeom prst="rect">
                <a:avLst/>
              </a:prstGeom>
              <a:noFill/>
              <a:ln w="9525">
                <a:noFill/>
                <a:miter lim="800000"/>
                <a:headEnd/>
                <a:tailEnd/>
              </a:ln>
              <a:effectLst/>
            </p:spPr>
            <p:txBody>
              <a:bodyPr>
                <a:spAutoFit/>
              </a:bodyPr>
              <a:lstStyle/>
              <a:p>
                <a:pPr algn="ctr" eaLnBrk="0" hangingPunct="0">
                  <a:spcBef>
                    <a:spcPct val="50000"/>
                  </a:spcBef>
                  <a:buClr>
                    <a:srgbClr val="FF0F00"/>
                  </a:buClr>
                  <a:buSzPct val="120000"/>
                </a:pPr>
                <a:endParaRPr lang="hu-HU" b="1">
                  <a:solidFill>
                    <a:schemeClr val="bg1"/>
                  </a:solidFill>
                </a:endParaRPr>
              </a:p>
            </p:txBody>
          </p:sp>
        </p:grpSp>
      </p:grpSp>
      <p:sp>
        <p:nvSpPr>
          <p:cNvPr id="93203" name="Rectangle 19"/>
          <p:cNvSpPr>
            <a:spLocks noChangeArrowheads="1"/>
          </p:cNvSpPr>
          <p:nvPr/>
        </p:nvSpPr>
        <p:spPr bwMode="auto">
          <a:xfrm>
            <a:off x="3667125" y="4581525"/>
            <a:ext cx="2928938" cy="368300"/>
          </a:xfrm>
          <a:prstGeom prst="rect">
            <a:avLst/>
          </a:prstGeom>
          <a:noFill/>
          <a:ln w="12700" algn="ctr">
            <a:noFill/>
            <a:miter lim="800000"/>
            <a:headEnd/>
            <a:tailEnd/>
          </a:ln>
          <a:effectLst/>
        </p:spPr>
        <p:txBody>
          <a:bodyPr wrap="none" anchor="ctr"/>
          <a:lstStyle/>
          <a:p>
            <a:pPr algn="ctr"/>
            <a:r>
              <a:rPr lang="hu-HU" sz="1400" b="1" dirty="0" smtClean="0"/>
              <a:t>Jogi előírások</a:t>
            </a:r>
            <a:endParaRPr lang="en-US" sz="1400" b="1" dirty="0"/>
          </a:p>
        </p:txBody>
      </p:sp>
      <p:sp>
        <p:nvSpPr>
          <p:cNvPr id="93204" name="Text Box 20"/>
          <p:cNvSpPr txBox="1">
            <a:spLocks noChangeArrowheads="1"/>
          </p:cNvSpPr>
          <p:nvPr/>
        </p:nvSpPr>
        <p:spPr bwMode="auto">
          <a:xfrm>
            <a:off x="3581400" y="4962525"/>
            <a:ext cx="2819400" cy="954107"/>
          </a:xfrm>
          <a:prstGeom prst="rect">
            <a:avLst/>
          </a:prstGeom>
          <a:noFill/>
          <a:ln w="12700" algn="ctr">
            <a:noFill/>
            <a:miter lim="800000"/>
            <a:headEnd/>
            <a:tailEnd/>
          </a:ln>
          <a:effectLst/>
        </p:spPr>
        <p:txBody>
          <a:bodyPr>
            <a:spAutoFit/>
          </a:bodyPr>
          <a:lstStyle/>
          <a:p>
            <a:pPr algn="ctr"/>
            <a:r>
              <a:rPr lang="hu-HU" sz="1400" dirty="0"/>
              <a:t>Ha jogszabályi megfelelőség nem biztosított,ez pénzügyi, jogi következményeket jelenthet, és a cég jó hírét veszélyeztetheti.</a:t>
            </a:r>
            <a:endParaRPr lang="en-US" sz="1400" dirty="0"/>
          </a:p>
        </p:txBody>
      </p:sp>
      <p:grpSp>
        <p:nvGrpSpPr>
          <p:cNvPr id="93205" name="Group 21"/>
          <p:cNvGrpSpPr>
            <a:grpSpLocks/>
          </p:cNvGrpSpPr>
          <p:nvPr/>
        </p:nvGrpSpPr>
        <p:grpSpPr bwMode="auto">
          <a:xfrm>
            <a:off x="0" y="4114801"/>
            <a:ext cx="3371850" cy="1938338"/>
            <a:chOff x="0" y="2684"/>
            <a:chExt cx="2124" cy="1221"/>
          </a:xfrm>
        </p:grpSpPr>
        <p:pic>
          <p:nvPicPr>
            <p:cNvPr id="93206" name="Picture 22" descr="mobile_web_final"/>
            <p:cNvPicPr>
              <a:picLocks noChangeAspect="1" noChangeArrowheads="1"/>
            </p:cNvPicPr>
            <p:nvPr/>
          </p:nvPicPr>
          <p:blipFill>
            <a:blip r:embed="rId8" cstate="print"/>
            <a:srcRect/>
            <a:stretch>
              <a:fillRect/>
            </a:stretch>
          </p:blipFill>
          <p:spPr bwMode="auto">
            <a:xfrm>
              <a:off x="685" y="2684"/>
              <a:ext cx="504" cy="399"/>
            </a:xfrm>
            <a:prstGeom prst="rect">
              <a:avLst/>
            </a:prstGeom>
            <a:noFill/>
            <a:ln w="12700" algn="ctr">
              <a:noFill/>
              <a:miter lim="800000"/>
              <a:headEnd/>
              <a:tailEnd/>
            </a:ln>
            <a:effectLst/>
          </p:spPr>
        </p:pic>
        <p:sp>
          <p:nvSpPr>
            <p:cNvPr id="93207" name="Text Box 23"/>
            <p:cNvSpPr txBox="1">
              <a:spLocks noChangeArrowheads="1"/>
            </p:cNvSpPr>
            <p:nvPr/>
          </p:nvSpPr>
          <p:spPr bwMode="auto">
            <a:xfrm>
              <a:off x="149" y="3119"/>
              <a:ext cx="1794" cy="330"/>
            </a:xfrm>
            <a:prstGeom prst="rect">
              <a:avLst/>
            </a:prstGeom>
            <a:noFill/>
            <a:ln w="12700" algn="ctr">
              <a:noFill/>
              <a:miter lim="800000"/>
              <a:headEnd/>
              <a:tailEnd/>
            </a:ln>
            <a:effectLst/>
          </p:spPr>
          <p:txBody>
            <a:bodyPr>
              <a:spAutoFit/>
            </a:bodyPr>
            <a:lstStyle/>
            <a:p>
              <a:pPr algn="ctr"/>
              <a:r>
                <a:rPr lang="hu-HU" sz="1400" b="1" dirty="0"/>
                <a:t>Nincs központosított biztonsági rendszer </a:t>
              </a:r>
              <a:endParaRPr lang="en-US" sz="1400" b="1" dirty="0"/>
            </a:p>
          </p:txBody>
        </p:sp>
        <p:sp>
          <p:nvSpPr>
            <p:cNvPr id="93208" name="Text Box 24"/>
            <p:cNvSpPr txBox="1">
              <a:spLocks noChangeArrowheads="1"/>
            </p:cNvSpPr>
            <p:nvPr/>
          </p:nvSpPr>
          <p:spPr bwMode="auto">
            <a:xfrm>
              <a:off x="0" y="3440"/>
              <a:ext cx="2124" cy="465"/>
            </a:xfrm>
            <a:prstGeom prst="rect">
              <a:avLst/>
            </a:prstGeom>
            <a:noFill/>
            <a:ln w="12700" algn="ctr">
              <a:noFill/>
              <a:miter lim="800000"/>
              <a:headEnd/>
              <a:tailEnd/>
            </a:ln>
            <a:effectLst/>
          </p:spPr>
          <p:txBody>
            <a:bodyPr>
              <a:spAutoFit/>
            </a:bodyPr>
            <a:lstStyle/>
            <a:p>
              <a:pPr algn="ctr"/>
              <a:r>
                <a:rPr lang="hu-HU" sz="1400" dirty="0"/>
                <a:t>A</a:t>
              </a:r>
              <a:r>
                <a:rPr lang="hu-HU" sz="1400" dirty="0" smtClean="0"/>
                <a:t> </a:t>
              </a:r>
              <a:r>
                <a:rPr lang="hu-HU" sz="1400" dirty="0"/>
                <a:t>különböző hálózati és szerver </a:t>
              </a:r>
              <a:r>
                <a:rPr lang="hu-HU" sz="1400" dirty="0" smtClean="0"/>
                <a:t>biztonsági </a:t>
              </a:r>
              <a:r>
                <a:rPr lang="hu-HU" sz="1400" dirty="0"/>
                <a:t>megoldások  </a:t>
              </a:r>
              <a:r>
                <a:rPr lang="hu-HU" sz="1400" dirty="0" smtClean="0"/>
                <a:t>felügyelete összetett feladat.</a:t>
              </a:r>
              <a:endParaRPr lang="hu-HU" sz="1400" dirty="0"/>
            </a:p>
          </p:txBody>
        </p:sp>
      </p:grpSp>
      <p:pic>
        <p:nvPicPr>
          <p:cNvPr id="93209" name="Picture 9" descr="31"/>
          <p:cNvPicPr>
            <a:picLocks noChangeArrowheads="1"/>
          </p:cNvPicPr>
          <p:nvPr/>
        </p:nvPicPr>
        <p:blipFill>
          <a:blip r:embed="rId9" cstate="print"/>
          <a:srcRect/>
          <a:stretch>
            <a:fillRect/>
          </a:stretch>
        </p:blipFill>
        <p:spPr bwMode="auto">
          <a:xfrm>
            <a:off x="6694488" y="1636713"/>
            <a:ext cx="1868487" cy="496887"/>
          </a:xfrm>
          <a:prstGeom prst="rect">
            <a:avLst/>
          </a:prstGeom>
          <a:noFill/>
          <a:ln w="9525">
            <a:noFill/>
            <a:miter lim="800000"/>
            <a:headEnd/>
            <a:tailEnd/>
          </a:ln>
        </p:spPr>
      </p:pic>
      <p:pic>
        <p:nvPicPr>
          <p:cNvPr id="93210" name="Picture 26" descr="pillars3_3"/>
          <p:cNvPicPr>
            <a:picLocks noChangeAspect="1" noChangeArrowheads="1"/>
          </p:cNvPicPr>
          <p:nvPr/>
        </p:nvPicPr>
        <p:blipFill>
          <a:blip r:embed="rId10" cstate="print"/>
          <a:srcRect/>
          <a:stretch>
            <a:fillRect/>
          </a:stretch>
        </p:blipFill>
        <p:spPr bwMode="auto">
          <a:xfrm>
            <a:off x="4244975" y="3878263"/>
            <a:ext cx="1655763" cy="70961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26"/>
          <p:cNvSpPr>
            <a:spLocks noChangeArrowheads="1"/>
          </p:cNvSpPr>
          <p:nvPr/>
        </p:nvSpPr>
        <p:spPr bwMode="auto">
          <a:xfrm>
            <a:off x="427038" y="1676400"/>
            <a:ext cx="8289925" cy="990600"/>
          </a:xfrm>
          <a:prstGeom prst="roundRect">
            <a:avLst>
              <a:gd name="adj" fmla="val 8570"/>
            </a:avLst>
          </a:prstGeom>
          <a:solidFill>
            <a:schemeClr val="bg1">
              <a:lumMod val="85000"/>
            </a:schemeClr>
          </a:solidFill>
          <a:ln w="19050">
            <a:noFill/>
            <a:round/>
            <a:headEnd/>
            <a:tailEnd/>
          </a:ln>
        </p:spPr>
        <p:txBody>
          <a:bodyPr lIns="182880" tIns="91440" rIns="274320" bIns="91440"/>
          <a:lstStyle/>
          <a:p>
            <a:pPr>
              <a:defRPr/>
            </a:pPr>
            <a:endParaRPr lang="en-US" dirty="0">
              <a:solidFill>
                <a:schemeClr val="bg1"/>
              </a:solidFill>
              <a:latin typeface="Arial" charset="0"/>
              <a:ea typeface="ＭＳ Ｐゴシック" pitchFamily="34" charset="-128"/>
              <a:cs typeface="+mn-cs"/>
            </a:endParaRPr>
          </a:p>
        </p:txBody>
      </p:sp>
      <p:sp>
        <p:nvSpPr>
          <p:cNvPr id="60" name="AutoShape 45"/>
          <p:cNvSpPr>
            <a:spLocks/>
          </p:cNvSpPr>
          <p:nvPr/>
        </p:nvSpPr>
        <p:spPr bwMode="auto">
          <a:xfrm rot="5400000">
            <a:off x="4314825" y="1400175"/>
            <a:ext cx="514350" cy="7924800"/>
          </a:xfrm>
          <a:prstGeom prst="rightBrace">
            <a:avLst>
              <a:gd name="adj1" fmla="val 0"/>
              <a:gd name="adj2" fmla="val 49718"/>
            </a:avLst>
          </a:prstGeom>
          <a:noFill/>
          <a:ln w="9525">
            <a:solidFill>
              <a:srgbClr val="7F7F7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sz="900">
              <a:latin typeface="+mj-lt"/>
              <a:ea typeface="+mn-ea"/>
              <a:cs typeface="+mn-cs"/>
            </a:endParaRPr>
          </a:p>
        </p:txBody>
      </p:sp>
      <p:sp>
        <p:nvSpPr>
          <p:cNvPr id="101380" name="TextBox 27"/>
          <p:cNvSpPr txBox="1">
            <a:spLocks noChangeArrowheads="1"/>
          </p:cNvSpPr>
          <p:nvPr/>
        </p:nvSpPr>
        <p:spPr bwMode="auto">
          <a:xfrm>
            <a:off x="1033463" y="4114800"/>
            <a:ext cx="2895600" cy="336550"/>
          </a:xfrm>
          <a:prstGeom prst="rect">
            <a:avLst/>
          </a:prstGeom>
          <a:noFill/>
          <a:ln w="9525">
            <a:noFill/>
            <a:miter lim="800000"/>
            <a:headEnd/>
            <a:tailEnd/>
          </a:ln>
        </p:spPr>
        <p:txBody>
          <a:bodyPr>
            <a:spAutoFit/>
          </a:bodyPr>
          <a:lstStyle/>
          <a:p>
            <a:pPr algn="ctr"/>
            <a:r>
              <a:rPr lang="hu-HU" sz="1600" b="1"/>
              <a:t>Előrejelzés és megelőzés</a:t>
            </a:r>
            <a:endParaRPr lang="en-US" sz="1600" b="1"/>
          </a:p>
        </p:txBody>
      </p:sp>
      <p:sp>
        <p:nvSpPr>
          <p:cNvPr id="101381" name="TextBox 28"/>
          <p:cNvSpPr txBox="1">
            <a:spLocks noChangeArrowheads="1"/>
          </p:cNvSpPr>
          <p:nvPr/>
        </p:nvSpPr>
        <p:spPr bwMode="auto">
          <a:xfrm>
            <a:off x="5108575" y="4159250"/>
            <a:ext cx="2941638" cy="336550"/>
          </a:xfrm>
          <a:prstGeom prst="rect">
            <a:avLst/>
          </a:prstGeom>
          <a:noFill/>
          <a:ln w="9525">
            <a:noFill/>
            <a:miter lim="800000"/>
            <a:headEnd/>
            <a:tailEnd/>
          </a:ln>
        </p:spPr>
        <p:txBody>
          <a:bodyPr>
            <a:spAutoFit/>
          </a:bodyPr>
          <a:lstStyle/>
          <a:p>
            <a:pPr algn="ctr"/>
            <a:r>
              <a:rPr lang="hu-HU" sz="1600" b="1"/>
              <a:t>Reakció és a hibajavítás</a:t>
            </a:r>
            <a:endParaRPr lang="en-US" sz="1600" b="1"/>
          </a:p>
        </p:txBody>
      </p:sp>
      <p:sp>
        <p:nvSpPr>
          <p:cNvPr id="101382" name="TextBox 25"/>
          <p:cNvSpPr txBox="1">
            <a:spLocks noChangeArrowheads="1"/>
          </p:cNvSpPr>
          <p:nvPr/>
        </p:nvSpPr>
        <p:spPr bwMode="auto">
          <a:xfrm>
            <a:off x="4854575" y="4495800"/>
            <a:ext cx="3451225" cy="708025"/>
          </a:xfrm>
          <a:prstGeom prst="rect">
            <a:avLst/>
          </a:prstGeom>
          <a:noFill/>
          <a:ln w="9525">
            <a:noFill/>
            <a:miter lim="800000"/>
            <a:headEnd/>
            <a:tailEnd/>
          </a:ln>
        </p:spPr>
        <p:txBody>
          <a:bodyPr>
            <a:spAutoFit/>
          </a:bodyPr>
          <a:lstStyle/>
          <a:p>
            <a:pPr algn="ctr"/>
            <a:r>
              <a:rPr lang="en-US" sz="1000"/>
              <a:t>Network and Host Intrusion Prevention. </a:t>
            </a:r>
            <a:br>
              <a:rPr lang="en-US" sz="1000"/>
            </a:br>
            <a:r>
              <a:rPr lang="en-US" sz="1000"/>
              <a:t>Network Anomaly Detection. Packet Forensics. </a:t>
            </a:r>
            <a:br>
              <a:rPr lang="en-US" sz="1000"/>
            </a:br>
            <a:r>
              <a:rPr lang="en-US" sz="1000"/>
              <a:t>Database Activity Monitoring. Data Leak Prevention. </a:t>
            </a:r>
          </a:p>
          <a:p>
            <a:pPr algn="ctr"/>
            <a:r>
              <a:rPr lang="en-US" sz="1000"/>
              <a:t>SIEM. Log Management. Incident Response.</a:t>
            </a:r>
          </a:p>
        </p:txBody>
      </p:sp>
      <p:sp>
        <p:nvSpPr>
          <p:cNvPr id="101383" name="TextBox 26"/>
          <p:cNvSpPr txBox="1">
            <a:spLocks noChangeArrowheads="1"/>
          </p:cNvSpPr>
          <p:nvPr/>
        </p:nvSpPr>
        <p:spPr bwMode="auto">
          <a:xfrm>
            <a:off x="620713" y="4495800"/>
            <a:ext cx="3722687" cy="701675"/>
          </a:xfrm>
          <a:prstGeom prst="rect">
            <a:avLst/>
          </a:prstGeom>
          <a:noFill/>
          <a:ln w="9525">
            <a:noFill/>
            <a:miter lim="800000"/>
            <a:headEnd/>
            <a:tailEnd/>
          </a:ln>
        </p:spPr>
        <p:txBody>
          <a:bodyPr>
            <a:spAutoFit/>
          </a:bodyPr>
          <a:lstStyle/>
          <a:p>
            <a:pPr algn="ctr"/>
            <a:r>
              <a:rPr lang="en-US" sz="1000"/>
              <a:t>Risk Management. Vulnerability Management. </a:t>
            </a:r>
            <a:br>
              <a:rPr lang="en-US" sz="1000"/>
            </a:br>
            <a:r>
              <a:rPr lang="en-US" sz="1000"/>
              <a:t>Configuration and Patch Management. </a:t>
            </a:r>
          </a:p>
          <a:p>
            <a:pPr algn="ctr"/>
            <a:r>
              <a:rPr lang="en-US" sz="1000"/>
              <a:t>X-Force Research and Threat Intelligence. </a:t>
            </a:r>
            <a:br>
              <a:rPr lang="en-US" sz="1000"/>
            </a:br>
            <a:r>
              <a:rPr lang="en-US" sz="1000"/>
              <a:t>Compliance Management. Reporting and Scorecards.</a:t>
            </a:r>
          </a:p>
        </p:txBody>
      </p:sp>
      <p:grpSp>
        <p:nvGrpSpPr>
          <p:cNvPr id="101384" name="Group 52"/>
          <p:cNvGrpSpPr>
            <a:grpSpLocks/>
          </p:cNvGrpSpPr>
          <p:nvPr/>
        </p:nvGrpSpPr>
        <p:grpSpPr bwMode="auto">
          <a:xfrm>
            <a:off x="614363" y="1811338"/>
            <a:ext cx="7888287" cy="731837"/>
            <a:chOff x="685686" y="1506868"/>
            <a:chExt cx="7543945" cy="731838"/>
          </a:xfrm>
        </p:grpSpPr>
        <p:sp>
          <p:nvSpPr>
            <p:cNvPr id="83" name="Rounded Rectangle 4"/>
            <p:cNvSpPr>
              <a:spLocks noChangeArrowheads="1"/>
            </p:cNvSpPr>
            <p:nvPr/>
          </p:nvSpPr>
          <p:spPr bwMode="auto">
            <a:xfrm>
              <a:off x="685686" y="1506868"/>
              <a:ext cx="1829433" cy="731838"/>
            </a:xfrm>
            <a:prstGeom prst="roundRect">
              <a:avLst>
                <a:gd name="adj" fmla="val 8255"/>
              </a:avLst>
            </a:prstGeom>
            <a:solidFill>
              <a:schemeClr val="accent3"/>
            </a:solidFill>
            <a:ln>
              <a:noFill/>
            </a:ln>
            <a:effectLst/>
          </p:spPr>
          <p:txBody>
            <a:bodyPr anchor="ctr"/>
            <a:lstStyle/>
            <a:p>
              <a:pPr algn="ctr"/>
              <a:r>
                <a:rPr lang="hu-HU" sz="1200" b="1">
                  <a:solidFill>
                    <a:schemeClr val="bg1"/>
                  </a:solidFill>
                </a:rPr>
                <a:t>Mik a külső és belső fenyegetettségek</a:t>
              </a:r>
              <a:r>
                <a:rPr lang="en-US" sz="1200" b="1">
                  <a:solidFill>
                    <a:schemeClr val="bg1"/>
                  </a:solidFill>
                </a:rPr>
                <a:t>?</a:t>
              </a:r>
            </a:p>
          </p:txBody>
        </p:sp>
        <p:sp>
          <p:nvSpPr>
            <p:cNvPr id="84" name="Rounded Rectangle 4"/>
            <p:cNvSpPr>
              <a:spLocks noChangeArrowheads="1"/>
            </p:cNvSpPr>
            <p:nvPr/>
          </p:nvSpPr>
          <p:spPr bwMode="auto">
            <a:xfrm>
              <a:off x="2591029" y="1506868"/>
              <a:ext cx="1827915" cy="731838"/>
            </a:xfrm>
            <a:prstGeom prst="roundRect">
              <a:avLst>
                <a:gd name="adj" fmla="val 8255"/>
              </a:avLst>
            </a:prstGeom>
            <a:solidFill>
              <a:schemeClr val="accent3"/>
            </a:solidFill>
            <a:ln>
              <a:noFill/>
            </a:ln>
            <a:effectLst/>
          </p:spPr>
          <p:txBody>
            <a:bodyPr anchor="ctr"/>
            <a:lstStyle/>
            <a:p>
              <a:pPr algn="ctr"/>
              <a:r>
                <a:rPr lang="hu-HU" sz="1200" b="1">
                  <a:solidFill>
                    <a:schemeClr val="bg1"/>
                  </a:solidFill>
                </a:rPr>
                <a:t>Képesek vagyunk ezek kezelésére?</a:t>
              </a:r>
              <a:endParaRPr lang="en-US" sz="1200" b="1">
                <a:solidFill>
                  <a:schemeClr val="bg1"/>
                </a:solidFill>
              </a:endParaRPr>
            </a:p>
          </p:txBody>
        </p:sp>
        <p:sp>
          <p:nvSpPr>
            <p:cNvPr id="85" name="Rounded Rectangle 4"/>
            <p:cNvSpPr>
              <a:spLocks noChangeArrowheads="1"/>
            </p:cNvSpPr>
            <p:nvPr/>
          </p:nvSpPr>
          <p:spPr bwMode="auto">
            <a:xfrm>
              <a:off x="4496373" y="1506868"/>
              <a:ext cx="1827915" cy="731838"/>
            </a:xfrm>
            <a:prstGeom prst="roundRect">
              <a:avLst>
                <a:gd name="adj" fmla="val 9434"/>
              </a:avLst>
            </a:prstGeom>
            <a:solidFill>
              <a:schemeClr val="accent3"/>
            </a:solidFill>
            <a:ln>
              <a:noFill/>
            </a:ln>
            <a:effectLst/>
          </p:spPr>
          <p:txBody>
            <a:bodyPr anchor="ctr"/>
            <a:lstStyle/>
            <a:p>
              <a:pPr algn="ctr"/>
              <a:r>
                <a:rPr lang="hu-HU" sz="1200" b="1">
                  <a:solidFill>
                    <a:schemeClr val="bg1"/>
                  </a:solidFill>
                </a:rPr>
                <a:t>Mi történik most</a:t>
              </a:r>
              <a:r>
                <a:rPr lang="en-US" sz="1200" b="1">
                  <a:solidFill>
                    <a:schemeClr val="bg1"/>
                  </a:solidFill>
                </a:rPr>
                <a:t>?</a:t>
              </a:r>
            </a:p>
          </p:txBody>
        </p:sp>
        <p:sp>
          <p:nvSpPr>
            <p:cNvPr id="86" name="Rounded Rectangle 4"/>
            <p:cNvSpPr>
              <a:spLocks noChangeArrowheads="1"/>
            </p:cNvSpPr>
            <p:nvPr/>
          </p:nvSpPr>
          <p:spPr bwMode="auto">
            <a:xfrm>
              <a:off x="6400198" y="1506868"/>
              <a:ext cx="1829433" cy="731838"/>
            </a:xfrm>
            <a:prstGeom prst="roundRect">
              <a:avLst>
                <a:gd name="adj" fmla="val 10613"/>
              </a:avLst>
            </a:prstGeom>
            <a:solidFill>
              <a:schemeClr val="accent3"/>
            </a:solidFill>
            <a:ln>
              <a:noFill/>
            </a:ln>
            <a:effectLst/>
          </p:spPr>
          <p:txBody>
            <a:bodyPr anchor="ctr"/>
            <a:lstStyle/>
            <a:p>
              <a:pPr algn="ctr"/>
              <a:r>
                <a:rPr lang="hu-HU" sz="1200" b="1">
                  <a:solidFill>
                    <a:schemeClr val="bg1"/>
                  </a:solidFill>
                </a:rPr>
                <a:t>Mi ennek a hatása</a:t>
              </a:r>
              <a:r>
                <a:rPr lang="en-US" sz="1200" b="1">
                  <a:solidFill>
                    <a:schemeClr val="bg1"/>
                  </a:solidFill>
                </a:rPr>
                <a:t>?</a:t>
              </a:r>
            </a:p>
          </p:txBody>
        </p:sp>
      </p:grpSp>
      <p:sp>
        <p:nvSpPr>
          <p:cNvPr id="91" name="TextBox 74"/>
          <p:cNvSpPr txBox="1">
            <a:spLocks noChangeArrowheads="1"/>
          </p:cNvSpPr>
          <p:nvPr/>
        </p:nvSpPr>
        <p:spPr bwMode="auto">
          <a:xfrm>
            <a:off x="3505200" y="5838825"/>
            <a:ext cx="22812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defRPr/>
            </a:pPr>
            <a:r>
              <a:rPr lang="en-US" sz="1400" b="1" dirty="0" smtClean="0">
                <a:solidFill>
                  <a:schemeClr val="tx1">
                    <a:lumMod val="75000"/>
                    <a:lumOff val="25000"/>
                  </a:schemeClr>
                </a:solidFill>
                <a:cs typeface="+mn-cs"/>
              </a:rPr>
              <a:t>IBM Security </a:t>
            </a:r>
            <a:r>
              <a:rPr lang="en-US" sz="1400" b="1" dirty="0">
                <a:solidFill>
                  <a:schemeClr val="tx1">
                    <a:lumMod val="75000"/>
                    <a:lumOff val="25000"/>
                  </a:schemeClr>
                </a:solidFill>
                <a:cs typeface="+mn-cs"/>
              </a:rPr>
              <a:t>Intelligence</a:t>
            </a:r>
          </a:p>
        </p:txBody>
      </p:sp>
      <p:sp>
        <p:nvSpPr>
          <p:cNvPr id="2" name="Title 1"/>
          <p:cNvSpPr>
            <a:spLocks noGrp="1"/>
          </p:cNvSpPr>
          <p:nvPr>
            <p:ph type="title" idx="4294967295"/>
          </p:nvPr>
        </p:nvSpPr>
        <p:spPr>
          <a:noFill/>
        </p:spPr>
        <p:txBody>
          <a:bodyPr/>
          <a:lstStyle/>
          <a:p>
            <a:r>
              <a:rPr lang="hu-HU" dirty="0" smtClean="0"/>
              <a:t>A fenyegetettség fázisai: Milyen megoldást </a:t>
            </a:r>
            <a:r>
              <a:rPr lang="hu-HU" dirty="0" smtClean="0"/>
              <a:t>mikor kell használni?</a:t>
            </a:r>
            <a:endParaRPr lang="en-US" dirty="0" smtClean="0"/>
          </a:p>
        </p:txBody>
      </p:sp>
      <p:pic>
        <p:nvPicPr>
          <p:cNvPr id="101391" name="Picture 43"/>
          <p:cNvPicPr>
            <a:picLocks noChangeAspect="1" noChangeArrowheads="1"/>
          </p:cNvPicPr>
          <p:nvPr/>
        </p:nvPicPr>
        <p:blipFill>
          <a:blip r:embed="rId3" cstate="print"/>
          <a:srcRect/>
          <a:stretch>
            <a:fillRect/>
          </a:stretch>
        </p:blipFill>
        <p:spPr bwMode="auto">
          <a:xfrm>
            <a:off x="152400" y="2819400"/>
            <a:ext cx="8839200" cy="1317625"/>
          </a:xfrm>
          <a:prstGeom prst="rect">
            <a:avLst/>
          </a:prstGeom>
          <a:noFill/>
          <a:ln w="9525">
            <a:noFill/>
            <a:miter lim="800000"/>
            <a:headEnd/>
            <a:tailEnd/>
          </a:ln>
          <a:effectLst/>
        </p:spPr>
      </p:pic>
      <p:pic>
        <p:nvPicPr>
          <p:cNvPr id="101392" name="Picture 18"/>
          <p:cNvPicPr>
            <a:picLocks noChangeAspect="1" noChangeArrowheads="1"/>
          </p:cNvPicPr>
          <p:nvPr/>
        </p:nvPicPr>
        <p:blipFill>
          <a:blip r:embed="rId4" cstate="print"/>
          <a:srcRect/>
          <a:stretch>
            <a:fillRect/>
          </a:stretch>
        </p:blipFill>
        <p:spPr bwMode="auto">
          <a:xfrm>
            <a:off x="1676400" y="5734050"/>
            <a:ext cx="500063" cy="514350"/>
          </a:xfrm>
          <a:prstGeom prst="rect">
            <a:avLst/>
          </a:prstGeom>
          <a:noFill/>
          <a:ln w="9525">
            <a:noFill/>
            <a:miter lim="800000"/>
            <a:headEnd/>
            <a:tailEnd/>
          </a:ln>
        </p:spPr>
      </p:pic>
      <p:sp>
        <p:nvSpPr>
          <p:cNvPr id="3" name="Rectangle 2"/>
          <p:cNvSpPr/>
          <p:nvPr/>
        </p:nvSpPr>
        <p:spPr bwMode="auto">
          <a:xfrm>
            <a:off x="2644775" y="5661025"/>
            <a:ext cx="3852863"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1600">
              <a:latin typeface="Arial" charset="0"/>
              <a:ea typeface="ＭＳ Ｐゴシック" charset="0"/>
              <a:cs typeface="+mn-cs"/>
            </a:endParaRPr>
          </a:p>
        </p:txBody>
      </p:sp>
      <p:pic>
        <p:nvPicPr>
          <p:cNvPr id="101394" name="Picture 19"/>
          <p:cNvPicPr>
            <a:picLocks noChangeAspect="1" noChangeArrowheads="1"/>
          </p:cNvPicPr>
          <p:nvPr/>
        </p:nvPicPr>
        <p:blipFill>
          <a:blip r:embed="rId5" cstate="print"/>
          <a:srcRect/>
          <a:stretch>
            <a:fillRect/>
          </a:stretch>
        </p:blipFill>
        <p:spPr bwMode="auto">
          <a:xfrm>
            <a:off x="2292350" y="5735638"/>
            <a:ext cx="498475" cy="511175"/>
          </a:xfrm>
          <a:prstGeom prst="rect">
            <a:avLst/>
          </a:prstGeom>
          <a:noFill/>
          <a:ln w="9525">
            <a:noFill/>
            <a:miter lim="800000"/>
            <a:headEnd/>
            <a:tailEnd/>
          </a:ln>
        </p:spPr>
      </p:pic>
      <p:pic>
        <p:nvPicPr>
          <p:cNvPr id="101395" name="Picture 20"/>
          <p:cNvPicPr>
            <a:picLocks noChangeAspect="1" noChangeArrowheads="1"/>
          </p:cNvPicPr>
          <p:nvPr/>
        </p:nvPicPr>
        <p:blipFill>
          <a:blip r:embed="rId6" cstate="print"/>
          <a:srcRect/>
          <a:stretch>
            <a:fillRect/>
          </a:stretch>
        </p:blipFill>
        <p:spPr bwMode="auto">
          <a:xfrm>
            <a:off x="2906713" y="5735638"/>
            <a:ext cx="490537" cy="511175"/>
          </a:xfrm>
          <a:prstGeom prst="rect">
            <a:avLst/>
          </a:prstGeom>
          <a:noFill/>
          <a:ln w="9525">
            <a:noFill/>
            <a:miter lim="800000"/>
            <a:headEnd/>
            <a:tailEnd/>
          </a:ln>
        </p:spPr>
      </p:pic>
      <p:pic>
        <p:nvPicPr>
          <p:cNvPr id="101396" name="Picture 21"/>
          <p:cNvPicPr>
            <a:picLocks noChangeAspect="1" noChangeArrowheads="1"/>
          </p:cNvPicPr>
          <p:nvPr/>
        </p:nvPicPr>
        <p:blipFill>
          <a:blip r:embed="rId7" cstate="print"/>
          <a:srcRect/>
          <a:stretch>
            <a:fillRect/>
          </a:stretch>
        </p:blipFill>
        <p:spPr bwMode="auto">
          <a:xfrm>
            <a:off x="5856288" y="5735638"/>
            <a:ext cx="496887" cy="511175"/>
          </a:xfrm>
          <a:prstGeom prst="rect">
            <a:avLst/>
          </a:prstGeom>
          <a:noFill/>
          <a:ln w="9525">
            <a:noFill/>
            <a:miter lim="800000"/>
            <a:headEnd/>
            <a:tailEnd/>
          </a:ln>
        </p:spPr>
      </p:pic>
      <p:pic>
        <p:nvPicPr>
          <p:cNvPr id="101397" name="Picture 22"/>
          <p:cNvPicPr>
            <a:picLocks noChangeAspect="1" noChangeArrowheads="1"/>
          </p:cNvPicPr>
          <p:nvPr/>
        </p:nvPicPr>
        <p:blipFill>
          <a:blip r:embed="rId8" cstate="print"/>
          <a:srcRect/>
          <a:stretch>
            <a:fillRect/>
          </a:stretch>
        </p:blipFill>
        <p:spPr bwMode="auto">
          <a:xfrm>
            <a:off x="6481763" y="5735638"/>
            <a:ext cx="504825" cy="511175"/>
          </a:xfrm>
          <a:prstGeom prst="rect">
            <a:avLst/>
          </a:prstGeom>
          <a:noFill/>
          <a:ln w="9525">
            <a:noFill/>
            <a:miter lim="800000"/>
            <a:headEnd/>
            <a:tailEnd/>
          </a:ln>
        </p:spPr>
      </p:pic>
      <p:pic>
        <p:nvPicPr>
          <p:cNvPr id="101398" name="Picture 23"/>
          <p:cNvPicPr>
            <a:picLocks noChangeAspect="1" noChangeArrowheads="1"/>
          </p:cNvPicPr>
          <p:nvPr/>
        </p:nvPicPr>
        <p:blipFill>
          <a:blip r:embed="rId9" cstate="print"/>
          <a:srcRect/>
          <a:stretch>
            <a:fillRect/>
          </a:stretch>
        </p:blipFill>
        <p:spPr bwMode="auto">
          <a:xfrm>
            <a:off x="7115175" y="5735638"/>
            <a:ext cx="504825" cy="511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3"/>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RG0U.2eWUCgHsGB2rfrI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hhz0cg5H3ka9IqmZ.4YX_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0bvg1bb.02wTN6_krIJE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pVDYc0ITDU2IIqlYaeOtc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wPZ3tkK0Um5hikNsc2Hp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ZbgObs0l5Eqc4eKPErsp5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oznS521t4kG9ol9eUqf57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0V0o1ChZ6064cquER4P2q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4mjo2Dxs7kmaZ2JhOLODD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oiz5xG_D0ShuRocD4rcL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Hh.NqYYuEinOa.2kK5dX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Tr4Wac3QEyVXU8mwudrA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vP28neb_qkeIjXuDQjIOz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w7jAywrp_E6YIz0.xxS2T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0Tb7X5An2kC83ZA0nIFrQ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mXpS_QK7YkaJt8RKE1O2x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vzSblCTTUWq7hfZtKWee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xvNOmmZFGkGJUYTqUBDkG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HPMLgX6cKkOBBNOJvLWbe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nnSXtcNZh0.LbUsaQ8UXz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EjKjZVyqu0agXnzWAPiV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DNMjVL9tU.31EIgYJQRO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l7bSFATo0e8FYSbj83m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wEEhVXfUokuzrc5Ksdxiw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_Y5PnhgANk.Q.WgLYmO9l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8vVv8Cf_kGLWw_d68g1y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OkcPZayB9UKdYzWsLFL9t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_UTAYF8ay0CeltxGnibr5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jt46qN2Hg0CxQW4fKV8Pu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SED0dMLaOEKRBNORRZE4i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YMk5w6gnw0iC5A7ODBEzS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MFRYR4tr.0uCIh5nLuoW7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IRMT1433kmWTgUHhrVwo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6DYsHoGu3EamefaacIAy6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VhO72.nGXUqbWIfv7Pru6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o6stIYU2gEuyhqqKflKcy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3WSsjRmNDESHTR965lVcM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KvjESevPLkqKE982nOVdN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N6jrlUEa1EGgeHePY6kIG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EjU65tfhwk6Xs6uyo.BOX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3DlhkDzHiE2iqLFnz103m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S3ft9f05PEyrM_OSZCm4r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w4QsB022E0mKf5g.bbD8x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HXezBCg0U2DtQtCm60kT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goM8_roLoUS99gauYGRZX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goM8_roLoUS99gauYGRZX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goM8_roLoUS99gauYGRZX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goM8_roLoUS99gauYGRZX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goM8_roLoUS99gauYGRZX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goM8_roLoUS99gauYGRZX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goM8_roLoUS99gauYGRZX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goM8_roLoUS99gauYGRZX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goM8_roLoUS99gauYGRZX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goM8_roLoUS99gauYGRZX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uExTlpNgkGC_WxwxgU6C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goM8_roLoUS99gauYGRZX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goM8_roLoUS99gauYGRZX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goM8_roLoUS99gauYGRZX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K585rvx1ekuocpGhT_Jd3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JXknPDpwcEKSindYNG5jb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otYtdLEyDE2pQzYZywtpX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bIb4oOEoyUOH8nKj_x_G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jfjhKV6fuEOKs8tbStSub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Y.nyJm1R0Opao2u.TqoB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hM4hueiV0WKp3NDFg8uI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1jfgcZVLWUeuNNV0N8dXAw"/>
</p:tagLst>
</file>

<file path=ppt/theme/theme1.xml><?xml version="1.0" encoding="utf-8"?>
<a:theme xmlns:a="http://schemas.openxmlformats.org/drawingml/2006/main" name="IBM Security Strategy 2011 v2.3">
  <a:themeElements>
    <a:clrScheme name="Security">
      <a:dk1>
        <a:srgbClr val="000000"/>
      </a:dk1>
      <a:lt1>
        <a:srgbClr val="FFFFFF"/>
      </a:lt1>
      <a:dk2>
        <a:srgbClr val="00B2EF"/>
      </a:dk2>
      <a:lt2>
        <a:srgbClr val="008ABF"/>
      </a:lt2>
      <a:accent1>
        <a:srgbClr val="83D1F5"/>
      </a:accent1>
      <a:accent2>
        <a:srgbClr val="D9182D"/>
      </a:accent2>
      <a:accent3>
        <a:srgbClr val="F19027"/>
      </a:accent3>
      <a:accent4>
        <a:srgbClr val="00A6A0"/>
      </a:accent4>
      <a:accent5>
        <a:srgbClr val="7F1C7D"/>
      </a:accent5>
      <a:accent6>
        <a:srgbClr val="8CC63F"/>
      </a:accent6>
      <a:hlink>
        <a:srgbClr val="008ABF"/>
      </a:hlink>
      <a:folHlink>
        <a:srgbClr val="7F1C7D"/>
      </a:folHlink>
    </a:clrScheme>
    <a:fontScheme name="IBM Security Strategy 2011 v2.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IBM Security Strategy 2011 v2.3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1893</Words>
  <Application>Microsoft Office PowerPoint</Application>
  <PresentationFormat>Diavetítés a képernyőre (4:3 oldalarány)</PresentationFormat>
  <Paragraphs>372</Paragraphs>
  <Slides>21</Slides>
  <Notes>18</Notes>
  <HiddenSlides>1</HiddenSlides>
  <MMClips>0</MMClips>
  <ScaleCrop>false</ScaleCrop>
  <HeadingPairs>
    <vt:vector size="8" baseType="variant">
      <vt:variant>
        <vt:lpstr>Használt betűtípusok</vt:lpstr>
      </vt:variant>
      <vt:variant>
        <vt:i4>12</vt:i4>
      </vt:variant>
      <vt:variant>
        <vt:lpstr>Téma</vt:lpstr>
      </vt:variant>
      <vt:variant>
        <vt:i4>1</vt:i4>
      </vt:variant>
      <vt:variant>
        <vt:lpstr>Beágyazott OLE kiszolgálók</vt:lpstr>
      </vt:variant>
      <vt:variant>
        <vt:i4>1</vt:i4>
      </vt:variant>
      <vt:variant>
        <vt:lpstr>Diacímek</vt:lpstr>
      </vt:variant>
      <vt:variant>
        <vt:i4>21</vt:i4>
      </vt:variant>
    </vt:vector>
  </HeadingPairs>
  <TitlesOfParts>
    <vt:vector size="35" baseType="lpstr">
      <vt:lpstr>Arial</vt:lpstr>
      <vt:lpstr>MS PGothic</vt:lpstr>
      <vt:lpstr>Wingdings</vt:lpstr>
      <vt:lpstr>Calibri</vt:lpstr>
      <vt:lpstr>Gulim</vt:lpstr>
      <vt:lpstr>Arial Narrow</vt:lpstr>
      <vt:lpstr>SimSun</vt:lpstr>
      <vt:lpstr>StarSymbol</vt:lpstr>
      <vt:lpstr>Geneva</vt:lpstr>
      <vt:lpstr>Times New Roman</vt:lpstr>
      <vt:lpstr>Abadi MT Condensed Extra Bold</vt:lpstr>
      <vt:lpstr>Arial Unicode MS</vt:lpstr>
      <vt:lpstr>IBM Security Strategy 2011 v2.3</vt:lpstr>
      <vt:lpstr>think-cell Slide</vt:lpstr>
      <vt:lpstr>1. dia</vt:lpstr>
      <vt:lpstr>A világ egyre inkább digitalizált, hálózatba kapcsolt, ami új fenyegetettségeknek nyit ajtót..</vt:lpstr>
      <vt:lpstr>2011: Célzott informatikai támadások üzleti és kormányzati célok ellen.</vt:lpstr>
      <vt:lpstr>Az informatikai biztonság ügye a cégvezetés asztalára került</vt:lpstr>
      <vt:lpstr>Kik a támadók?</vt:lpstr>
      <vt:lpstr>6. dia</vt:lpstr>
      <vt:lpstr>A közösségi háló többé már nem csak mellékes szórakozás</vt:lpstr>
      <vt:lpstr>A kockázatok kezelése és az auditképesség biztosítása egyre összetettebb feladat  </vt:lpstr>
      <vt:lpstr>A fenyegetettség fázisai: Milyen megoldást mikor kell használni?</vt:lpstr>
      <vt:lpstr> Egy biztonsági probléma megoldása komplex, 4 dimenziós kirakó</vt:lpstr>
      <vt:lpstr>Milyen a cégek biztonság-üzemeltetési gyakorlata</vt:lpstr>
      <vt:lpstr>Security intelligencia lehetővé teszi az optimális szint elérését</vt:lpstr>
      <vt:lpstr>Az IBM Security Systems megoldás portfóliója</vt:lpstr>
      <vt:lpstr> Az IBM integrálja a különböző forrásokból származó eseményeket, adatokat</vt:lpstr>
      <vt:lpstr>Az mobil eszközök elterjedésével az informatika fogyasztási cikké vált, széleskörűen elérhető és támadásra használható. </vt:lpstr>
      <vt:lpstr>Minden, mindenhol a felhőben is. IBM elosztott, többszintű biztonsági megoldásai támogatják a  felhő alapú technológiák bevezetését. </vt:lpstr>
      <vt:lpstr>A biztonság nem (csak) technikai probléma, hanem üzleti kihívás</vt:lpstr>
      <vt:lpstr>Az IBM globális biztonsági kutatási, fejlesztési és szolgáltatási szervezete</vt:lpstr>
      <vt:lpstr>Legfontosabb X-Force riasztások: 2011-ben.</vt:lpstr>
      <vt:lpstr>Hol éri el az IBM X-Force biztonsági kutató részlegének eredményeit.</vt:lpstr>
      <vt:lpstr>21.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IBM Security Overview October 20, 2011</dc:title>
  <dc:creator/>
  <cp:lastModifiedBy/>
  <cp:revision>178</cp:revision>
  <dcterms:created xsi:type="dcterms:W3CDTF">2011-09-28T20:50:50Z</dcterms:created>
  <dcterms:modified xsi:type="dcterms:W3CDTF">2012-06-12T04:45:05Z</dcterms:modified>
</cp:coreProperties>
</file>